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66" r:id="rId4"/>
    <p:sldId id="273" r:id="rId5"/>
    <p:sldId id="268" r:id="rId6"/>
    <p:sldId id="269" r:id="rId7"/>
    <p:sldId id="270" r:id="rId8"/>
    <p:sldId id="271" r:id="rId9"/>
    <p:sldId id="272" r:id="rId10"/>
    <p:sldId id="275" r:id="rId11"/>
    <p:sldId id="284" r:id="rId12"/>
    <p:sldId id="285" r:id="rId13"/>
    <p:sldId id="289" r:id="rId14"/>
    <p:sldId id="281" r:id="rId15"/>
    <p:sldId id="282" r:id="rId16"/>
    <p:sldId id="283" r:id="rId17"/>
    <p:sldId id="286" r:id="rId18"/>
    <p:sldId id="288" r:id="rId19"/>
    <p:sldId id="276" r:id="rId20"/>
    <p:sldId id="280" r:id="rId2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D05419-D89C-4599-BD8B-8EDB113EC757}" type="datetimeFigureOut">
              <a:rPr lang="ru-RU"/>
              <a:pPr>
                <a:defRPr/>
              </a:pPr>
              <a:t>06.09.2025</a:t>
            </a:fld>
            <a:endParaRPr lang="ru-RU" dirty="0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99E5F3-7BC5-4CDD-8122-828C935412D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271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7254E-39AC-4682-90E3-272314C731F0}" type="datetimeFigureOut">
              <a:rPr lang="ru-RU"/>
              <a:pPr>
                <a:defRPr/>
              </a:pPr>
              <a:t>06.09.2025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498AC-59D4-4305-A415-552F07EE582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609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ABEE4-3818-4229-8A27-D29ECAD7B45C}" type="datetimeFigureOut">
              <a:rPr lang="ru-RU"/>
              <a:pPr>
                <a:defRPr/>
              </a:pPr>
              <a:t>06.09.2025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7ABA6D-0B91-4B13-8DD8-A382FBACBFF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042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93AB8-A49B-4405-AD37-0EF063292E0F}" type="datetimeFigureOut">
              <a:rPr lang="ru-RU"/>
              <a:pPr>
                <a:defRPr/>
              </a:pPr>
              <a:t>06.09.2025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08D7E9-F85B-4BEE-AE3C-657EBAC9EE6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12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EB5DF0-EA30-4DC0-8E66-5ED9DE405B8F}" type="datetimeFigureOut">
              <a:rPr lang="ru-RU"/>
              <a:pPr>
                <a:defRPr/>
              </a:pPr>
              <a:t>06.09.2025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D97B9-C5BF-4322-8841-04320D94A66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785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CAB75-1A07-4D52-9595-8584C254BFF1}" type="datetimeFigureOut">
              <a:rPr lang="ru-RU"/>
              <a:pPr>
                <a:defRPr/>
              </a:pPr>
              <a:t>06.09.2025</a:t>
            </a:fld>
            <a:endParaRPr lang="ru-RU" dirty="0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345CB6-8244-4E27-B269-A7D189C4B91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1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B80DE9-BFA1-4141-A969-58ADEBF40CC6}" type="datetimeFigureOut">
              <a:rPr lang="ru-RU"/>
              <a:pPr>
                <a:defRPr/>
              </a:pPr>
              <a:t>06.09.2025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FF096F-4891-40FA-8F4B-2086958A4AE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576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23FE2-E3F3-4BB6-B0AC-4C654F87F98E}" type="datetimeFigureOut">
              <a:rPr lang="ru-RU"/>
              <a:pPr>
                <a:defRPr/>
              </a:pPr>
              <a:t>06.09.2025</a:t>
            </a:fld>
            <a:endParaRPr lang="ru-RU" dirty="0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09FAF-5988-4F1A-860B-E5AADB5FABF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10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BF136C-3945-4517-B18C-8A9EF5404AE8}" type="datetimeFigureOut">
              <a:rPr lang="ru-RU"/>
              <a:pPr>
                <a:defRPr/>
              </a:pPr>
              <a:t>06.09.2025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088CA-B871-473A-A690-85A330114F4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623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73B69F3-69BE-47EC-A90C-CCF689FC70B7}" type="datetimeFigureOut">
              <a:rPr lang="ru-RU"/>
              <a:pPr>
                <a:defRPr/>
              </a:pPr>
              <a:t>06.09.2025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5A5DE-01B3-4218-92B5-F4D7B369957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103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Прямоугольник 12"/>
          <p:cNvGrpSpPr>
            <a:grpSpLocks/>
          </p:cNvGrpSpPr>
          <p:nvPr/>
        </p:nvGrpSpPr>
        <p:grpSpPr bwMode="auto">
          <a:xfrm>
            <a:off x="646113" y="969963"/>
            <a:ext cx="4803775" cy="4802187"/>
            <a:chOff x="407" y="611"/>
            <a:chExt cx="3026" cy="3025"/>
          </a:xfrm>
        </p:grpSpPr>
        <p:pic>
          <p:nvPicPr>
            <p:cNvPr id="6" name="Прямоугольник 12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" y="611"/>
              <a:ext cx="3026" cy="3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480" y="672"/>
              <a:ext cx="2880" cy="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274320"/>
            <a:lstStyle>
              <a:lvl1pPr indent="-282575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3000"/>
                </a:lnSpc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None/>
                <a:defRPr/>
              </a:pPr>
              <a:endParaRPr lang="en-US" sz="3200" smtClean="0">
                <a:latin typeface="Gill Sans MT" panose="020B0502020104020203" pitchFamily="34" charset="0"/>
              </a:endParaRPr>
            </a:p>
          </p:txBody>
        </p:sp>
      </p:grpSp>
      <p:sp>
        <p:nvSpPr>
          <p:cNvPr id="8" name="Блок-схема: процесс 7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785363-4B4E-44DB-A49B-901FE53B5940}" type="datetimeFigureOut">
              <a:rPr lang="ru-RU"/>
              <a:pPr>
                <a:defRPr/>
              </a:pPr>
              <a:t>06.09.2025</a:t>
            </a:fld>
            <a:endParaRPr lang="ru-RU" dirty="0"/>
          </a:p>
        </p:txBody>
      </p:sp>
      <p:sp>
        <p:nvSpPr>
          <p:cNvPr id="11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35C839-8B68-4CF1-AB01-95C4CCF1F0F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347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BBF6825-CA6C-467F-8E11-41382D3983BE}" type="datetimeFigureOut">
              <a:rPr lang="ru-RU"/>
              <a:pPr>
                <a:defRPr/>
              </a:pPr>
              <a:t>06.09.2025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B8A5AE"/>
                </a:solidFill>
                <a:latin typeface="Corbel" pitchFamily="34" charset="0"/>
              </a:defRPr>
            </a:lvl1pPr>
          </a:lstStyle>
          <a:p>
            <a:fld id="{00D38EE8-32AA-4682-8506-AE736674CE2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7" r:id="rId2"/>
    <p:sldLayoutId id="2147483793" r:id="rId3"/>
    <p:sldLayoutId id="2147483788" r:id="rId4"/>
    <p:sldLayoutId id="2147483794" r:id="rId5"/>
    <p:sldLayoutId id="2147483789" r:id="rId6"/>
    <p:sldLayoutId id="2147483795" r:id="rId7"/>
    <p:sldLayoutId id="2147483796" r:id="rId8"/>
    <p:sldLayoutId id="2147483797" r:id="rId9"/>
    <p:sldLayoutId id="2147483790" r:id="rId10"/>
    <p:sldLayoutId id="21474837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006B8D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50" y="1196975"/>
            <a:ext cx="7443788" cy="20875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ln/>
                <a:solidFill>
                  <a:schemeClr val="accent1">
                    <a:lumMod val="50000"/>
                  </a:schemeClr>
                </a:solidFill>
                <a:effectLst/>
              </a:rPr>
              <a:t>Внеурочная </a:t>
            </a:r>
            <a:r>
              <a:rPr lang="ru-RU" sz="4400" b="1" dirty="0" smtClean="0">
                <a:ln/>
                <a:solidFill>
                  <a:schemeClr val="accent1">
                    <a:lumMod val="50000"/>
                  </a:schemeClr>
                </a:solidFill>
                <a:effectLst/>
              </a:rPr>
              <a:t>деятельность </a:t>
            </a:r>
            <a:r>
              <a:rPr lang="ru-RU" sz="4400" b="1" dirty="0" smtClean="0">
                <a:ln/>
                <a:solidFill>
                  <a:schemeClr val="accent1">
                    <a:lumMod val="50000"/>
                  </a:schemeClr>
                </a:solidFill>
                <a:effectLst/>
              </a:rPr>
              <a:t>группа</a:t>
            </a:r>
            <a:br>
              <a:rPr lang="ru-RU" sz="4400" b="1" dirty="0" smtClean="0">
                <a:ln/>
                <a:solidFill>
                  <a:schemeClr val="accent1">
                    <a:lumMod val="50000"/>
                  </a:schemeClr>
                </a:solidFill>
                <a:effectLst/>
              </a:rPr>
            </a:br>
            <a:r>
              <a:rPr lang="ru-RU" sz="4400" b="1" dirty="0" smtClean="0">
                <a:ln/>
                <a:solidFill>
                  <a:schemeClr val="accent1">
                    <a:lumMod val="50000"/>
                  </a:schemeClr>
                </a:solidFill>
                <a:effectLst/>
              </a:rPr>
              <a:t>«Спортивные танцы»</a:t>
            </a:r>
            <a:br>
              <a:rPr lang="ru-RU" sz="4400" b="1" dirty="0" smtClean="0">
                <a:ln/>
                <a:solidFill>
                  <a:schemeClr val="accent1">
                    <a:lumMod val="50000"/>
                  </a:schemeClr>
                </a:solidFill>
                <a:effectLst/>
              </a:rPr>
            </a:br>
            <a:r>
              <a:rPr lang="ru-RU" sz="4400" b="1" dirty="0" smtClean="0">
                <a:ln/>
                <a:solidFill>
                  <a:schemeClr val="accent1">
                    <a:lumMod val="50000"/>
                  </a:schemeClr>
                </a:solidFill>
                <a:effectLst/>
              </a:rPr>
              <a:t>  начальные классы</a:t>
            </a:r>
            <a:r>
              <a:rPr lang="ru-RU" sz="4400" b="1" dirty="0" smtClean="0">
                <a:ln/>
                <a:solidFill>
                  <a:schemeClr val="accent2">
                    <a:lumMod val="75000"/>
                  </a:schemeClr>
                </a:solidFill>
                <a:effectLst/>
              </a:rPr>
              <a:t/>
            </a:r>
            <a:br>
              <a:rPr lang="ru-RU" sz="4400" b="1" dirty="0" smtClean="0">
                <a:ln/>
                <a:solidFill>
                  <a:schemeClr val="accent2">
                    <a:lumMod val="75000"/>
                  </a:schemeClr>
                </a:solidFill>
                <a:effectLst/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97113" y="2967038"/>
            <a:ext cx="185737" cy="92392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ln/>
              <a:solidFill>
                <a:schemeClr val="accent3"/>
              </a:solidFill>
              <a:latin typeface="+mn-lt"/>
              <a:cs typeface="+mn-cs"/>
            </a:endParaRPr>
          </a:p>
        </p:txBody>
      </p:sp>
      <p:pic>
        <p:nvPicPr>
          <p:cNvPr id="7" name="Рисунок 6" descr="rs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420938"/>
            <a:ext cx="4084638" cy="387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одзаголовок 2"/>
          <p:cNvSpPr txBox="1">
            <a:spLocks/>
          </p:cNvSpPr>
          <p:nvPr/>
        </p:nvSpPr>
        <p:spPr bwMode="auto">
          <a:xfrm>
            <a:off x="642937" y="3429000"/>
            <a:ext cx="4143375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>
            <a:normAutofit/>
          </a:bodyPr>
          <a:lstStyle/>
          <a:p>
            <a:pPr marL="27432" algn="ctr">
              <a:spcBef>
                <a:spcPct val="20000"/>
              </a:spcBef>
              <a:buClr>
                <a:schemeClr val="accent5"/>
              </a:buClr>
              <a:buSzPct val="85000"/>
              <a:buFont typeface="Wingdings 2" pitchFamily="18" charset="2"/>
              <a:buNone/>
              <a:defRPr/>
            </a:pPr>
            <a:r>
              <a:rPr lang="ru-RU" sz="2800" b="1" i="1" dirty="0">
                <a:solidFill>
                  <a:srgbClr val="002060"/>
                </a:solidFill>
                <a:latin typeface="+mn-lt"/>
                <a:cs typeface="+mn-cs"/>
              </a:rPr>
              <a:t>Учитель</a:t>
            </a:r>
          </a:p>
          <a:p>
            <a:pPr marL="27432" algn="ctr">
              <a:spcBef>
                <a:spcPct val="20000"/>
              </a:spcBef>
              <a:buClr>
                <a:schemeClr val="accent5"/>
              </a:buClr>
              <a:buSzPct val="85000"/>
              <a:buFont typeface="Wingdings 2" pitchFamily="18" charset="2"/>
              <a:buNone/>
              <a:defRPr/>
            </a:pPr>
            <a:r>
              <a:rPr lang="ru-RU" sz="2800" b="1" i="1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  <a:latin typeface="+mn-lt"/>
                <a:cs typeface="+mn-cs"/>
              </a:rPr>
              <a:t>Гуренко А.А.</a:t>
            </a:r>
            <a:endParaRPr lang="ru-RU" sz="2800" b="1" i="1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27432" algn="ctr">
              <a:spcBef>
                <a:spcPct val="20000"/>
              </a:spcBef>
              <a:buClr>
                <a:schemeClr val="accent5"/>
              </a:buClr>
              <a:buSzPct val="85000"/>
              <a:buFont typeface="Wingdings 2" pitchFamily="18" charset="2"/>
              <a:buNone/>
              <a:defRPr/>
            </a:pPr>
            <a:r>
              <a:rPr lang="ru-RU" sz="2800" b="1" i="1" dirty="0">
                <a:solidFill>
                  <a:srgbClr val="002060"/>
                </a:solidFill>
                <a:latin typeface="+mn-lt"/>
                <a:cs typeface="+mn-cs"/>
              </a:rPr>
              <a:t>МОУ СШ №6</a:t>
            </a:r>
          </a:p>
          <a:p>
            <a:pPr marL="27432" algn="ctr">
              <a:spcBef>
                <a:spcPct val="20000"/>
              </a:spcBef>
              <a:buClr>
                <a:schemeClr val="accent5"/>
              </a:buClr>
              <a:buSzPct val="85000"/>
              <a:buFont typeface="Wingdings 2" pitchFamily="18" charset="2"/>
              <a:buNone/>
              <a:defRPr/>
            </a:pPr>
            <a:r>
              <a:rPr lang="ru-RU" sz="2800" b="1" i="1" dirty="0">
                <a:solidFill>
                  <a:srgbClr val="002060"/>
                </a:solidFill>
                <a:latin typeface="+mn-lt"/>
                <a:cs typeface="+mn-cs"/>
              </a:rPr>
              <a:t>г</a:t>
            </a:r>
            <a:r>
              <a:rPr lang="ru-RU" sz="2800" b="1" i="1" dirty="0" smtClean="0">
                <a:solidFill>
                  <a:srgbClr val="002060"/>
                </a:solidFill>
                <a:latin typeface="+mn-lt"/>
                <a:cs typeface="+mn-cs"/>
              </a:rPr>
              <a:t>. Гаврилов-Ям</a:t>
            </a:r>
            <a:endParaRPr lang="ru-RU" sz="2800" b="1" i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23928" y="6038940"/>
            <a:ext cx="1222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</a:rPr>
              <a:t>2023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8888" y="0"/>
            <a:ext cx="7675562" cy="6248400"/>
          </a:xfrm>
        </p:spPr>
        <p:txBody>
          <a:bodyPr/>
          <a:lstStyle/>
          <a:p>
            <a:pPr>
              <a:defRPr/>
            </a:pPr>
            <a:r>
              <a:rPr lang="ru-RU" dirty="0" err="1" smtClean="0"/>
              <a:t>Природосообразность</a:t>
            </a:r>
            <a:r>
              <a:rPr lang="ru-RU" dirty="0" smtClean="0"/>
              <a:t> </a:t>
            </a:r>
            <a:r>
              <a:rPr lang="ru-RU" dirty="0"/>
              <a:t>– образование в соответствии с природой ребенка, его здоровьем, способностями и возможностями.</a:t>
            </a:r>
          </a:p>
          <a:p>
            <a:pPr>
              <a:defRPr/>
            </a:pPr>
            <a:r>
              <a:rPr lang="ru-RU" dirty="0" smtClean="0"/>
              <a:t> </a:t>
            </a:r>
            <a:r>
              <a:rPr lang="ru-RU" dirty="0"/>
              <a:t>Гуманистическая </a:t>
            </a:r>
            <a:r>
              <a:rPr lang="ru-RU" dirty="0" smtClean="0"/>
              <a:t>направленность </a:t>
            </a:r>
            <a:r>
              <a:rPr lang="ru-RU" dirty="0"/>
              <a:t>– оказание помощи любому ребенку в достижении успеха, соблюдение демократических взаимоотношений в </a:t>
            </a:r>
            <a:r>
              <a:rPr lang="ru-RU" dirty="0" smtClean="0"/>
              <a:t>коллективе.</a:t>
            </a:r>
          </a:p>
          <a:p>
            <a:pPr>
              <a:defRPr/>
            </a:pPr>
            <a:r>
              <a:rPr lang="ru-RU" dirty="0" err="1" smtClean="0"/>
              <a:t>Культурносообразность</a:t>
            </a:r>
            <a:r>
              <a:rPr lang="ru-RU" dirty="0" smtClean="0"/>
              <a:t> </a:t>
            </a:r>
            <a:r>
              <a:rPr lang="ru-RU" dirty="0"/>
              <a:t>– воспитание на </a:t>
            </a:r>
            <a:r>
              <a:rPr lang="ru-RU" dirty="0" err="1"/>
              <a:t>общечеловечесних</a:t>
            </a:r>
            <a:r>
              <a:rPr lang="ru-RU" dirty="0"/>
              <a:t> ценностях: трудолюбии, уважении к культурному </a:t>
            </a:r>
            <a:r>
              <a:rPr lang="ru-RU" dirty="0" smtClean="0"/>
              <a:t>наследию</a:t>
            </a:r>
            <a:endParaRPr lang="ru-RU" dirty="0"/>
          </a:p>
          <a:p>
            <a:pPr marL="82550" indent="0">
              <a:buFont typeface="Wingdings 2" pitchFamily="18" charset="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Формы обучения</a:t>
            </a:r>
            <a:endParaRPr lang="ru-RU" dirty="0"/>
          </a:p>
        </p:txBody>
      </p:sp>
      <p:sp>
        <p:nvSpPr>
          <p:cNvPr id="1843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Теоретические занятия (просмотр видеоматериалов, анализ литературных источников).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Практические занятия</a:t>
            </a:r>
            <a:endParaRPr lang="ru-RU" dirty="0"/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 Вводная часть (подготовка детей к основной части, разминка).</a:t>
            </a:r>
          </a:p>
          <a:p>
            <a:r>
              <a:rPr lang="ru-RU" smtClean="0"/>
              <a:t>Основная часть (составление и изучение технических элементов, комбинаций и композиций, совершенствование изученных схем).</a:t>
            </a:r>
          </a:p>
          <a:p>
            <a:r>
              <a:rPr lang="ru-RU" smtClean="0"/>
              <a:t>Заключительная часть (выполнение технических элементов под музыку).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effectLst/>
              </a:rPr>
              <a:t>Виды деятельности.</a:t>
            </a:r>
            <a:endParaRPr lang="ru-RU" dirty="0"/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Содержанием работы на занятиях    является музы­кально-ритмическая деятельность детей. </a:t>
            </a:r>
          </a:p>
          <a:p>
            <a:r>
              <a:rPr lang="ru-RU" smtClean="0"/>
              <a:t>Они учатся слушать музыку, выполнять под музыку разнообразные движения, танцевать.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Современный спортивный танец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Объединяет различные направления эстрадного танца:</a:t>
            </a:r>
          </a:p>
          <a:p>
            <a:pPr marL="82550" indent="0">
              <a:buFont typeface="Wingdings 2" pitchFamily="18" charset="2"/>
              <a:buNone/>
              <a:defRPr/>
            </a:pPr>
            <a:r>
              <a:rPr lang="ru-RU" dirty="0" smtClean="0"/>
              <a:t> «</a:t>
            </a:r>
            <a:r>
              <a:rPr lang="ru-RU" dirty="0" err="1" smtClean="0"/>
              <a:t>сальса</a:t>
            </a:r>
            <a:r>
              <a:rPr lang="ru-RU" dirty="0" smtClean="0"/>
              <a:t>», «чарльстон», «хип -хоп», «</a:t>
            </a:r>
            <a:r>
              <a:rPr lang="ru-RU" dirty="0" err="1" smtClean="0"/>
              <a:t>черлинг</a:t>
            </a:r>
            <a:r>
              <a:rPr lang="ru-RU" dirty="0" smtClean="0"/>
              <a:t>» и др.,</a:t>
            </a:r>
          </a:p>
          <a:p>
            <a:pPr>
              <a:defRPr/>
            </a:pPr>
            <a:r>
              <a:rPr lang="ru-RU" dirty="0" smtClean="0"/>
              <a:t>включает элементы гимнастики и акробатики (перевороты, стойки на руках, «</a:t>
            </a:r>
            <a:r>
              <a:rPr lang="ru-RU" dirty="0" err="1" smtClean="0"/>
              <a:t>мост»,шпагаты</a:t>
            </a:r>
            <a:r>
              <a:rPr lang="ru-RU" dirty="0" smtClean="0"/>
              <a:t> и др. ,требующие специальной физической подготовки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СФП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100" y="1125538"/>
            <a:ext cx="7499350" cy="4800600"/>
          </a:xfrm>
        </p:spPr>
        <p:txBody>
          <a:bodyPr/>
          <a:lstStyle/>
          <a:p>
            <a:pPr marL="82550" indent="0">
              <a:buFont typeface="Wingdings 2" pitchFamily="18" charset="2"/>
              <a:buNone/>
              <a:defRPr/>
            </a:pPr>
            <a:r>
              <a:rPr lang="ru-RU" dirty="0" smtClean="0"/>
              <a:t>Упражнения на:</a:t>
            </a:r>
          </a:p>
          <a:p>
            <a:pPr>
              <a:defRPr/>
            </a:pPr>
            <a:r>
              <a:rPr lang="ru-RU" dirty="0" smtClean="0"/>
              <a:t>осанку;</a:t>
            </a:r>
          </a:p>
          <a:p>
            <a:pPr>
              <a:defRPr/>
            </a:pPr>
            <a:r>
              <a:rPr lang="ru-RU" dirty="0" smtClean="0"/>
              <a:t>координацию;</a:t>
            </a:r>
          </a:p>
          <a:p>
            <a:pPr>
              <a:defRPr/>
            </a:pPr>
            <a:r>
              <a:rPr lang="ru-RU" dirty="0"/>
              <a:t>р</a:t>
            </a:r>
            <a:r>
              <a:rPr lang="ru-RU" dirty="0" smtClean="0"/>
              <a:t>авновесие;</a:t>
            </a:r>
          </a:p>
          <a:p>
            <a:pPr>
              <a:defRPr/>
            </a:pPr>
            <a:r>
              <a:rPr lang="ru-RU" dirty="0" smtClean="0"/>
              <a:t> гибкость- </a:t>
            </a:r>
            <a:r>
              <a:rPr lang="ru-RU" dirty="0" err="1" smtClean="0"/>
              <a:t>стрейчинг</a:t>
            </a:r>
            <a:r>
              <a:rPr lang="ru-RU" dirty="0" smtClean="0"/>
              <a:t> ; </a:t>
            </a:r>
          </a:p>
          <a:p>
            <a:pPr>
              <a:defRPr/>
            </a:pPr>
            <a:r>
              <a:rPr lang="ru-RU" dirty="0" smtClean="0"/>
              <a:t>ритмико-гимнастические упражнения;</a:t>
            </a:r>
          </a:p>
          <a:p>
            <a:pPr>
              <a:defRPr/>
            </a:pPr>
            <a:r>
              <a:rPr lang="ru-RU" dirty="0" smtClean="0"/>
              <a:t>выполнения поворотов в различных техниках.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0"/>
            <a:ext cx="7499350" cy="1417638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Личностные результаты</a:t>
            </a:r>
            <a:endParaRPr lang="ru-RU" dirty="0"/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>
          <a:xfrm>
            <a:off x="1435100" y="1052513"/>
            <a:ext cx="7499350" cy="5805487"/>
          </a:xfrm>
        </p:spPr>
        <p:txBody>
          <a:bodyPr/>
          <a:lstStyle/>
          <a:p>
            <a:r>
              <a:rPr lang="ru-RU" smtClean="0"/>
              <a:t> сформированность мотивации учебной деятельности</a:t>
            </a:r>
          </a:p>
          <a:p>
            <a:r>
              <a:rPr lang="ru-RU" smtClean="0"/>
              <a:t>умение  естественно и непринужденно выполнять все  танцевальные движения;</a:t>
            </a:r>
          </a:p>
          <a:p>
            <a:r>
              <a:rPr lang="ru-RU" smtClean="0"/>
              <a:t>знать краткие сведения из истории танца;</a:t>
            </a:r>
          </a:p>
          <a:p>
            <a:r>
              <a:rPr lang="ru-RU" smtClean="0"/>
              <a:t>знать правила выполнения, последовательности всех элементов ,  </a:t>
            </a:r>
          </a:p>
          <a:p>
            <a:r>
              <a:rPr lang="ru-RU" smtClean="0"/>
              <a:t>знать общую структуру и композицию танца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err="1">
                <a:effectLst/>
              </a:rPr>
              <a:t>Метапредметные</a:t>
            </a:r>
            <a:r>
              <a:rPr lang="ru-RU" dirty="0">
                <a:effectLst/>
              </a:rPr>
              <a:t> результаты</a:t>
            </a:r>
            <a:endParaRPr lang="ru-RU" dirty="0"/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>
          <a:xfrm>
            <a:off x="1657350" y="1052513"/>
            <a:ext cx="7499350" cy="5616575"/>
          </a:xfrm>
        </p:spPr>
        <p:txBody>
          <a:bodyPr/>
          <a:lstStyle/>
          <a:p>
            <a:r>
              <a:rPr lang="ru-RU" smtClean="0"/>
              <a:t> различать и точно передавать в движениях начало и окончание музыкальных фраз, передавать в движении простейший ритмический рисунок;</a:t>
            </a:r>
          </a:p>
          <a:p>
            <a:r>
              <a:rPr lang="ru-RU" smtClean="0"/>
              <a:t>умение соединять разученные элементы танца в единое целое;</a:t>
            </a:r>
          </a:p>
          <a:p>
            <a:r>
              <a:rPr lang="ru-RU" smtClean="0"/>
              <a:t>умение ориентироваться в музыкальном сопровождении танца;</a:t>
            </a:r>
          </a:p>
          <a:p>
            <a:r>
              <a:rPr lang="ru-RU" smtClean="0"/>
              <a:t>самовыражение ребенка в движении, танце.</a:t>
            </a:r>
          </a:p>
          <a:p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0"/>
            <a:ext cx="7499350" cy="114300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Содержание программы</a:t>
            </a:r>
            <a:endParaRPr lang="ru-RU" dirty="0"/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>
          <a:xfrm>
            <a:off x="1763713" y="836613"/>
            <a:ext cx="7596187" cy="6021387"/>
          </a:xfrm>
        </p:spPr>
        <p:txBody>
          <a:bodyPr/>
          <a:lstStyle/>
          <a:p>
            <a:r>
              <a:rPr lang="ru-RU" sz="2800" smtClean="0"/>
              <a:t>. Ритмико-гимнастические упражнения. Танцевальная ритмика. -10ч. </a:t>
            </a:r>
          </a:p>
          <a:p>
            <a:r>
              <a:rPr lang="ru-RU" sz="2800" smtClean="0"/>
              <a:t>Выполнение под музыку общеразвивающих упражнений.-3ч. </a:t>
            </a:r>
          </a:p>
          <a:p>
            <a:r>
              <a:rPr lang="ru-RU" sz="2800" smtClean="0"/>
              <a:t>Основные движения. -6ч. </a:t>
            </a:r>
          </a:p>
          <a:p>
            <a:r>
              <a:rPr lang="ru-RU" sz="2800" smtClean="0"/>
              <a:t>Импровизация движений на музыкальные темы. -8ч.</a:t>
            </a:r>
          </a:p>
          <a:p>
            <a:r>
              <a:rPr lang="ru-RU" sz="2800" smtClean="0"/>
              <a:t>Элементы танца и простые танцевальные движения  -4ч.</a:t>
            </a:r>
          </a:p>
          <a:p>
            <a:r>
              <a:rPr lang="ru-RU" sz="2800" smtClean="0"/>
              <a:t> Элементы эстрадного и спортивного танца. -16ч.</a:t>
            </a:r>
          </a:p>
          <a:p>
            <a:r>
              <a:rPr lang="ru-RU" sz="2800" smtClean="0"/>
              <a:t>Постановка танцевальных композиций.- 21ч. </a:t>
            </a:r>
          </a:p>
          <a:p>
            <a:r>
              <a:rPr lang="ru-RU" sz="2800" smtClean="0"/>
              <a:t>Основы знаний. -4 часа</a:t>
            </a:r>
          </a:p>
          <a:p>
            <a:endParaRPr lang="ru-RU" sz="2400" smtClean="0"/>
          </a:p>
          <a:p>
            <a:endParaRPr lang="ru-RU" sz="2400" smtClean="0"/>
          </a:p>
          <a:p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ъект 2"/>
          <p:cNvSpPr>
            <a:spLocks noGrp="1"/>
          </p:cNvSpPr>
          <p:nvPr>
            <p:ph idx="1"/>
          </p:nvPr>
        </p:nvSpPr>
        <p:spPr>
          <a:xfrm>
            <a:off x="1660525" y="0"/>
            <a:ext cx="7499350" cy="4800600"/>
          </a:xfrm>
        </p:spPr>
        <p:txBody>
          <a:bodyPr/>
          <a:lstStyle/>
          <a:p>
            <a:r>
              <a:rPr lang="ru-RU" smtClean="0"/>
              <a:t>Программа введена в часть учебного плана образовательного учреждения в рамках спортивно-оздоровительного направления.</a:t>
            </a:r>
          </a:p>
          <a:p>
            <a:r>
              <a:rPr lang="ru-RU" smtClean="0"/>
              <a:t>Рассчитана на обучение детей 9-10 лет;</a:t>
            </a:r>
          </a:p>
          <a:p>
            <a:r>
              <a:rPr lang="ru-RU" smtClean="0"/>
              <a:t>Срок реализации 1 год;</a:t>
            </a:r>
          </a:p>
          <a:p>
            <a:r>
              <a:rPr lang="ru-RU" smtClean="0"/>
              <a:t>Учебная нагрузка: 1 год обучения – 68 часов (2 часа в неделю);Кол-во детей в группе 1 год обучения – не менее 8человек;</a:t>
            </a:r>
          </a:p>
          <a:p>
            <a:r>
              <a:rPr lang="ru-RU" smtClean="0"/>
              <a:t>Принцип набора в группу по танцам– свободный, однако необходим медицинский допуск к занятиям. 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19250" y="187325"/>
            <a:ext cx="7386638" cy="5338763"/>
          </a:xfrm>
        </p:spPr>
        <p:txBody>
          <a:bodyPr/>
          <a:lstStyle/>
          <a:p>
            <a:pPr marL="82550" indent="0" eaLnBrk="1" hangingPunct="1">
              <a:buFont typeface="Wingdings 2" pitchFamily="18" charset="2"/>
              <a:buNone/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Хореография, танец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ru-RU" dirty="0" smtClean="0"/>
              <a:t>искусства</a:t>
            </a:r>
            <a:r>
              <a:rPr lang="ru-RU" dirty="0"/>
              <a:t>, любимое детьми. </a:t>
            </a:r>
            <a:endParaRPr lang="ru-RU" dirty="0" smtClean="0"/>
          </a:p>
          <a:p>
            <a:pPr eaLnBrk="1" hangingPunct="1">
              <a:defRPr/>
            </a:pPr>
            <a:r>
              <a:rPr lang="ru-RU" dirty="0" smtClean="0"/>
              <a:t> </a:t>
            </a:r>
            <a:r>
              <a:rPr lang="ru-RU" dirty="0"/>
              <a:t>играет немаловажную роль в воспитании человека</a:t>
            </a:r>
            <a:r>
              <a:rPr lang="ru-RU" dirty="0" smtClean="0"/>
              <a:t>.</a:t>
            </a:r>
          </a:p>
          <a:p>
            <a:pPr marL="82550" indent="0" eaLnBrk="1" hangingPunct="1">
              <a:buFont typeface="Wingdings 2" pitchFamily="18" charset="2"/>
              <a:buNone/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Танец</a:t>
            </a:r>
            <a:r>
              <a:rPr lang="ru-RU" dirty="0" smtClean="0"/>
              <a:t> многогранен он </a:t>
            </a:r>
            <a:r>
              <a:rPr lang="ru-RU" dirty="0"/>
              <a:t>сочетает в себе </a:t>
            </a:r>
            <a:r>
              <a:rPr lang="ru-RU" dirty="0" smtClean="0"/>
              <a:t>средства:</a:t>
            </a:r>
          </a:p>
          <a:p>
            <a:pPr eaLnBrk="1" hangingPunct="1">
              <a:defRPr/>
            </a:pPr>
            <a:r>
              <a:rPr lang="ru-RU" dirty="0" smtClean="0"/>
              <a:t> музыкального</a:t>
            </a:r>
          </a:p>
          <a:p>
            <a:pPr eaLnBrk="1" hangingPunct="1">
              <a:defRPr/>
            </a:pPr>
            <a:r>
              <a:rPr lang="ru-RU" dirty="0" smtClean="0"/>
              <a:t> пластического</a:t>
            </a:r>
          </a:p>
          <a:p>
            <a:pPr eaLnBrk="1" hangingPunct="1">
              <a:defRPr/>
            </a:pPr>
            <a:r>
              <a:rPr lang="ru-RU" dirty="0" smtClean="0"/>
              <a:t> спортивно-физического</a:t>
            </a:r>
          </a:p>
          <a:p>
            <a:pPr eaLnBrk="1" hangingPunct="1">
              <a:defRPr/>
            </a:pPr>
            <a:r>
              <a:rPr lang="ru-RU" dirty="0" smtClean="0"/>
              <a:t> </a:t>
            </a:r>
            <a:r>
              <a:rPr lang="ru-RU" dirty="0"/>
              <a:t>эстетического </a:t>
            </a:r>
            <a:endParaRPr lang="ru-RU" dirty="0" smtClean="0"/>
          </a:p>
          <a:p>
            <a:pPr eaLnBrk="1" hangingPunct="1">
              <a:defRPr/>
            </a:pPr>
            <a:r>
              <a:rPr lang="ru-RU" dirty="0" smtClean="0"/>
              <a:t> </a:t>
            </a:r>
            <a:r>
              <a:rPr lang="ru-RU" dirty="0"/>
              <a:t>художественно-эстетического развития и </a:t>
            </a:r>
            <a:r>
              <a:rPr lang="ru-RU" dirty="0" smtClean="0"/>
              <a:t>образования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72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44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8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160"/>
                            </p:stCondLst>
                            <p:childTnLst>
                              <p:par>
                                <p:cTn id="4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7040"/>
                            </p:stCondLst>
                            <p:childTnLst>
                              <p:par>
                                <p:cTn id="4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7600"/>
                            </p:stCondLst>
                            <p:childTnLst>
                              <p:par>
                                <p:cTn id="5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2492896"/>
            <a:ext cx="698477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813" y="260350"/>
            <a:ext cx="7386637" cy="5988050"/>
          </a:xfrm>
        </p:spPr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Систематические занятия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хореографией и танцами развивают:</a:t>
            </a:r>
          </a:p>
          <a:p>
            <a:pPr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/>
              <a:t>фигуру;</a:t>
            </a:r>
          </a:p>
          <a:p>
            <a:pPr>
              <a:defRPr/>
            </a:pPr>
            <a:r>
              <a:rPr lang="ru-RU" dirty="0" smtClean="0"/>
              <a:t> </a:t>
            </a:r>
            <a:r>
              <a:rPr lang="ru-RU" dirty="0"/>
              <a:t>способствуют устранению ряда физических </a:t>
            </a:r>
            <a:r>
              <a:rPr lang="ru-RU" dirty="0" smtClean="0"/>
              <a:t>недостатков;</a:t>
            </a:r>
          </a:p>
          <a:p>
            <a:pPr>
              <a:defRPr/>
            </a:pPr>
            <a:r>
              <a:rPr lang="ru-RU" dirty="0" smtClean="0"/>
              <a:t> </a:t>
            </a:r>
            <a:r>
              <a:rPr lang="ru-RU" dirty="0"/>
              <a:t>вырабатывают правильную и красивую  </a:t>
            </a:r>
            <a:r>
              <a:rPr lang="ru-RU" dirty="0" smtClean="0"/>
              <a:t>осанку;</a:t>
            </a:r>
          </a:p>
          <a:p>
            <a:pPr>
              <a:defRPr/>
            </a:pPr>
            <a:r>
              <a:rPr lang="ru-RU" dirty="0" smtClean="0"/>
              <a:t>координацию;</a:t>
            </a:r>
          </a:p>
          <a:p>
            <a:pPr>
              <a:defRPr/>
            </a:pPr>
            <a:r>
              <a:rPr lang="ru-RU" dirty="0"/>
              <a:t>п</a:t>
            </a:r>
            <a:r>
              <a:rPr lang="ru-RU" dirty="0" smtClean="0"/>
              <a:t>ластичность;</a:t>
            </a:r>
          </a:p>
          <a:p>
            <a:pPr>
              <a:defRPr/>
            </a:pPr>
            <a:r>
              <a:rPr lang="ru-RU" dirty="0" smtClean="0"/>
              <a:t> </a:t>
            </a:r>
            <a:r>
              <a:rPr lang="ru-RU" dirty="0"/>
              <a:t>придают внешнему облику человека собранность и </a:t>
            </a:r>
            <a:r>
              <a:rPr lang="ru-RU" dirty="0" smtClean="0"/>
              <a:t>элегантность</a:t>
            </a:r>
            <a:r>
              <a:rPr lang="ru-RU" dirty="0"/>
              <a:t>;</a:t>
            </a:r>
            <a:endParaRPr lang="ru-RU" dirty="0" smtClean="0"/>
          </a:p>
          <a:p>
            <a:pPr marL="82550" indent="0">
              <a:buFont typeface="Wingdings 2" pitchFamily="18" charset="2"/>
              <a:buNone/>
              <a:defRPr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Танец – одно из средств эстетического воспитания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 В танцевальном искусстве красота и совершенство формы неразрывно связаны с красотой внутреннего содержания танца. В этом единстве и заключена сила его воспитательного воздействия. предоставляет уникальные возможности телу и духу достичь творческой гармонии.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Цели и задачи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Направленность</a:t>
            </a:r>
            <a:r>
              <a:rPr lang="ru-RU" dirty="0" smtClean="0"/>
              <a:t> : физкультурно-спортивная  </a:t>
            </a:r>
            <a:r>
              <a:rPr lang="ru-RU" dirty="0"/>
              <a:t>и </a:t>
            </a:r>
            <a:r>
              <a:rPr lang="ru-RU" dirty="0" smtClean="0"/>
              <a:t>художественно-эстетическая </a:t>
            </a:r>
          </a:p>
          <a:p>
            <a:pPr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Цель:</a:t>
            </a:r>
            <a:r>
              <a:rPr lang="ru-RU" dirty="0"/>
              <a:t> приобщение детей к танцевальному искусству, развитие их художественного вкуса и физического совершенствования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Развивающие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 Развивать чувственно-эмоциональное, образное мышление и артистизм. </a:t>
            </a:r>
          </a:p>
          <a:p>
            <a:r>
              <a:rPr lang="ru-RU" smtClean="0"/>
              <a:t> Развивать двигательные качества обучающихся.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Воспитательные</a:t>
            </a:r>
            <a:endParaRPr lang="ru-RU" dirty="0"/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 Воспитывать отношение к хореографии и танцу как к части культуры.</a:t>
            </a:r>
          </a:p>
          <a:p>
            <a:r>
              <a:rPr lang="ru-RU" smtClean="0"/>
              <a:t> Воспитывать у обучающихся выдержку, самообладание, волю.</a:t>
            </a:r>
          </a:p>
          <a:p>
            <a:r>
              <a:rPr lang="ru-RU" smtClean="0"/>
              <a:t> Обогащать музыкальный, этический, художественный опыт учеников. 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Обучающие</a:t>
            </a:r>
            <a:endParaRPr lang="ru-RU" dirty="0"/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1435100" y="1125538"/>
            <a:ext cx="7542213" cy="4967287"/>
          </a:xfrm>
        </p:spPr>
        <p:txBody>
          <a:bodyPr/>
          <a:lstStyle/>
          <a:p>
            <a:r>
              <a:rPr lang="ru-RU" smtClean="0"/>
              <a:t> Обучать исполнению танцев разных жанров на уровне функциональной грамотности. </a:t>
            </a:r>
          </a:p>
          <a:p>
            <a:r>
              <a:rPr lang="ru-RU" smtClean="0"/>
              <a:t>Обучать способам развития двигательных способностей организма и его расслабления.</a:t>
            </a:r>
          </a:p>
          <a:p>
            <a:r>
              <a:rPr lang="ru-RU" smtClean="0"/>
              <a:t> Сформировать умения и навыки выполнения упражнений спортивной направленности (акробатических элементов) и классического и партерного экзерсиса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ru-RU" dirty="0" smtClean="0"/>
              <a:t>Основные принципы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913" y="855663"/>
            <a:ext cx="7602537" cy="5627687"/>
          </a:xfrm>
        </p:spPr>
        <p:txBody>
          <a:bodyPr/>
          <a:lstStyle/>
          <a:p>
            <a:pPr marL="82550" indent="0">
              <a:buFont typeface="Wingdings 2" pitchFamily="18" charset="2"/>
              <a:buNone/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Ценностью и целью педагогической деятельности в условиях обучения хореографии и танцу всегда должна являться личность ребенка. В основе учебно-воспитательного процесса должна лежать идея личностно-ориентированного подхода, идея признания личности развивающегося ребенка высшей социальной ценностью. 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455</TotalTime>
  <Words>635</Words>
  <Application>Microsoft Office PowerPoint</Application>
  <PresentationFormat>Экран (4:3)</PresentationFormat>
  <Paragraphs>93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Corbel</vt:lpstr>
      <vt:lpstr>Wingdings 2</vt:lpstr>
      <vt:lpstr>Verdana</vt:lpstr>
      <vt:lpstr>Calibri</vt:lpstr>
      <vt:lpstr>Gill Sans MT</vt:lpstr>
      <vt:lpstr>Солнцестояние</vt:lpstr>
      <vt:lpstr>Внеурочная деятельность группа «Спортивные танцы»   начальные классы </vt:lpstr>
      <vt:lpstr>Презентация PowerPoint</vt:lpstr>
      <vt:lpstr>Презентация PowerPoint</vt:lpstr>
      <vt:lpstr>Танец – одно из средств эстетического воспитания</vt:lpstr>
      <vt:lpstr>Цели и задачи</vt:lpstr>
      <vt:lpstr>Развивающие</vt:lpstr>
      <vt:lpstr>Воспитательные</vt:lpstr>
      <vt:lpstr>Обучающие</vt:lpstr>
      <vt:lpstr>Основные принципы</vt:lpstr>
      <vt:lpstr>Презентация PowerPoint</vt:lpstr>
      <vt:lpstr>Формы обучения</vt:lpstr>
      <vt:lpstr>Практические занятия</vt:lpstr>
      <vt:lpstr>Виды деятельности.</vt:lpstr>
      <vt:lpstr>Современный спортивный танец</vt:lpstr>
      <vt:lpstr>СФП</vt:lpstr>
      <vt:lpstr>Личностные результаты</vt:lpstr>
      <vt:lpstr>Метапредметные результаты</vt:lpstr>
      <vt:lpstr>Содержание программы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Художественная гимнастика</dc:title>
  <dc:creator>Kutuzov</dc:creator>
  <cp:lastModifiedBy>user</cp:lastModifiedBy>
  <cp:revision>49</cp:revision>
  <dcterms:created xsi:type="dcterms:W3CDTF">2009-05-10T09:33:22Z</dcterms:created>
  <dcterms:modified xsi:type="dcterms:W3CDTF">2025-09-06T06:10:22Z</dcterms:modified>
</cp:coreProperties>
</file>