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74" r:id="rId3"/>
    <p:sldId id="264" r:id="rId4"/>
    <p:sldId id="275" r:id="rId5"/>
    <p:sldId id="276" r:id="rId6"/>
    <p:sldId id="277" r:id="rId7"/>
    <p:sldId id="279" r:id="rId8"/>
    <p:sldId id="278" r:id="rId9"/>
    <p:sldId id="269" r:id="rId10"/>
    <p:sldId id="258" r:id="rId11"/>
    <p:sldId id="282" r:id="rId12"/>
    <p:sldId id="284" r:id="rId13"/>
    <p:sldId id="262" r:id="rId14"/>
    <p:sldId id="283" r:id="rId15"/>
    <p:sldId id="259" r:id="rId16"/>
    <p:sldId id="281" r:id="rId17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4660"/>
  </p:normalViewPr>
  <p:slideViewPr>
    <p:cSldViewPr>
      <p:cViewPr varScale="1">
        <p:scale>
          <a:sx n="101" d="100"/>
          <a:sy n="101" d="100"/>
        </p:scale>
        <p:origin x="72" y="72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294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Вы были на матчах по футболу?</c:v>
                </c:pt>
                <c:pt idx="1">
                  <c:v>Увлекается ли ваша семья футболом?</c:v>
                </c:pt>
                <c:pt idx="2">
                  <c:v>Ходите ли вы в секции по футболу?</c:v>
                </c:pt>
                <c:pt idx="3">
                  <c:v>Увлекаетесь ли вы футболом?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</c:v>
                </c:pt>
                <c:pt idx="1">
                  <c:v>23</c:v>
                </c:pt>
                <c:pt idx="2">
                  <c:v>25</c:v>
                </c:pt>
                <c:pt idx="3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F2-4C1F-8F62-9C841511448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Вы были на матчах по футболу?</c:v>
                </c:pt>
                <c:pt idx="1">
                  <c:v>Увлекается ли ваша семья футболом?</c:v>
                </c:pt>
                <c:pt idx="2">
                  <c:v>Ходите ли вы в секции по футболу?</c:v>
                </c:pt>
                <c:pt idx="3">
                  <c:v>Увлекаетесь ли вы футболом?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</c:v>
                </c:pt>
                <c:pt idx="1">
                  <c:v>7</c:v>
                </c:pt>
                <c:pt idx="2">
                  <c:v>5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F2-4C1F-8F62-9C84151144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07448320"/>
        <c:axId val="1307443744"/>
      </c:barChart>
      <c:catAx>
        <c:axId val="13074483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07443744"/>
        <c:crosses val="autoZero"/>
        <c:auto val="1"/>
        <c:lblAlgn val="ctr"/>
        <c:lblOffset val="100"/>
        <c:noMultiLvlLbl val="0"/>
      </c:catAx>
      <c:valAx>
        <c:axId val="1307443744"/>
        <c:scaling>
          <c:orientation val="minMax"/>
          <c:max val="3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.##0;\-#.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07448320"/>
        <c:crosses val="autoZero"/>
        <c:crossBetween val="between"/>
        <c:majorUnit val="5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Футболисты,</a:t>
            </a:r>
            <a:r>
              <a:rPr lang="ru-RU" baseline="0" dirty="0" smtClean="0"/>
              <a:t> которых вы знаете: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Лист1!$A$2:$A$19</c:f>
              <c:strCache>
                <c:ptCount val="18"/>
                <c:pt idx="0">
                  <c:v>1. Лионель Месси</c:v>
                </c:pt>
                <c:pt idx="1">
                  <c:v>2.Криштиану Рональду</c:v>
                </c:pt>
                <c:pt idx="2">
                  <c:v>3. Килиан Мбапе</c:v>
                </c:pt>
                <c:pt idx="3">
                  <c:v>4. Рональдиньо</c:v>
                </c:pt>
                <c:pt idx="4">
                  <c:v>5. Неймар</c:v>
                </c:pt>
                <c:pt idx="5">
                  <c:v>4. Мохаммед Салах</c:v>
                </c:pt>
                <c:pt idx="6">
                  <c:v>5. Эмилиано Мартинес</c:v>
                </c:pt>
                <c:pt idx="7">
                  <c:v>6. Поль Погба</c:v>
                </c:pt>
                <c:pt idx="8">
                  <c:v>7. Ламин Ямаль</c:v>
                </c:pt>
                <c:pt idx="9">
                  <c:v>8. Дэвид Бэкхем</c:v>
                </c:pt>
                <c:pt idx="10">
                  <c:v>9. Винисиус Жуниор</c:v>
                </c:pt>
                <c:pt idx="11">
                  <c:v>10. Игорь Акинфеев</c:v>
                </c:pt>
                <c:pt idx="12">
                  <c:v>11. Томас Мюллер</c:v>
                </c:pt>
                <c:pt idx="13">
                  <c:v>12. Эрлинг Холанд</c:v>
                </c:pt>
                <c:pt idx="14">
                  <c:v>13. Зинедин Зидан</c:v>
                </c:pt>
                <c:pt idx="15">
                  <c:v>14. Артем Дзюба</c:v>
                </c:pt>
                <c:pt idx="16">
                  <c:v>15. Александр Головин</c:v>
                </c:pt>
                <c:pt idx="17">
                  <c:v>16. Матвей Сафонов</c:v>
                </c:pt>
              </c:strCache>
            </c:str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19</c:v>
                </c:pt>
                <c:pt idx="1">
                  <c:v>18</c:v>
                </c:pt>
                <c:pt idx="2">
                  <c:v>3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16-4017-9D05-F726FFA9DE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 smtClean="0"/>
              <a:t>Футбольные</a:t>
            </a:r>
            <a:r>
              <a:rPr lang="ru-RU" sz="1400" baseline="0" dirty="0" smtClean="0"/>
              <a:t> клубы, за которые болеете:</a:t>
            </a:r>
            <a:endParaRPr lang="ru-RU" sz="1400" dirty="0"/>
          </a:p>
        </c:rich>
      </c:tx>
      <c:layout>
        <c:manualLayout>
          <c:xMode val="edge"/>
          <c:yMode val="edge"/>
          <c:x val="0.1416271520155503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5B2-47E9-838E-AB4EA89431F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5B2-47E9-838E-AB4EA89431F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5B2-47E9-838E-AB4EA89431F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95B2-47E9-838E-AB4EA89431F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5B2-47E9-838E-AB4EA89431F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95B2-47E9-838E-AB4EA89431F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5B2-47E9-838E-AB4EA89431F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95B2-47E9-838E-AB4EA89431F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5B2-47E9-838E-AB4EA89431F5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95B2-47E9-838E-AB4EA89431F5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5B2-47E9-838E-AB4EA89431F5}"/>
              </c:ext>
            </c:extLst>
          </c:dPt>
          <c:dLbls>
            <c:dLbl>
              <c:idx val="0"/>
              <c:layout>
                <c:manualLayout>
                  <c:x val="0.11139113197948758"/>
                  <c:y val="-5.377112570148034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5B2-47E9-838E-AB4EA89431F5}"/>
                </c:ext>
              </c:extLst>
            </c:dLbl>
            <c:dLbl>
              <c:idx val="1"/>
              <c:layout>
                <c:manualLayout>
                  <c:x val="0.14155956355726557"/>
                  <c:y val="-2.1508450280592131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5B2-47E9-838E-AB4EA89431F5}"/>
                </c:ext>
              </c:extLst>
            </c:dLbl>
            <c:dLbl>
              <c:idx val="2"/>
              <c:layout>
                <c:manualLayout>
                  <c:x val="9.9787889064957613E-2"/>
                  <c:y val="5.592197072953953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5B2-47E9-838E-AB4EA89431F5}"/>
                </c:ext>
              </c:extLst>
            </c:dLbl>
            <c:dLbl>
              <c:idx val="3"/>
              <c:layout>
                <c:manualLayout>
                  <c:x val="-0.11139113197948766"/>
                  <c:y val="4.731859061730268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5B2-47E9-838E-AB4EA89431F5}"/>
                </c:ext>
              </c:extLst>
            </c:dLbl>
            <c:dLbl>
              <c:idx val="4"/>
              <c:layout>
                <c:manualLayout>
                  <c:x val="-0.11603242914529964"/>
                  <c:y val="-7.8863406658701074E-1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5B2-47E9-838E-AB4EA89431F5}"/>
                </c:ext>
              </c:extLst>
            </c:dLbl>
            <c:dLbl>
              <c:idx val="5"/>
              <c:layout>
                <c:manualLayout>
                  <c:x val="-0.15316280647179553"/>
                  <c:y val="-1.290507016835531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95B2-47E9-838E-AB4EA89431F5}"/>
                </c:ext>
              </c:extLst>
            </c:dLbl>
            <c:dLbl>
              <c:idx val="6"/>
              <c:layout>
                <c:manualLayout>
                  <c:x val="-0.15316280647179553"/>
                  <c:y val="-4.731859061730268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5B2-47E9-838E-AB4EA89431F5}"/>
                </c:ext>
              </c:extLst>
            </c:dLbl>
            <c:dLbl>
              <c:idx val="7"/>
              <c:layout>
                <c:manualLayout>
                  <c:x val="-3.7130377326495885E-2"/>
                  <c:y val="-5.592197072953955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95B2-47E9-838E-AB4EA89431F5}"/>
                </c:ext>
              </c:extLst>
            </c:dLbl>
            <c:dLbl>
              <c:idx val="8"/>
              <c:layout>
                <c:manualLayout>
                  <c:x val="-4.6412971658119856E-3"/>
                  <c:y val="-9.678802626266455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95B2-47E9-838E-AB4EA89431F5}"/>
                </c:ext>
              </c:extLst>
            </c:dLbl>
            <c:dLbl>
              <c:idx val="9"/>
              <c:layout>
                <c:manualLayout>
                  <c:x val="7.1940106070085774E-2"/>
                  <c:y val="-8.388295609430930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95B2-47E9-838E-AB4EA89431F5}"/>
                </c:ext>
              </c:extLst>
            </c:dLbl>
            <c:dLbl>
              <c:idx val="10"/>
              <c:layout>
                <c:manualLayout>
                  <c:x val="0.14388021214017155"/>
                  <c:y val="-7.958126603819087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95B2-47E9-838E-AB4EA89431F5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Лист1!$A$2:$A$12</c:f>
              <c:strCache>
                <c:ptCount val="11"/>
                <c:pt idx="0">
                  <c:v>1. Спартак</c:v>
                </c:pt>
                <c:pt idx="1">
                  <c:v>2. Локомотив</c:v>
                </c:pt>
                <c:pt idx="2">
                  <c:v>3. Зенит</c:v>
                </c:pt>
                <c:pt idx="3">
                  <c:v>4. Реал Мадрид</c:v>
                </c:pt>
                <c:pt idx="4">
                  <c:v>5. Динамо</c:v>
                </c:pt>
                <c:pt idx="5">
                  <c:v>6. Барселона </c:v>
                </c:pt>
                <c:pt idx="6">
                  <c:v>7. Атлетико Мадрид</c:v>
                </c:pt>
                <c:pt idx="7">
                  <c:v>8. Бавария</c:v>
                </c:pt>
                <c:pt idx="8">
                  <c:v>Мальорка</c:v>
                </c:pt>
                <c:pt idx="9">
                  <c:v>Ювентус</c:v>
                </c:pt>
                <c:pt idx="10">
                  <c:v>Сантос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6</c:v>
                </c:pt>
                <c:pt idx="4">
                  <c:v>4</c:v>
                </c:pt>
                <c:pt idx="5">
                  <c:v>3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B2-47E9-838E-AB4EA89431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CBDACDC-6E63-4272-B3AC-CCF5CA6029F9}" type="datetime1">
              <a:rPr lang="ru-RU" smtClean="0"/>
              <a:t>21.03.2025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C119DBA-4540-49B3-8FA9-6259387ECF9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B379994-B797-4915-BB7A-12D6CEBDCA03}" type="datetime1">
              <a:rPr lang="ru-RU" smtClean="0"/>
              <a:t>21.03.2025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3B36274-F2B9-4C45-BBB4-0EDF4CD651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5023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56130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20653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05217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91520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4667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9316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3B36274-F2B9-4C45-BBB4-0EDF4CD651A7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4457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8885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5599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0364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849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6201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0063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656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 rtlCol="0">
            <a:noAutofit/>
          </a:bodyPr>
          <a:lstStyle>
            <a:lvl1pPr>
              <a:defRPr sz="7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AC10C6A-66F6-4656-BD5A-C787A1F83051}" type="datetime1">
              <a:rPr lang="ru-RU" smtClean="0"/>
              <a:t>21.03.2025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8CAEA8-596E-4ADA-B5C6-8A4218D28579}" type="datetime1">
              <a:rPr lang="ru-RU" smtClean="0"/>
              <a:t>21.03.2025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9752012" y="533400"/>
            <a:ext cx="1371600" cy="5592764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ru-RU" dirty="0"/>
              <a:t>Стиль образца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9CDD9C-ADF0-4A8E-89D7-BECA34527CD0}" type="datetime1">
              <a:rPr lang="ru-RU" smtClean="0"/>
              <a:t>21.03.2025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AB38E33-CD8D-468C-AC4D-8EE3547B20B6}" type="datetime1">
              <a:rPr lang="ru-RU" smtClean="0"/>
              <a:t>21.03.2025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22414" y="2514601"/>
            <a:ext cx="9144000" cy="2819400"/>
          </a:xfrm>
        </p:spPr>
        <p:txBody>
          <a:bodyPr rtlCol="0" anchor="b">
            <a:noAutofit/>
          </a:bodyPr>
          <a:lstStyle>
            <a:lvl1pPr algn="l" rtl="0">
              <a:defRPr sz="6600" b="0" i="0" cap="none" baseline="0"/>
            </a:lvl1pPr>
          </a:lstStyle>
          <a:p>
            <a:pPr rtl="0"/>
            <a:r>
              <a:rPr lang="ru-RU" dirty="0"/>
              <a:t>Стиль образца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C9BE440-AB8F-40F9-B469-1A59D2545CD3}" type="datetime1">
              <a:rPr lang="ru-RU" smtClean="0"/>
              <a:t>21.03.2025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63F9309-2CCA-4BCE-9CC0-3EE77B52DCAB}" type="datetime1">
              <a:rPr lang="ru-RU" smtClean="0"/>
              <a:t>21.03.2025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18821A-9448-46F0-B6E1-E60F48BE7F0B}" type="datetime1">
              <a:rPr lang="ru-RU" smtClean="0"/>
              <a:t>21.03.2025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dirty="0"/>
              <a:t>Стиль образца заголовка</a:t>
            </a: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544A87-C71B-4A39-B170-2D8A98D13A99}" type="datetime1">
              <a:rPr lang="ru-RU" smtClean="0"/>
              <a:t>21.03.2025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47BFD6-90C6-43D7-BD59-197B56E94537}" type="datetime1">
              <a:rPr lang="ru-RU" smtClean="0"/>
              <a:t>21.03.2025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Замещающий текст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Объект 3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8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861E71-FD8E-41DA-B28B-6587873E4DD2}" type="datetime1">
              <a:rPr lang="ru-RU" smtClean="0"/>
              <a:t>21.03.2025</a:t>
            </a:fld>
            <a:endParaRPr lang="ru-RU" dirty="0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Замещающий текст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Рисунок 3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pic>
        <p:nvPicPr>
          <p:cNvPr id="9" name="Рисунок 4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/>
              <a:t>Стиль образца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  <a:p>
            <a:pPr lvl="5" rtl="0"/>
            <a:r>
              <a:rPr lang="ru-RU" dirty="0"/>
              <a:t>Шестой уровень</a:t>
            </a:r>
          </a:p>
          <a:p>
            <a:pPr lvl="6" rtl="0"/>
            <a:r>
              <a:rPr lang="ru-RU" dirty="0"/>
              <a:t>Седьмой уровень</a:t>
            </a:r>
          </a:p>
          <a:p>
            <a:pPr lvl="7" rtl="0"/>
            <a:r>
              <a:rPr lang="ru-RU" dirty="0"/>
              <a:t>Восьмой уровень</a:t>
            </a:r>
          </a:p>
          <a:p>
            <a:pPr lvl="8" rtl="0"/>
            <a:r>
              <a:rPr lang="ru-RU" dirty="0"/>
              <a:t>Девятый уровень</a:t>
            </a: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EFE7F42-9E58-4B67-8DDA-E2C75A491C90}" type="datetime1">
              <a:rPr lang="ru-RU" smtClean="0"/>
              <a:t>21.03.2025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5137D0E-4A4F-4307-8994-C1891D747D5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1804" y="1844824"/>
            <a:ext cx="10945216" cy="2671936"/>
          </a:xfrm>
        </p:spPr>
        <p:txBody>
          <a:bodyPr rtlCol="0"/>
          <a:lstStyle/>
          <a:p>
            <a:pPr algn="ctr" rtl="0"/>
            <a:r>
              <a:rPr lang="ru-RU" sz="3600" dirty="0" smtClean="0"/>
              <a:t>Проект: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«Развитие футбола в России»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5820" y="404664"/>
            <a:ext cx="10188623" cy="1066800"/>
          </a:xfrm>
        </p:spPr>
        <p:txBody>
          <a:bodyPr rtlCol="0">
            <a:normAutofit/>
          </a:bodyPr>
          <a:lstStyle/>
          <a:p>
            <a:pPr indent="450215"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МУНИЦИПАЛЬНОЕ ОБЩЕОБРАЗОВАТЕЛЬНОЕ УЧРЕЖДЕНИЕ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«СРЕДНЯЯ ШКОЛА №6»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rtl="0"/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38428" y="4581128"/>
            <a:ext cx="56886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r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  <a:p>
            <a:pPr indent="450215"/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Авторы проекта: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Полушкин Александр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      </a:t>
            </a:r>
            <a:r>
              <a:rPr lang="ru-RU" sz="1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Карповский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Тимофей </a:t>
            </a:r>
          </a:p>
          <a:p>
            <a:pPr indent="450215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      учащиеся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5 «А» класса </a:t>
            </a:r>
          </a:p>
          <a:p>
            <a:pPr indent="450215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  <a:p>
            <a:pPr indent="450215">
              <a:spcAft>
                <a:spcPts val="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Руководитель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проекта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:  </a:t>
            </a:r>
            <a:r>
              <a:rPr lang="ru-RU" sz="1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Граевский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Андрей Валентинович</a:t>
            </a:r>
          </a:p>
          <a:p>
            <a:pPr indent="450215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             учитель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физкультуры </a:t>
            </a: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>
              <a:spcAft>
                <a:spcPts val="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10621" y="6276712"/>
            <a:ext cx="21675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Гаврилов-Ям, 2025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804" y="476672"/>
            <a:ext cx="10793289" cy="680865"/>
          </a:xfrm>
        </p:spPr>
        <p:txBody>
          <a:bodyPr rtlCol="0"/>
          <a:lstStyle/>
          <a:p>
            <a:r>
              <a:rPr lang="ru-RU" sz="2800" b="1" u="sng" dirty="0"/>
              <a:t>Роль конкретных личностей в истории развития </a:t>
            </a:r>
            <a:r>
              <a:rPr lang="ru-RU" sz="2800" b="1" u="sng" dirty="0" smtClean="0"/>
              <a:t>футбола</a:t>
            </a:r>
            <a:endParaRPr lang="ru-RU" sz="2800" b="1" u="sng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98468" y="1628800"/>
            <a:ext cx="5472608" cy="4896544"/>
          </a:xfrm>
        </p:spPr>
        <p:txBody>
          <a:bodyPr rtlCol="0">
            <a:normAutofit/>
          </a:bodyPr>
          <a:lstStyle/>
          <a:p>
            <a:r>
              <a:rPr lang="ru-RU" sz="3600" b="1" dirty="0"/>
              <a:t>Лев Иванович Яшин</a:t>
            </a:r>
            <a:r>
              <a:rPr lang="ru-RU" sz="3600" dirty="0"/>
              <a:t> - </a:t>
            </a:r>
            <a:r>
              <a:rPr lang="ru-RU" dirty="0"/>
              <a:t>знаменитый советский футболист, вратарь, олимпийский чемпион 1956 года, чемпион Европы 1960 года, 5-кратный чемпион СССР, заслуженный мастер спорта СССР (1957). Лучший вратарь XX века. Входит в список лучших игроков XX века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Он единственный </a:t>
            </a:r>
            <a:r>
              <a:rPr lang="ru-RU" dirty="0"/>
              <a:t>в мире вратарь, удостоенный престижной премии «Золотой мяч</a:t>
            </a:r>
            <a:r>
              <a:rPr lang="ru-RU" dirty="0" smtClean="0"/>
              <a:t>».</a:t>
            </a:r>
            <a:endParaRPr lang="ru-RU" dirty="0"/>
          </a:p>
          <a:p>
            <a:pPr rtl="0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804" y="2132856"/>
            <a:ext cx="576064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11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804" y="476672"/>
            <a:ext cx="10793289" cy="680865"/>
          </a:xfrm>
        </p:spPr>
        <p:txBody>
          <a:bodyPr rtlCol="0"/>
          <a:lstStyle/>
          <a:p>
            <a:r>
              <a:rPr lang="ru-RU" sz="2800" b="1" u="sng" dirty="0"/>
              <a:t>Роль конкретных личностей в истории развития </a:t>
            </a:r>
            <a:r>
              <a:rPr lang="ru-RU" sz="2800" b="1" u="sng" dirty="0" smtClean="0"/>
              <a:t>футбола</a:t>
            </a:r>
            <a:endParaRPr lang="ru-RU" sz="2800" b="1" u="sng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70276" y="1628800"/>
            <a:ext cx="6696744" cy="4896544"/>
          </a:xfrm>
        </p:spPr>
        <p:txBody>
          <a:bodyPr rtlCol="0">
            <a:normAutofit/>
          </a:bodyPr>
          <a:lstStyle/>
          <a:p>
            <a:r>
              <a:rPr lang="ru-RU" sz="3200" b="1" dirty="0"/>
              <a:t>Александр </a:t>
            </a:r>
            <a:r>
              <a:rPr lang="ru-RU" sz="3200" b="1" dirty="0" smtClean="0"/>
              <a:t>Кержаков</a:t>
            </a:r>
            <a:r>
              <a:rPr lang="ru-RU" dirty="0"/>
              <a:t> </a:t>
            </a:r>
            <a:r>
              <a:rPr lang="ru-RU" dirty="0" smtClean="0"/>
              <a:t>- </a:t>
            </a:r>
            <a:r>
              <a:rPr lang="ru-RU" dirty="0"/>
              <a:t>российский футболист, нападающий петербургского "Зенита" и национальной сборной России. </a:t>
            </a:r>
            <a:endParaRPr lang="ru-RU" dirty="0" smtClean="0"/>
          </a:p>
          <a:p>
            <a:r>
              <a:rPr lang="ru-RU" dirty="0" smtClean="0"/>
              <a:t>	Заслуженный </a:t>
            </a:r>
            <a:r>
              <a:rPr lang="ru-RU" dirty="0"/>
              <a:t>мастер спорта России. Член Клуба 100 российских бомбардиров. Чемпион </a:t>
            </a:r>
            <a:r>
              <a:rPr lang="ru-RU" dirty="0" smtClean="0"/>
              <a:t>России 2010 </a:t>
            </a:r>
            <a:r>
              <a:rPr lang="ru-RU" dirty="0"/>
              <a:t>г., Серебряный призёр чемпионата России: 2003, Бронзовый призёр чемпионата </a:t>
            </a:r>
            <a:r>
              <a:rPr lang="ru-RU" dirty="0" smtClean="0"/>
              <a:t>России 2001 </a:t>
            </a:r>
            <a:r>
              <a:rPr lang="ru-RU" dirty="0"/>
              <a:t>г., Обладатель Кубка </a:t>
            </a:r>
            <a:r>
              <a:rPr lang="ru-RU" dirty="0" smtClean="0"/>
              <a:t>Премьер-Лиги 2003 </a:t>
            </a:r>
            <a:r>
              <a:rPr lang="ru-RU" dirty="0"/>
              <a:t>г., Обладатель Кубка России2009/10 г., Футболист года в России по версии РФС в 2010 г., Является лучшим бомбардиром "Зенита" за всю его российскую историю, Лучший бомбардир сборной России в квалификации к Евро-2008.</a:t>
            </a:r>
          </a:p>
          <a:p>
            <a:endParaRPr lang="ru-RU" dirty="0"/>
          </a:p>
          <a:p>
            <a:pPr rtl="0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804" y="1163752"/>
            <a:ext cx="3960440" cy="521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08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804" y="476672"/>
            <a:ext cx="10793289" cy="680865"/>
          </a:xfrm>
        </p:spPr>
        <p:txBody>
          <a:bodyPr rtlCol="0"/>
          <a:lstStyle/>
          <a:p>
            <a:r>
              <a:rPr lang="ru-RU" sz="2800" b="1" u="sng" dirty="0"/>
              <a:t>Роль конкретных личностей в истории развития </a:t>
            </a:r>
            <a:r>
              <a:rPr lang="ru-RU" sz="2800" b="1" u="sng" dirty="0" smtClean="0"/>
              <a:t>футбола</a:t>
            </a:r>
            <a:endParaRPr lang="ru-RU" sz="2800" b="1" u="sng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82444" y="1628800"/>
            <a:ext cx="5184576" cy="4896544"/>
          </a:xfrm>
        </p:spPr>
        <p:txBody>
          <a:bodyPr rtlCol="0">
            <a:normAutofit/>
          </a:bodyPr>
          <a:lstStyle/>
          <a:p>
            <a:endParaRPr lang="ru-RU" dirty="0"/>
          </a:p>
          <a:p>
            <a:endParaRPr lang="ru-RU" dirty="0"/>
          </a:p>
          <a:p>
            <a:pPr rtl="0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6903" y="1556792"/>
            <a:ext cx="4968551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Андрей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Аршавин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российский футболист, капитан сборной России, заслуженный мастер спорта России. При тренере Гусе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Хиддинге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стал одним из основных игроков национальной команды России. С февраля 2009 года является игроком лондонского "Арсенала". До этого 9 лет выступал за санкт-петербургский "Зенит". В 2008 году после чемпионата Европы 2008 года попал в символическую сборную Европы по версии УЕФА. Неоднократно признавался лучшим футболистом России в различных опросах.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2364" y="1628800"/>
            <a:ext cx="6156684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95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4052" y="332656"/>
            <a:ext cx="5940150" cy="551656"/>
          </a:xfrm>
        </p:spPr>
        <p:txBody>
          <a:bodyPr rtlCol="0">
            <a:normAutofit fontScale="90000"/>
          </a:bodyPr>
          <a:lstStyle/>
          <a:p>
            <a:r>
              <a:rPr lang="ru-RU" b="1" dirty="0" smtClean="0"/>
              <a:t>Опрос учащихся 5 «А» класса </a:t>
            </a:r>
            <a:endParaRPr lang="ru-RU" b="1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23038352"/>
              </p:ext>
            </p:extLst>
          </p:nvPr>
        </p:nvGraphicFramePr>
        <p:xfrm>
          <a:off x="477789" y="884312"/>
          <a:ext cx="11233248" cy="5641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4671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12719148" y="7029399"/>
            <a:ext cx="1152128" cy="86409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H="1" flipV="1">
            <a:off x="13943283" y="5013176"/>
            <a:ext cx="576063" cy="10801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060" y="116632"/>
            <a:ext cx="5938019" cy="768163"/>
          </a:xfrm>
          <a:prstGeom prst="rect">
            <a:avLst/>
          </a:prstGeom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632813043"/>
              </p:ext>
            </p:extLst>
          </p:nvPr>
        </p:nvGraphicFramePr>
        <p:xfrm>
          <a:off x="405780" y="764704"/>
          <a:ext cx="5688632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083993993"/>
              </p:ext>
            </p:extLst>
          </p:nvPr>
        </p:nvGraphicFramePr>
        <p:xfrm>
          <a:off x="6166421" y="884795"/>
          <a:ext cx="5688632" cy="5784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6756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780" y="260648"/>
            <a:ext cx="9601200" cy="648072"/>
          </a:xfrm>
        </p:spPr>
        <p:txBody>
          <a:bodyPr rtlCol="0">
            <a:normAutofit/>
          </a:bodyPr>
          <a:lstStyle/>
          <a:p>
            <a:pPr rtl="0"/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748" y="1124744"/>
            <a:ext cx="11881320" cy="5616624"/>
          </a:xfrm>
        </p:spPr>
        <p:txBody>
          <a:bodyPr>
            <a:normAutofit fontScale="25000" lnSpcReduction="20000"/>
          </a:bodyPr>
          <a:lstStyle/>
          <a:p>
            <a:r>
              <a:rPr lang="ru-RU" sz="6400" b="1" u="sng" dirty="0" smtClean="0"/>
              <a:t>1.Культурная значимость</a:t>
            </a:r>
            <a:r>
              <a:rPr lang="ru-RU" sz="6400" b="1" dirty="0" smtClean="0"/>
              <a:t>. </a:t>
            </a:r>
            <a:r>
              <a:rPr lang="ru-RU" sz="6400" dirty="0" smtClean="0"/>
              <a:t>Футбол </a:t>
            </a:r>
            <a:r>
              <a:rPr lang="ru-RU" sz="6400" dirty="0"/>
              <a:t>является одной из наиболее популярных игр в мире, и Россия не исключение. Футбол — это больше, чем просто спорт; это важная часть национальной культуры. </a:t>
            </a:r>
            <a:endParaRPr lang="ru-RU" sz="6400" dirty="0" smtClean="0"/>
          </a:p>
          <a:p>
            <a:r>
              <a:rPr lang="ru-RU" sz="6400" b="1" u="sng" dirty="0" smtClean="0"/>
              <a:t>2.Историческая перспектива</a:t>
            </a:r>
            <a:r>
              <a:rPr lang="ru-RU" sz="6400" dirty="0" smtClean="0"/>
              <a:t>. Российский </a:t>
            </a:r>
            <a:r>
              <a:rPr lang="ru-RU" sz="6400" dirty="0"/>
              <a:t>футбол имеет богатую историю, начиная с дореволюционных времен и заканчивая современными достижениями. Например, победы советских команд на международных турнирах, такие как Олимпийские игры 1956 года и Евро-1960, оставили значительный след в мировой футбольной истории. </a:t>
            </a:r>
          </a:p>
          <a:p>
            <a:r>
              <a:rPr lang="ru-RU" sz="6400" b="1" u="sng" dirty="0"/>
              <a:t>3.Спортивные </a:t>
            </a:r>
            <a:r>
              <a:rPr lang="ru-RU" sz="6400" b="1" u="sng" dirty="0" smtClean="0"/>
              <a:t>достижения</a:t>
            </a:r>
            <a:r>
              <a:rPr lang="ru-RU" sz="6400" dirty="0" smtClean="0"/>
              <a:t>. Российские </a:t>
            </a:r>
            <a:r>
              <a:rPr lang="ru-RU" sz="6400" dirty="0"/>
              <a:t>команды и игроки неоднократно добивались успехов на международной арене. Например, сборная СССР выигрывала золотые медали Олимпийских игр, а также становилась чемпионом Европы. Современные российские клубы, такие как "Зенит" и ЦСКА, регулярно участвуют в европейских клубных турнирах, таких как Лига чемпионов УЕФА. Знание этих достижений способствует гордости за страну и её спортсменов.</a:t>
            </a:r>
          </a:p>
          <a:p>
            <a:r>
              <a:rPr lang="ru-RU" sz="6400" b="1" u="sng" dirty="0" smtClean="0"/>
              <a:t>4.Социальная роль. </a:t>
            </a:r>
            <a:r>
              <a:rPr lang="ru-RU" sz="6400" dirty="0" smtClean="0"/>
              <a:t>Футбол </a:t>
            </a:r>
            <a:r>
              <a:rPr lang="ru-RU" sz="6400" dirty="0"/>
              <a:t>играет важную социальную роль, объединяя людей разных возрастов, профессий и социальных групп. Матчи сборных и клубов собирают тысячи зрителей на стадионах и миллионы телезрителей. </a:t>
            </a:r>
          </a:p>
          <a:p>
            <a:r>
              <a:rPr lang="ru-RU" sz="6400" b="1" u="sng" dirty="0"/>
              <a:t>5.Экономическое </a:t>
            </a:r>
            <a:r>
              <a:rPr lang="ru-RU" sz="6400" b="1" u="sng" dirty="0" smtClean="0"/>
              <a:t>значение. </a:t>
            </a:r>
            <a:r>
              <a:rPr lang="ru-RU" sz="6400" dirty="0" smtClean="0"/>
              <a:t>Футбол </a:t>
            </a:r>
            <a:r>
              <a:rPr lang="ru-RU" sz="6400" dirty="0"/>
              <a:t>оказывает значительное влияние на экономику страны. Проведение крупных турниров, таких как Чемпионат мира по футболу 2018 года в России, приносит значительные доходы от туризма, рекламы и инфраструктуры. Инвестиции в строительство и модернизацию спортивных объектов способствуют развитию регионов и созданию новых рабочих мест.</a:t>
            </a:r>
          </a:p>
          <a:p>
            <a:r>
              <a:rPr lang="ru-RU" sz="6400" b="1" u="sng" dirty="0" smtClean="0"/>
              <a:t>6.Международное сотрудничество. </a:t>
            </a:r>
            <a:r>
              <a:rPr lang="ru-RU" sz="6400" dirty="0" smtClean="0"/>
              <a:t>Футбол </a:t>
            </a:r>
            <a:r>
              <a:rPr lang="ru-RU" sz="6400" dirty="0"/>
              <a:t>способствует международному сотрудничеству и обмену опытом между странами. Участие российских команд в международных турнирах и сотрудничество с иностранными клубами и тренерами обогащают российский футбол новыми идеями и подходами.</a:t>
            </a:r>
          </a:p>
          <a:p>
            <a:pPr marL="0" indent="0">
              <a:buNone/>
            </a:pPr>
            <a:r>
              <a:rPr lang="ru-RU" sz="6400" dirty="0" smtClean="0"/>
              <a:t>	</a:t>
            </a:r>
            <a:r>
              <a:rPr lang="ru-RU" sz="6400" b="1" dirty="0" smtClean="0"/>
              <a:t>Знания </a:t>
            </a:r>
            <a:r>
              <a:rPr lang="ru-RU" sz="6400" b="1" dirty="0"/>
              <a:t>о российском футболе важны для понимания культурной, исторической, социальной и экономической </a:t>
            </a:r>
            <a:r>
              <a:rPr lang="ru-RU" sz="6400" b="1" dirty="0" smtClean="0"/>
              <a:t>	жизни </a:t>
            </a:r>
            <a:r>
              <a:rPr lang="ru-RU" sz="6400" b="1" dirty="0"/>
              <a:t>страны, а также для оценки вклада России в мировое спортивное сообщество.</a:t>
            </a:r>
          </a:p>
          <a:p>
            <a:endParaRPr lang="ru-RU" sz="6400" dirty="0"/>
          </a:p>
        </p:txBody>
      </p:sp>
    </p:spTree>
    <p:extLst>
      <p:ext uri="{BB962C8B-B14F-4D97-AF65-F5344CB8AC3E}">
        <p14:creationId xmlns:p14="http://schemas.microsoft.com/office/powerpoint/2010/main" val="368959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772" y="548680"/>
            <a:ext cx="11855053" cy="1328937"/>
          </a:xfrm>
        </p:spPr>
        <p:txBody>
          <a:bodyPr rtlCol="0"/>
          <a:lstStyle/>
          <a:p>
            <a:pPr rtl="0"/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34172" y="2996952"/>
            <a:ext cx="2448272" cy="1143000"/>
          </a:xfrm>
        </p:spPr>
        <p:txBody>
          <a:bodyPr rtlCol="0"/>
          <a:lstStyle/>
          <a:p>
            <a:pPr rtl="0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020" y="2060848"/>
            <a:ext cx="7004587" cy="437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71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0396" y="4869160"/>
            <a:ext cx="3276599" cy="869826"/>
          </a:xfrm>
        </p:spPr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61765" y="332656"/>
            <a:ext cx="3851448" cy="6408712"/>
          </a:xfrm>
        </p:spPr>
        <p:txBody>
          <a:bodyPr rtlCol="0">
            <a:normAutofit/>
          </a:bodyPr>
          <a:lstStyle/>
          <a:p>
            <a:r>
              <a:rPr lang="ru-RU" sz="1800" b="1" u="sng" dirty="0"/>
              <a:t>Цели и задачи:</a:t>
            </a:r>
          </a:p>
          <a:p>
            <a:r>
              <a:rPr lang="ru-RU" b="1" i="1" dirty="0"/>
              <a:t>Цель </a:t>
            </a:r>
            <a:r>
              <a:rPr lang="ru-RU" b="1" i="1" dirty="0" smtClean="0"/>
              <a:t>проекта </a:t>
            </a:r>
            <a:r>
              <a:rPr lang="ru-RU" dirty="0"/>
              <a:t>– популяризация футбола, как вида спорта.</a:t>
            </a:r>
          </a:p>
          <a:p>
            <a:endParaRPr lang="ru-RU" dirty="0"/>
          </a:p>
          <a:p>
            <a:r>
              <a:rPr lang="ru-RU" b="1" i="1" dirty="0"/>
              <a:t>Задачи </a:t>
            </a:r>
            <a:r>
              <a:rPr lang="ru-RU" b="1" i="1" dirty="0" smtClean="0"/>
              <a:t>проекта:</a:t>
            </a:r>
            <a:endParaRPr lang="ru-RU" b="1" i="1" dirty="0"/>
          </a:p>
          <a:p>
            <a:r>
              <a:rPr lang="ru-RU" dirty="0"/>
              <a:t>1. Раскрыть основные тенденции развития футбола в России.</a:t>
            </a:r>
          </a:p>
          <a:p>
            <a:r>
              <a:rPr lang="ru-RU" dirty="0"/>
              <a:t>2. Роль конкретных личностей в деле развития футбола в России.</a:t>
            </a:r>
          </a:p>
          <a:p>
            <a:r>
              <a:rPr lang="ru-RU" dirty="0"/>
              <a:t>3. Узнать новую информацию о особенностях футбола в России.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sz="1800" b="1" u="sng" dirty="0"/>
              <a:t>Методы исследования:</a:t>
            </a:r>
          </a:p>
          <a:p>
            <a:r>
              <a:rPr lang="ru-RU" dirty="0"/>
              <a:t>1.	Поиск информации в сети интернет и в специальной литературе</a:t>
            </a:r>
          </a:p>
          <a:p>
            <a:r>
              <a:rPr lang="ru-RU" dirty="0"/>
              <a:t>2.	Анкетирование учащихся</a:t>
            </a:r>
          </a:p>
          <a:p>
            <a:endParaRPr lang="ru-RU" dirty="0"/>
          </a:p>
          <a:p>
            <a:endParaRPr lang="ru-RU" dirty="0"/>
          </a:p>
          <a:p>
            <a:r>
              <a:rPr lang="ru-RU" sz="1800" b="1" u="sng" dirty="0"/>
              <a:t>Объект исследования:</a:t>
            </a:r>
          </a:p>
          <a:p>
            <a:r>
              <a:rPr lang="ru-RU" dirty="0"/>
              <a:t>Процесс развития футбола в России</a:t>
            </a:r>
          </a:p>
          <a:p>
            <a:pPr rtl="0"/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54252" y="1124744"/>
            <a:ext cx="7254552" cy="483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0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780" y="221677"/>
            <a:ext cx="3276599" cy="1229866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sz="2800" b="1" dirty="0" smtClean="0"/>
              <a:t>История </a:t>
            </a:r>
            <a:r>
              <a:rPr lang="ru-RU" sz="2800" b="1" dirty="0"/>
              <a:t>возникновения футбола в России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5781" y="1628800"/>
            <a:ext cx="3707432" cy="5112568"/>
          </a:xfrm>
        </p:spPr>
        <p:txBody>
          <a:bodyPr rtlCol="0">
            <a:normAutofit/>
          </a:bodyPr>
          <a:lstStyle/>
          <a:p>
            <a:r>
              <a:rPr lang="ru-RU" sz="1800" dirty="0" smtClean="0"/>
              <a:t>	На </a:t>
            </a:r>
            <a:r>
              <a:rPr lang="ru-RU" sz="1800" dirty="0"/>
              <a:t>Руси играли в мяч с давних пор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 	Начиная </a:t>
            </a:r>
            <a:r>
              <a:rPr lang="ru-RU" sz="1800" dirty="0"/>
              <a:t>с X–XI веков в Новгородской республике на масленичных и свадебных гуляньях мужчины затевали игру «кила</a:t>
            </a:r>
            <a:r>
              <a:rPr lang="ru-RU" sz="1800" dirty="0" smtClean="0"/>
              <a:t>».</a:t>
            </a:r>
          </a:p>
          <a:p>
            <a:r>
              <a:rPr lang="ru-RU" sz="1800" dirty="0" smtClean="0"/>
              <a:t> 	Две </a:t>
            </a:r>
            <a:r>
              <a:rPr lang="ru-RU" sz="1800" dirty="0"/>
              <a:t>«ватаги» выходили на поле, где довольно жестко боролись за мяч и пытались «занести» его в «город» — ворота соперника. </a:t>
            </a:r>
            <a:endParaRPr lang="ru-RU" sz="1800" dirty="0" smtClean="0"/>
          </a:p>
          <a:p>
            <a:r>
              <a:rPr lang="ru-RU" sz="1800" dirty="0" smtClean="0"/>
              <a:t>	Мяч </a:t>
            </a:r>
            <a:r>
              <a:rPr lang="ru-RU" sz="1800" dirty="0"/>
              <a:t>был кожаным, изнутри набитым соломой, кострикой, мхом или шерстью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 	Его </a:t>
            </a:r>
            <a:r>
              <a:rPr lang="ru-RU" sz="1800" dirty="0"/>
              <a:t>можно было и пинать, и брать в руки.</a:t>
            </a: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7583" r="7583"/>
          <a:stretch>
            <a:fillRect/>
          </a:stretch>
        </p:blipFill>
        <p:spPr>
          <a:xfrm>
            <a:off x="5518348" y="908720"/>
            <a:ext cx="5785772" cy="511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08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9796" y="326824"/>
            <a:ext cx="3276599" cy="509786"/>
          </a:xfrm>
        </p:spPr>
        <p:txBody>
          <a:bodyPr rtlCol="0">
            <a:normAutofit/>
          </a:bodyPr>
          <a:lstStyle/>
          <a:p>
            <a:r>
              <a:rPr lang="ru-RU" sz="2800" dirty="0" smtClean="0"/>
              <a:t>«Дикий» футбол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5781" y="1340768"/>
            <a:ext cx="3312367" cy="4392488"/>
          </a:xfrm>
        </p:spPr>
        <p:txBody>
          <a:bodyPr rtlCol="0">
            <a:normAutofit lnSpcReduction="10000"/>
          </a:bodyPr>
          <a:lstStyle/>
          <a:p>
            <a:r>
              <a:rPr lang="ru-RU" dirty="0" smtClean="0"/>
              <a:t>	</a:t>
            </a:r>
            <a:r>
              <a:rPr lang="ru-RU" sz="2000" dirty="0" smtClean="0"/>
              <a:t>На </a:t>
            </a:r>
            <a:r>
              <a:rPr lang="ru-RU" sz="2000" dirty="0"/>
              <a:t>заре развития футбол был «дикий». </a:t>
            </a:r>
            <a:endParaRPr lang="ru-RU" sz="2000" dirty="0" smtClean="0"/>
          </a:p>
          <a:p>
            <a:r>
              <a:rPr lang="ru-RU" sz="2000" dirty="0" smtClean="0"/>
              <a:t>	Любителям </a:t>
            </a:r>
            <a:r>
              <a:rPr lang="ru-RU" sz="2000" dirty="0"/>
              <a:t>поиграть в футбол за недостатком футбольных полей приходилось довольствоваться пустырями и лужайками на окраинах городов. </a:t>
            </a:r>
            <a:endParaRPr lang="ru-RU" sz="2000" dirty="0" smtClean="0"/>
          </a:p>
          <a:p>
            <a:r>
              <a:rPr lang="ru-RU" sz="2000" dirty="0"/>
              <a:t>	</a:t>
            </a:r>
            <a:r>
              <a:rPr lang="ru-RU" sz="2000" dirty="0" smtClean="0"/>
              <a:t>Ворота </a:t>
            </a:r>
            <a:r>
              <a:rPr lang="ru-RU" sz="2000" dirty="0"/>
              <a:t>сооружались из чего попало — камней, кепок, пиджаков. </a:t>
            </a:r>
            <a:endParaRPr lang="ru-RU" sz="2000" dirty="0" smtClean="0"/>
          </a:p>
          <a:p>
            <a:r>
              <a:rPr lang="ru-RU" sz="2000" dirty="0"/>
              <a:t>	</a:t>
            </a:r>
            <a:r>
              <a:rPr lang="ru-RU" sz="2000" dirty="0" smtClean="0"/>
              <a:t>Играли </a:t>
            </a:r>
            <a:r>
              <a:rPr lang="ru-RU" sz="2000" dirty="0"/>
              <a:t>в чём придётся: в сапогах, в ботинках, а то и босиком.</a:t>
            </a: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0454" r="1045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44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804" y="260648"/>
            <a:ext cx="3276599" cy="869826"/>
          </a:xfrm>
        </p:spPr>
        <p:txBody>
          <a:bodyPr rtlCol="0">
            <a:normAutofit/>
          </a:bodyPr>
          <a:lstStyle/>
          <a:p>
            <a:pPr algn="ctr"/>
            <a:r>
              <a:rPr lang="ru-RU" sz="2800" dirty="0" smtClean="0"/>
              <a:t>Первый футбольный матч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9797" y="1340768"/>
            <a:ext cx="3456383" cy="5184576"/>
          </a:xfrm>
        </p:spPr>
        <p:txBody>
          <a:bodyPr rtlCol="0">
            <a:normAutofit/>
          </a:bodyPr>
          <a:lstStyle/>
          <a:p>
            <a:r>
              <a:rPr lang="ru-RU" dirty="0" smtClean="0"/>
              <a:t>	12 </a:t>
            </a:r>
            <a:r>
              <a:rPr lang="ru-RU" dirty="0"/>
              <a:t>октября 1897 года на плацу Кадетского корпуса в Петербурге состоялся первый официальный футбольный матч</a:t>
            </a:r>
            <a:r>
              <a:rPr lang="ru-RU" dirty="0" smtClean="0"/>
              <a:t>.</a:t>
            </a:r>
          </a:p>
          <a:p>
            <a:r>
              <a:rPr lang="ru-RU" dirty="0" smtClean="0"/>
              <a:t> 	На </a:t>
            </a:r>
            <a:r>
              <a:rPr lang="ru-RU" dirty="0"/>
              <a:t>поле встретились русские команды «Кружок любителей спорта» (КЛС) и «Василеостровский клуб». </a:t>
            </a:r>
          </a:p>
          <a:p>
            <a:r>
              <a:rPr lang="ru-RU" dirty="0" smtClean="0"/>
              <a:t>	Игра </a:t>
            </a:r>
            <a:r>
              <a:rPr lang="ru-RU" dirty="0"/>
              <a:t>закончилась со счетом 6:0 в пользу </a:t>
            </a:r>
            <a:r>
              <a:rPr lang="ru-RU" dirty="0" err="1"/>
              <a:t>василеостровцев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/>
              <a:t>	</a:t>
            </a:r>
            <a:r>
              <a:rPr lang="ru-RU" dirty="0" smtClean="0"/>
              <a:t>В </a:t>
            </a:r>
            <a:r>
              <a:rPr lang="ru-RU" dirty="0"/>
              <a:t>новостях писали: «Пинки, удары по ногам и по физиономии, удары, от которых игроки летели кувырком, — все казалось обычным явлением. К счастью, особенно серьезно не было разбито ни одной физиономии…»</a:t>
            </a:r>
          </a:p>
        </p:txBody>
      </p:sp>
      <p:sp>
        <p:nvSpPr>
          <p:cNvPr id="6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533522" y="836712"/>
            <a:ext cx="5867401" cy="5183190"/>
          </a:xfrm>
        </p:spPr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6380" y="1130474"/>
            <a:ext cx="5321687" cy="40449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030516" y="5284558"/>
            <a:ext cx="3177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Кружок любителей спорта </a:t>
            </a:r>
          </a:p>
        </p:txBody>
      </p:sp>
    </p:spTree>
    <p:extLst>
      <p:ext uri="{BB962C8B-B14F-4D97-AF65-F5344CB8AC3E}">
        <p14:creationId xmlns:p14="http://schemas.microsoft.com/office/powerpoint/2010/main" val="395974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788" y="260648"/>
            <a:ext cx="3276599" cy="869826"/>
          </a:xfrm>
        </p:spPr>
        <p:txBody>
          <a:bodyPr rtlCol="0">
            <a:normAutofit/>
          </a:bodyPr>
          <a:lstStyle/>
          <a:p>
            <a:pPr algn="ctr"/>
            <a:r>
              <a:rPr lang="ru-RU" sz="2800" dirty="0" smtClean="0"/>
              <a:t>Первый стадион в России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61765" y="1196752"/>
            <a:ext cx="3851448" cy="5544616"/>
          </a:xfrm>
        </p:spPr>
        <p:txBody>
          <a:bodyPr rtlCol="0">
            <a:normAutofit fontScale="92500" lnSpcReduction="20000"/>
          </a:bodyPr>
          <a:lstStyle/>
          <a:p>
            <a:r>
              <a:rPr lang="ru-RU" dirty="0"/>
              <a:t>Первой стационарной футбольной ареной, построенной в России, был стадион в г. Гаврилов-Яме. </a:t>
            </a:r>
            <a:endParaRPr lang="ru-RU" dirty="0" smtClean="0"/>
          </a:p>
          <a:p>
            <a:r>
              <a:rPr lang="ru-RU" dirty="0" smtClean="0"/>
              <a:t>История </a:t>
            </a:r>
            <a:r>
              <a:rPr lang="ru-RU" dirty="0"/>
              <a:t>его тесно связана с текстильной фабрикой </a:t>
            </a:r>
            <a:r>
              <a:rPr lang="ru-RU" dirty="0" err="1"/>
              <a:t>Локалова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конце 19 века предприятие оснащалось новейшим английским оборудованием. Для его запуска и наладки в город прибыла большая группа специалистов с берегов Туманного Альбиона: инженеров, механиков, электриков… В свободное время англичане предавались своему излюбленному развлечению – игре в футбол. 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/>
              <a:t>ровной поляне за фабрикой было обустроено поле с воротами. Сначала азартной игрой увлеклись вездесущие мальчишки, а затем, заинтересовались и молодые мастеровые. </a:t>
            </a:r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/>
              <a:t>формирования полноценных составов британцы стали приглашать в свой клуб местных рабочих, которых обучали правилам и приемам игры. Особенно талантливыми учениками оказались фабричные грузчики – все как на подбор, крепкие ребята высокого роста.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отсутствие в Гаврилов-Яме иных зрелищ поболеть за своих приходило все больше горожан. </a:t>
            </a:r>
          </a:p>
        </p:txBody>
      </p:sp>
      <p:pic>
        <p:nvPicPr>
          <p:cNvPr id="1026" name="Picture 2" descr="https://avatars.mds.yandex.net/i?id=3f63d64c1edd72c39847612e97d19fc91ce672a3-9231415-images-thumbs&amp;n=1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5" r="1745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33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788" y="188640"/>
            <a:ext cx="3276599" cy="1085850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sz="2800" dirty="0" smtClean="0"/>
              <a:t>Российский футбол на международной арене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9757" y="1274490"/>
            <a:ext cx="3923456" cy="5394870"/>
          </a:xfrm>
        </p:spPr>
        <p:txBody>
          <a:bodyPr rtlCol="0">
            <a:normAutofit fontScale="85000" lnSpcReduction="20000"/>
          </a:bodyPr>
          <a:lstStyle/>
          <a:p>
            <a:r>
              <a:rPr lang="ru-RU" dirty="0" smtClean="0"/>
              <a:t>	На </a:t>
            </a:r>
            <a:r>
              <a:rPr lang="ru-RU" dirty="0"/>
              <a:t>международной арене отечественный футбол появился в 1912 году. Тогда в Российской империи создали единую национальную организацию — Всероссийский футбольный союз (ВФС). </a:t>
            </a:r>
            <a:r>
              <a:rPr lang="ru-RU" dirty="0" smtClean="0"/>
              <a:t>	ВФС </a:t>
            </a:r>
            <a:r>
              <a:rPr lang="ru-RU" dirty="0"/>
              <a:t>вступил в Международную федерацию футбола FIFA, и первая сборная Российской империи поучаствовала в летних Олимпийских играх в Швеции. </a:t>
            </a:r>
            <a:r>
              <a:rPr lang="ru-RU" dirty="0" smtClean="0"/>
              <a:t>	Русские </a:t>
            </a:r>
            <a:r>
              <a:rPr lang="ru-RU" dirty="0"/>
              <a:t>корреспонденты писали об игре 30 июня 1912 года: “Наконец выступили и наши русские. В оранжевых рубашках с русским гербом на груди, в синих брюках, наша команда впервые выступала вне пределов России. До хавтайма нападают все время русские. Игру финляндцев прямо-таки не узнаешь. Куда делась вчерашняя игра с планомерным нападением, хорошо работавшей защитой! Финляндцы играли до того скверно, что казалось, что они проиграют России. Инициативу игры в первой половине взяли в свои руки русские, — будь команда несколько сыграннее ей, пожалуй, удалось бы играть и в третьем круге (полуфинале). Но… у нас всегда бывает это «но»: русская команда не выиграла, а, как и следовало ожидать, проиграла».</a:t>
            </a:r>
          </a:p>
          <a:p>
            <a:r>
              <a:rPr lang="ru-RU" dirty="0" smtClean="0"/>
              <a:t>Российская </a:t>
            </a:r>
            <a:r>
              <a:rPr lang="ru-RU" dirty="0"/>
              <a:t>команда уступила Финляндии со счетом 1:2. А в «утешительном матче» со сборной Германии не забила ни одного мяча и закончила игру со счетом 0:16, который до сих пор остается историческим антирекордом. </a:t>
            </a:r>
          </a:p>
          <a:p>
            <a:pPr rtl="0"/>
            <a:endParaRPr lang="ru-RU" dirty="0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8162" r="18162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42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9796" y="116632"/>
            <a:ext cx="3276599" cy="1296144"/>
          </a:xfrm>
        </p:spPr>
        <p:txBody>
          <a:bodyPr rtlCol="0">
            <a:normAutofit/>
          </a:bodyPr>
          <a:lstStyle/>
          <a:p>
            <a:pPr algn="ctr"/>
            <a:r>
              <a:rPr lang="ru-RU" sz="2800" dirty="0" smtClean="0"/>
              <a:t>Современная история футбола в России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9757" y="1484784"/>
            <a:ext cx="3923456" cy="5040560"/>
          </a:xfrm>
        </p:spPr>
        <p:txBody>
          <a:bodyPr rtlCol="0">
            <a:normAutofit fontScale="85000" lnSpcReduction="20000"/>
          </a:bodyPr>
          <a:lstStyle/>
          <a:p>
            <a:r>
              <a:rPr lang="ru-RU" dirty="0" smtClean="0"/>
              <a:t>	В </a:t>
            </a:r>
            <a:r>
              <a:rPr lang="ru-RU" dirty="0"/>
              <a:t>современной истории российского футбола имеются свои победы и разочарования. После распада СССР несколько раз менялась формула проведения национального первенства – сейчас чемпионат России по футболу проводится по системе осень-весна, до 2010 года первенство начиналось в марте и заканчивалось в ноябре.</a:t>
            </a:r>
          </a:p>
          <a:p>
            <a:r>
              <a:rPr lang="ru-RU" dirty="0" smtClean="0"/>
              <a:t>	Первое </a:t>
            </a:r>
            <a:r>
              <a:rPr lang="ru-RU" dirty="0"/>
              <a:t>в истории России чемпионство выиграл «Спартак», под полным доминированием которого прошли 90-е.</a:t>
            </a:r>
          </a:p>
          <a:p>
            <a:r>
              <a:rPr lang="ru-RU" dirty="0" smtClean="0"/>
              <a:t>	В </a:t>
            </a:r>
            <a:r>
              <a:rPr lang="ru-RU" dirty="0"/>
              <a:t>2002 году Высший дивизион российского футбола трансформировался в Премьер-Лигу. После этого в российский футбол начали вливаться немалые денежные средства, что позволило повысить уровень чемпионата, приблизив его к ТОП-5 первенствам Старого Света.</a:t>
            </a:r>
          </a:p>
          <a:p>
            <a:r>
              <a:rPr lang="ru-RU" dirty="0" smtClean="0"/>
              <a:t>	Знаковым </a:t>
            </a:r>
            <a:r>
              <a:rPr lang="ru-RU" dirty="0"/>
              <a:t>событием в новейшей истории российского футбола является проведение 21-го Чемпионата мира. Турнир прошел на самом высоком уровне, что отмечено ФИФА и болельщиками других стран. На этом ЧМ команда России добилась исторического успеха, попав в ТОП-8 лучших национальных сборных планеты, уступив дорогу в полуфинал хорватам лишь в серии 11-метровых ударов.</a:t>
            </a:r>
          </a:p>
          <a:p>
            <a:pPr rtl="0"/>
            <a:endParaRPr lang="ru-RU" dirty="0"/>
          </a:p>
        </p:txBody>
      </p:sp>
      <p:pic>
        <p:nvPicPr>
          <p:cNvPr id="2050" name="Picture 2" descr="https://avatars.mds.yandex.net/i?id=890154571afc040120c04591abd75dcc61a2c2fc-9198383-images-thumbs&amp;n=1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6" r="1509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51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/>
            <a:r>
              <a:rPr lang="ru-RU" b="1" dirty="0" smtClean="0"/>
              <a:t>Рекорды </a:t>
            </a:r>
            <a:r>
              <a:rPr lang="ru-RU" b="1" dirty="0"/>
              <a:t>футболистов и футбольных клубов в чемпионатах </a:t>
            </a:r>
            <a:r>
              <a:rPr lang="ru-RU" b="1" dirty="0" smtClean="0"/>
              <a:t>СССР</a:t>
            </a:r>
            <a:endParaRPr lang="ru-RU" b="1" dirty="0"/>
          </a:p>
        </p:txBody>
      </p:sp>
      <p:sp>
        <p:nvSpPr>
          <p:cNvPr id="14" name="Объект 2"/>
          <p:cNvSpPr>
            <a:spLocks noGrp="1"/>
          </p:cNvSpPr>
          <p:nvPr>
            <p:ph idx="1"/>
          </p:nvPr>
        </p:nvSpPr>
        <p:spPr>
          <a:xfrm>
            <a:off x="1522414" y="1828800"/>
            <a:ext cx="9601200" cy="4336504"/>
          </a:xfrm>
        </p:spPr>
        <p:txBody>
          <a:bodyPr rtlCol="0"/>
          <a:lstStyle/>
          <a:p>
            <a:r>
              <a:rPr lang="ru-RU" dirty="0"/>
              <a:t>Московские «Спартак» и «Торпедо» чаще остальных команд выходили в финал Кубка СССР (по 15 раз). Именно «Спартак» является рекордсменом по завоеванию национального кубка (10 трофеев).</a:t>
            </a:r>
          </a:p>
          <a:p>
            <a:r>
              <a:rPr lang="ru-RU" dirty="0"/>
              <a:t>«Спартак» – единственная команда СССР, которой удалось сделать «золотой дубль» на протяжении двух сезонов подряд (1938 и 1939).</a:t>
            </a:r>
          </a:p>
          <a:p>
            <a:r>
              <a:rPr lang="ru-RU" dirty="0"/>
              <a:t>Лучшим российским бомбардиром в истории чемпионатов СССР навсегда остался Сергей Соловьев, забивавший за динамовцев из Ленинграда и Москвы (144 гола). Прославился этот форвард еще и тем, что дважды становился чемпионом СССР по хоккею с мячом (1951 и 1952 </a:t>
            </a:r>
            <a:r>
              <a:rPr lang="ru-RU" dirty="0" err="1"/>
              <a:t>г.г</a:t>
            </a:r>
            <a:r>
              <a:rPr lang="ru-RU" dirty="0"/>
              <a:t>.) и однажды – в классическом хоккее (1947 год).</a:t>
            </a:r>
          </a:p>
          <a:p>
            <a:r>
              <a:rPr lang="ru-RU" dirty="0"/>
              <a:t>Нападающий московского «Динамо» Василий Карцев трижды забивал по четыре мяча в одном матче.</a:t>
            </a:r>
          </a:p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2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Акварель_16x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10793120_TF02886637" id="{EF4838D5-005E-481C-8917-CAE38CE26568}" vid="{5700F920-DCD6-4852-9D53-05CF7BB3072A}"/>
    </a:ext>
  </a:extLst>
</a:theme>
</file>

<file path=ppt/theme/theme2.xml><?xml version="1.0" encoding="utf-8"?>
<a:theme xmlns:a="http://schemas.openxmlformats.org/drawingml/2006/main" name="Тема Offic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Акварель (широкоэкранный формат)</Template>
  <TotalTime>393</TotalTime>
  <Words>864</Words>
  <Application>Microsoft Office PowerPoint</Application>
  <PresentationFormat>Произвольный</PresentationFormat>
  <Paragraphs>111</Paragraphs>
  <Slides>16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Palatino Linotype</vt:lpstr>
      <vt:lpstr>Times New Roman</vt:lpstr>
      <vt:lpstr>Акварель_16x9</vt:lpstr>
      <vt:lpstr>Проект:  «Развитие футбола в России»</vt:lpstr>
      <vt:lpstr>Презентация PowerPoint</vt:lpstr>
      <vt:lpstr>История возникновения футбола в России</vt:lpstr>
      <vt:lpstr>«Дикий» футбол</vt:lpstr>
      <vt:lpstr>Первый футбольный матч</vt:lpstr>
      <vt:lpstr>Первый стадион в России</vt:lpstr>
      <vt:lpstr>Российский футбол на международной арене</vt:lpstr>
      <vt:lpstr>Современная история футбола в России</vt:lpstr>
      <vt:lpstr>Рекорды футболистов и футбольных клубов в чемпионатах СССР</vt:lpstr>
      <vt:lpstr>Роль конкретных личностей в истории развития футбола</vt:lpstr>
      <vt:lpstr>Роль конкретных личностей в истории развития футбола</vt:lpstr>
      <vt:lpstr>Роль конкретных личностей в истории развития футбола</vt:lpstr>
      <vt:lpstr>Опрос учащихся 5 «А» класса </vt:lpstr>
      <vt:lpstr>Презентация PowerPoint</vt:lpstr>
      <vt:lpstr>Заключение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Проект:  «Развитие футбола в России»</dc:title>
  <dc:creator>ASUS</dc:creator>
  <cp:lastModifiedBy>ASUS</cp:lastModifiedBy>
  <cp:revision>29</cp:revision>
  <dcterms:created xsi:type="dcterms:W3CDTF">2025-03-19T12:30:53Z</dcterms:created>
  <dcterms:modified xsi:type="dcterms:W3CDTF">2025-03-21T09:03:47Z</dcterms:modified>
</cp:coreProperties>
</file>