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82" r:id="rId5"/>
    <p:sldId id="260" r:id="rId6"/>
    <p:sldId id="262" r:id="rId7"/>
    <p:sldId id="283" r:id="rId8"/>
    <p:sldId id="284" r:id="rId9"/>
    <p:sldId id="285" r:id="rId10"/>
    <p:sldId id="263" r:id="rId11"/>
    <p:sldId id="264" r:id="rId12"/>
    <p:sldId id="286" r:id="rId13"/>
    <p:sldId id="265" r:id="rId14"/>
    <p:sldId id="287" r:id="rId15"/>
    <p:sldId id="266" r:id="rId16"/>
    <p:sldId id="267" r:id="rId17"/>
    <p:sldId id="274" r:id="rId18"/>
    <p:sldId id="275" r:id="rId19"/>
    <p:sldId id="261" r:id="rId20"/>
    <p:sldId id="276" r:id="rId21"/>
    <p:sldId id="281" r:id="rId22"/>
    <p:sldId id="278" r:id="rId23"/>
    <p:sldId id="288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546A1-6624-4E94-B806-1218E0656ACE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4F82A8E5-A0CE-4FD5-8942-9F47F56BD247}">
      <dgm:prSet phldrT="[Текст]" custT="1"/>
      <dgm:spPr/>
      <dgm:t>
        <a:bodyPr/>
        <a:lstStyle/>
        <a:p>
          <a:r>
            <a:rPr lang="ru-RU" sz="3600" dirty="0" smtClean="0"/>
            <a:t>Субъекты</a:t>
          </a:r>
          <a:endParaRPr lang="ru-RU" sz="3600" dirty="0"/>
        </a:p>
      </dgm:t>
    </dgm:pt>
    <dgm:pt modelId="{DBC30458-451E-48EB-8EEA-73FACEB32B7E}" type="parTrans" cxnId="{74B2D791-5CDC-4351-816A-BAB5A07CF8B0}">
      <dgm:prSet/>
      <dgm:spPr/>
      <dgm:t>
        <a:bodyPr/>
        <a:lstStyle/>
        <a:p>
          <a:endParaRPr lang="ru-RU"/>
        </a:p>
      </dgm:t>
    </dgm:pt>
    <dgm:pt modelId="{8C812684-20D5-48D2-A834-E606AAF8C7C0}" type="sibTrans" cxnId="{74B2D791-5CDC-4351-816A-BAB5A07CF8B0}">
      <dgm:prSet/>
      <dgm:spPr/>
      <dgm:t>
        <a:bodyPr/>
        <a:lstStyle/>
        <a:p>
          <a:endParaRPr lang="ru-RU"/>
        </a:p>
      </dgm:t>
    </dgm:pt>
    <dgm:pt modelId="{C623D60F-E377-42F7-88EC-7FF3433F40C4}">
      <dgm:prSet phldrT="[Текст]"/>
      <dgm:spPr/>
      <dgm:t>
        <a:bodyPr/>
        <a:lstStyle/>
        <a:p>
          <a:r>
            <a:rPr lang="ru-RU" dirty="0" smtClean="0"/>
            <a:t> работник</a:t>
          </a:r>
          <a:endParaRPr lang="ru-RU" dirty="0"/>
        </a:p>
      </dgm:t>
    </dgm:pt>
    <dgm:pt modelId="{CE805008-08E4-4BFE-9EDE-4494730F640E}" type="parTrans" cxnId="{69EFB447-2BF8-4DC0-B11F-93D905DCA8F6}">
      <dgm:prSet/>
      <dgm:spPr/>
      <dgm:t>
        <a:bodyPr/>
        <a:lstStyle/>
        <a:p>
          <a:endParaRPr lang="ru-RU"/>
        </a:p>
      </dgm:t>
    </dgm:pt>
    <dgm:pt modelId="{7559F47F-B67E-4E58-B0B1-81AC8B997CF5}" type="sibTrans" cxnId="{69EFB447-2BF8-4DC0-B11F-93D905DCA8F6}">
      <dgm:prSet/>
      <dgm:spPr/>
      <dgm:t>
        <a:bodyPr/>
        <a:lstStyle/>
        <a:p>
          <a:endParaRPr lang="ru-RU"/>
        </a:p>
      </dgm:t>
    </dgm:pt>
    <dgm:pt modelId="{BFAAF414-48DC-4C7C-BA4A-F58F4AC3C061}">
      <dgm:prSet phldrT="[Текст]"/>
      <dgm:spPr/>
      <dgm:t>
        <a:bodyPr/>
        <a:lstStyle/>
        <a:p>
          <a:r>
            <a:rPr lang="ru-RU" dirty="0" smtClean="0"/>
            <a:t>работодатель </a:t>
          </a:r>
          <a:endParaRPr lang="ru-RU" dirty="0"/>
        </a:p>
      </dgm:t>
    </dgm:pt>
    <dgm:pt modelId="{63116796-05BB-4FA7-BF46-87E3FDDBD7BB}" type="parTrans" cxnId="{579ED4DC-F3DE-4763-827A-69E9AC73C60E}">
      <dgm:prSet/>
      <dgm:spPr/>
      <dgm:t>
        <a:bodyPr/>
        <a:lstStyle/>
        <a:p>
          <a:endParaRPr lang="ru-RU"/>
        </a:p>
      </dgm:t>
    </dgm:pt>
    <dgm:pt modelId="{37385118-DCD3-4C7B-8ADD-221ACE432FA4}" type="sibTrans" cxnId="{579ED4DC-F3DE-4763-827A-69E9AC73C60E}">
      <dgm:prSet/>
      <dgm:spPr/>
      <dgm:t>
        <a:bodyPr/>
        <a:lstStyle/>
        <a:p>
          <a:endParaRPr lang="ru-RU"/>
        </a:p>
      </dgm:t>
    </dgm:pt>
    <dgm:pt modelId="{05966C39-D1F3-46EB-8D49-62F498055FB0}" type="pres">
      <dgm:prSet presAssocID="{D78546A1-6624-4E94-B806-1218E0656A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288AD9-D85B-4D57-A03F-B06983BB778D}" type="pres">
      <dgm:prSet presAssocID="{4F82A8E5-A0CE-4FD5-8942-9F47F56BD247}" presName="linNode" presStyleCnt="0"/>
      <dgm:spPr/>
    </dgm:pt>
    <dgm:pt modelId="{F2740812-B4B5-459C-8F6D-EB76CD697D01}" type="pres">
      <dgm:prSet presAssocID="{4F82A8E5-A0CE-4FD5-8942-9F47F56BD247}" presName="parentText" presStyleLbl="node1" presStyleIdx="0" presStyleCnt="1" custScaleX="100618" custScaleY="47107" custLinFactNeighborX="-12033" custLinFactNeighborY="-264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BCCA2-7C6F-40F8-9E34-45B0DA999438}" type="pres">
      <dgm:prSet presAssocID="{4F82A8E5-A0CE-4FD5-8942-9F47F56BD247}" presName="descendantText" presStyleLbl="alignAccFollowNode1" presStyleIdx="0" presStyleCnt="1" custScaleX="64735" custScaleY="66774" custLinFactX="-15094" custLinFactNeighborX="-100000" custLinFactNeighborY="26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C9431-6C10-40B7-8639-01F383774AB7}" type="presOf" srcId="{D78546A1-6624-4E94-B806-1218E0656ACE}" destId="{05966C39-D1F3-46EB-8D49-62F498055FB0}" srcOrd="0" destOrd="0" presId="urn:microsoft.com/office/officeart/2005/8/layout/vList5"/>
    <dgm:cxn modelId="{73168D59-ED8E-459C-928F-38D6EC4FE21A}" type="presOf" srcId="{C623D60F-E377-42F7-88EC-7FF3433F40C4}" destId="{C20BCCA2-7C6F-40F8-9E34-45B0DA999438}" srcOrd="0" destOrd="0" presId="urn:microsoft.com/office/officeart/2005/8/layout/vList5"/>
    <dgm:cxn modelId="{74B2D791-5CDC-4351-816A-BAB5A07CF8B0}" srcId="{D78546A1-6624-4E94-B806-1218E0656ACE}" destId="{4F82A8E5-A0CE-4FD5-8942-9F47F56BD247}" srcOrd="0" destOrd="0" parTransId="{DBC30458-451E-48EB-8EEA-73FACEB32B7E}" sibTransId="{8C812684-20D5-48D2-A834-E606AAF8C7C0}"/>
    <dgm:cxn modelId="{579ED4DC-F3DE-4763-827A-69E9AC73C60E}" srcId="{4F82A8E5-A0CE-4FD5-8942-9F47F56BD247}" destId="{BFAAF414-48DC-4C7C-BA4A-F58F4AC3C061}" srcOrd="1" destOrd="0" parTransId="{63116796-05BB-4FA7-BF46-87E3FDDBD7BB}" sibTransId="{37385118-DCD3-4C7B-8ADD-221ACE432FA4}"/>
    <dgm:cxn modelId="{69EFB447-2BF8-4DC0-B11F-93D905DCA8F6}" srcId="{4F82A8E5-A0CE-4FD5-8942-9F47F56BD247}" destId="{C623D60F-E377-42F7-88EC-7FF3433F40C4}" srcOrd="0" destOrd="0" parTransId="{CE805008-08E4-4BFE-9EDE-4494730F640E}" sibTransId="{7559F47F-B67E-4E58-B0B1-81AC8B997CF5}"/>
    <dgm:cxn modelId="{E297E79C-437F-46D7-B8ED-FB06801768C1}" type="presOf" srcId="{BFAAF414-48DC-4C7C-BA4A-F58F4AC3C061}" destId="{C20BCCA2-7C6F-40F8-9E34-45B0DA999438}" srcOrd="0" destOrd="1" presId="urn:microsoft.com/office/officeart/2005/8/layout/vList5"/>
    <dgm:cxn modelId="{44468619-29A8-430C-8203-8A3ADAAE756B}" type="presOf" srcId="{4F82A8E5-A0CE-4FD5-8942-9F47F56BD247}" destId="{F2740812-B4B5-459C-8F6D-EB76CD697D01}" srcOrd="0" destOrd="0" presId="urn:microsoft.com/office/officeart/2005/8/layout/vList5"/>
    <dgm:cxn modelId="{31FB8604-B6F2-4F63-8FEC-A38B7B71C635}" type="presParOf" srcId="{05966C39-D1F3-46EB-8D49-62F498055FB0}" destId="{6C288AD9-D85B-4D57-A03F-B06983BB778D}" srcOrd="0" destOrd="0" presId="urn:microsoft.com/office/officeart/2005/8/layout/vList5"/>
    <dgm:cxn modelId="{80C17771-37EB-4FA4-9847-49D62A399E4D}" type="presParOf" srcId="{6C288AD9-D85B-4D57-A03F-B06983BB778D}" destId="{F2740812-B4B5-459C-8F6D-EB76CD697D01}" srcOrd="0" destOrd="0" presId="urn:microsoft.com/office/officeart/2005/8/layout/vList5"/>
    <dgm:cxn modelId="{997AB780-8D15-4CB6-8F2D-638E54AC2133}" type="presParOf" srcId="{6C288AD9-D85B-4D57-A03F-B06983BB778D}" destId="{C20BCCA2-7C6F-40F8-9E34-45B0DA9994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546A1-6624-4E94-B806-1218E0656ACE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4F82A8E5-A0CE-4FD5-8942-9F47F56BD247}">
      <dgm:prSet phldrT="[Текст]" custT="1"/>
      <dgm:spPr/>
      <dgm:t>
        <a:bodyPr/>
        <a:lstStyle/>
        <a:p>
          <a:r>
            <a:rPr lang="ru-RU" sz="3600" dirty="0" smtClean="0"/>
            <a:t>Объект</a:t>
          </a:r>
          <a:endParaRPr lang="ru-RU" sz="3600" dirty="0"/>
        </a:p>
      </dgm:t>
    </dgm:pt>
    <dgm:pt modelId="{DBC30458-451E-48EB-8EEA-73FACEB32B7E}" type="parTrans" cxnId="{74B2D791-5CDC-4351-816A-BAB5A07CF8B0}">
      <dgm:prSet/>
      <dgm:spPr/>
      <dgm:t>
        <a:bodyPr/>
        <a:lstStyle/>
        <a:p>
          <a:endParaRPr lang="ru-RU"/>
        </a:p>
      </dgm:t>
    </dgm:pt>
    <dgm:pt modelId="{8C812684-20D5-48D2-A834-E606AAF8C7C0}" type="sibTrans" cxnId="{74B2D791-5CDC-4351-816A-BAB5A07CF8B0}">
      <dgm:prSet/>
      <dgm:spPr/>
      <dgm:t>
        <a:bodyPr/>
        <a:lstStyle/>
        <a:p>
          <a:endParaRPr lang="ru-RU"/>
        </a:p>
      </dgm:t>
    </dgm:pt>
    <dgm:pt modelId="{C623D60F-E377-42F7-88EC-7FF3433F40C4}">
      <dgm:prSet phldrT="[Текст]"/>
      <dgm:spPr/>
      <dgm:t>
        <a:bodyPr/>
        <a:lstStyle/>
        <a:p>
          <a:r>
            <a:rPr lang="ru-RU" dirty="0" smtClean="0"/>
            <a:t>выполненная трудовая функция за плату</a:t>
          </a:r>
          <a:endParaRPr lang="ru-RU" dirty="0"/>
        </a:p>
      </dgm:t>
    </dgm:pt>
    <dgm:pt modelId="{CE805008-08E4-4BFE-9EDE-4494730F640E}" type="parTrans" cxnId="{69EFB447-2BF8-4DC0-B11F-93D905DCA8F6}">
      <dgm:prSet/>
      <dgm:spPr/>
      <dgm:t>
        <a:bodyPr/>
        <a:lstStyle/>
        <a:p>
          <a:endParaRPr lang="ru-RU"/>
        </a:p>
      </dgm:t>
    </dgm:pt>
    <dgm:pt modelId="{7559F47F-B67E-4E58-B0B1-81AC8B997CF5}" type="sibTrans" cxnId="{69EFB447-2BF8-4DC0-B11F-93D905DCA8F6}">
      <dgm:prSet/>
      <dgm:spPr/>
      <dgm:t>
        <a:bodyPr/>
        <a:lstStyle/>
        <a:p>
          <a:endParaRPr lang="ru-RU"/>
        </a:p>
      </dgm:t>
    </dgm:pt>
    <dgm:pt modelId="{05966C39-D1F3-46EB-8D49-62F498055FB0}" type="pres">
      <dgm:prSet presAssocID="{D78546A1-6624-4E94-B806-1218E0656A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288AD9-D85B-4D57-A03F-B06983BB778D}" type="pres">
      <dgm:prSet presAssocID="{4F82A8E5-A0CE-4FD5-8942-9F47F56BD247}" presName="linNode" presStyleCnt="0"/>
      <dgm:spPr/>
    </dgm:pt>
    <dgm:pt modelId="{F2740812-B4B5-459C-8F6D-EB76CD697D01}" type="pres">
      <dgm:prSet presAssocID="{4F82A8E5-A0CE-4FD5-8942-9F47F56BD247}" presName="parentText" presStyleLbl="node1" presStyleIdx="0" presStyleCnt="1" custScaleX="100618" custScaleY="47107" custLinFactNeighborX="-10677" custLinFactNeighborY="-280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BCCA2-7C6F-40F8-9E34-45B0DA999438}" type="pres">
      <dgm:prSet presAssocID="{4F82A8E5-A0CE-4FD5-8942-9F47F56BD247}" presName="descendantText" presStyleLbl="alignAccFollowNode1" presStyleIdx="0" presStyleCnt="1" custScaleX="64735" custScaleY="66774" custLinFactX="-13737" custLinFactNeighborX="-100000" custLinFactNeighborY="26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B2D791-5CDC-4351-816A-BAB5A07CF8B0}" srcId="{D78546A1-6624-4E94-B806-1218E0656ACE}" destId="{4F82A8E5-A0CE-4FD5-8942-9F47F56BD247}" srcOrd="0" destOrd="0" parTransId="{DBC30458-451E-48EB-8EEA-73FACEB32B7E}" sibTransId="{8C812684-20D5-48D2-A834-E606AAF8C7C0}"/>
    <dgm:cxn modelId="{474337AA-125D-4357-9953-6065074AF460}" type="presOf" srcId="{C623D60F-E377-42F7-88EC-7FF3433F40C4}" destId="{C20BCCA2-7C6F-40F8-9E34-45B0DA999438}" srcOrd="0" destOrd="0" presId="urn:microsoft.com/office/officeart/2005/8/layout/vList5"/>
    <dgm:cxn modelId="{69EFB447-2BF8-4DC0-B11F-93D905DCA8F6}" srcId="{4F82A8E5-A0CE-4FD5-8942-9F47F56BD247}" destId="{C623D60F-E377-42F7-88EC-7FF3433F40C4}" srcOrd="0" destOrd="0" parTransId="{CE805008-08E4-4BFE-9EDE-4494730F640E}" sibTransId="{7559F47F-B67E-4E58-B0B1-81AC8B997CF5}"/>
    <dgm:cxn modelId="{A300353E-536B-4DBB-A123-E31F351AD94A}" type="presOf" srcId="{D78546A1-6624-4E94-B806-1218E0656ACE}" destId="{05966C39-D1F3-46EB-8D49-62F498055FB0}" srcOrd="0" destOrd="0" presId="urn:microsoft.com/office/officeart/2005/8/layout/vList5"/>
    <dgm:cxn modelId="{3727C8CE-949D-421B-82A8-2D4858119A68}" type="presOf" srcId="{4F82A8E5-A0CE-4FD5-8942-9F47F56BD247}" destId="{F2740812-B4B5-459C-8F6D-EB76CD697D01}" srcOrd="0" destOrd="0" presId="urn:microsoft.com/office/officeart/2005/8/layout/vList5"/>
    <dgm:cxn modelId="{2D2FFA51-233C-495D-88B2-0ED89638F180}" type="presParOf" srcId="{05966C39-D1F3-46EB-8D49-62F498055FB0}" destId="{6C288AD9-D85B-4D57-A03F-B06983BB778D}" srcOrd="0" destOrd="0" presId="urn:microsoft.com/office/officeart/2005/8/layout/vList5"/>
    <dgm:cxn modelId="{51C638FC-26DD-46DD-8183-56C5837C3249}" type="presParOf" srcId="{6C288AD9-D85B-4D57-A03F-B06983BB778D}" destId="{F2740812-B4B5-459C-8F6D-EB76CD697D01}" srcOrd="0" destOrd="0" presId="urn:microsoft.com/office/officeart/2005/8/layout/vList5"/>
    <dgm:cxn modelId="{424BA667-7E5B-45F6-B458-1476100E62BD}" type="presParOf" srcId="{6C288AD9-D85B-4D57-A03F-B06983BB778D}" destId="{C20BCCA2-7C6F-40F8-9E34-45B0DA9994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546A1-6624-4E94-B806-1218E0656ACE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4F82A8E5-A0CE-4FD5-8942-9F47F56BD247}">
      <dgm:prSet phldrT="[Текст]" custT="1"/>
      <dgm:spPr/>
      <dgm:t>
        <a:bodyPr/>
        <a:lstStyle/>
        <a:p>
          <a:r>
            <a:rPr lang="ru-RU" sz="3600" dirty="0" smtClean="0"/>
            <a:t>Содержание</a:t>
          </a:r>
          <a:endParaRPr lang="ru-RU" sz="3600" dirty="0"/>
        </a:p>
      </dgm:t>
    </dgm:pt>
    <dgm:pt modelId="{DBC30458-451E-48EB-8EEA-73FACEB32B7E}" type="parTrans" cxnId="{74B2D791-5CDC-4351-816A-BAB5A07CF8B0}">
      <dgm:prSet/>
      <dgm:spPr/>
      <dgm:t>
        <a:bodyPr/>
        <a:lstStyle/>
        <a:p>
          <a:endParaRPr lang="ru-RU"/>
        </a:p>
      </dgm:t>
    </dgm:pt>
    <dgm:pt modelId="{8C812684-20D5-48D2-A834-E606AAF8C7C0}" type="sibTrans" cxnId="{74B2D791-5CDC-4351-816A-BAB5A07CF8B0}">
      <dgm:prSet/>
      <dgm:spPr/>
      <dgm:t>
        <a:bodyPr/>
        <a:lstStyle/>
        <a:p>
          <a:endParaRPr lang="ru-RU"/>
        </a:p>
      </dgm:t>
    </dgm:pt>
    <dgm:pt modelId="{C623D60F-E377-42F7-88EC-7FF3433F40C4}">
      <dgm:prSet phldrT="[Текст]"/>
      <dgm:spPr/>
      <dgm:t>
        <a:bodyPr/>
        <a:lstStyle/>
        <a:p>
          <a:endParaRPr lang="ru-RU" dirty="0"/>
        </a:p>
      </dgm:t>
    </dgm:pt>
    <dgm:pt modelId="{CE805008-08E4-4BFE-9EDE-4494730F640E}" type="parTrans" cxnId="{69EFB447-2BF8-4DC0-B11F-93D905DCA8F6}">
      <dgm:prSet/>
      <dgm:spPr/>
      <dgm:t>
        <a:bodyPr/>
        <a:lstStyle/>
        <a:p>
          <a:endParaRPr lang="ru-RU"/>
        </a:p>
      </dgm:t>
    </dgm:pt>
    <dgm:pt modelId="{7559F47F-B67E-4E58-B0B1-81AC8B997CF5}" type="sibTrans" cxnId="{69EFB447-2BF8-4DC0-B11F-93D905DCA8F6}">
      <dgm:prSet/>
      <dgm:spPr/>
      <dgm:t>
        <a:bodyPr/>
        <a:lstStyle/>
        <a:p>
          <a:endParaRPr lang="ru-RU"/>
        </a:p>
      </dgm:t>
    </dgm:pt>
    <dgm:pt modelId="{05966C39-D1F3-46EB-8D49-62F498055FB0}" type="pres">
      <dgm:prSet presAssocID="{D78546A1-6624-4E94-B806-1218E0656A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288AD9-D85B-4D57-A03F-B06983BB778D}" type="pres">
      <dgm:prSet presAssocID="{4F82A8E5-A0CE-4FD5-8942-9F47F56BD247}" presName="linNode" presStyleCnt="0"/>
      <dgm:spPr/>
    </dgm:pt>
    <dgm:pt modelId="{F2740812-B4B5-459C-8F6D-EB76CD697D01}" type="pres">
      <dgm:prSet presAssocID="{4F82A8E5-A0CE-4FD5-8942-9F47F56BD247}" presName="parentText" presStyleLbl="node1" presStyleIdx="0" presStyleCnt="1" custScaleX="100618" custScaleY="47107" custLinFactNeighborX="-2539" custLinFactNeighborY="-264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BCCA2-7C6F-40F8-9E34-45B0DA999438}" type="pres">
      <dgm:prSet presAssocID="{4F82A8E5-A0CE-4FD5-8942-9F47F56BD247}" presName="descendantText" presStyleLbl="alignAccFollowNode1" presStyleIdx="0" presStyleCnt="1" custScaleX="64735" custScaleY="66774" custLinFactX="-6512" custLinFactNeighborX="-100000" custLinFactNeighborY="25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B2D791-5CDC-4351-816A-BAB5A07CF8B0}" srcId="{D78546A1-6624-4E94-B806-1218E0656ACE}" destId="{4F82A8E5-A0CE-4FD5-8942-9F47F56BD247}" srcOrd="0" destOrd="0" parTransId="{DBC30458-451E-48EB-8EEA-73FACEB32B7E}" sibTransId="{8C812684-20D5-48D2-A834-E606AAF8C7C0}"/>
    <dgm:cxn modelId="{67FB6474-C44D-4BE3-8B23-4317627C629A}" type="presOf" srcId="{C623D60F-E377-42F7-88EC-7FF3433F40C4}" destId="{C20BCCA2-7C6F-40F8-9E34-45B0DA999438}" srcOrd="0" destOrd="0" presId="urn:microsoft.com/office/officeart/2005/8/layout/vList5"/>
    <dgm:cxn modelId="{69EFB447-2BF8-4DC0-B11F-93D905DCA8F6}" srcId="{4F82A8E5-A0CE-4FD5-8942-9F47F56BD247}" destId="{C623D60F-E377-42F7-88EC-7FF3433F40C4}" srcOrd="0" destOrd="0" parTransId="{CE805008-08E4-4BFE-9EDE-4494730F640E}" sibTransId="{7559F47F-B67E-4E58-B0B1-81AC8B997CF5}"/>
    <dgm:cxn modelId="{A8FE52F6-BE3E-4630-A41D-22CEF83C0257}" type="presOf" srcId="{D78546A1-6624-4E94-B806-1218E0656ACE}" destId="{05966C39-D1F3-46EB-8D49-62F498055FB0}" srcOrd="0" destOrd="0" presId="urn:microsoft.com/office/officeart/2005/8/layout/vList5"/>
    <dgm:cxn modelId="{D75B8E37-B142-43A9-BB5D-AFAD6B630EE8}" type="presOf" srcId="{4F82A8E5-A0CE-4FD5-8942-9F47F56BD247}" destId="{F2740812-B4B5-459C-8F6D-EB76CD697D01}" srcOrd="0" destOrd="0" presId="urn:microsoft.com/office/officeart/2005/8/layout/vList5"/>
    <dgm:cxn modelId="{197DDDDD-BDD6-4CCC-A930-C55AD894B0CF}" type="presParOf" srcId="{05966C39-D1F3-46EB-8D49-62F498055FB0}" destId="{6C288AD9-D85B-4D57-A03F-B06983BB778D}" srcOrd="0" destOrd="0" presId="urn:microsoft.com/office/officeart/2005/8/layout/vList5"/>
    <dgm:cxn modelId="{4FFFADD8-22AD-4433-8047-0680D60401B2}" type="presParOf" srcId="{6C288AD9-D85B-4D57-A03F-B06983BB778D}" destId="{F2740812-B4B5-459C-8F6D-EB76CD697D01}" srcOrd="0" destOrd="0" presId="urn:microsoft.com/office/officeart/2005/8/layout/vList5"/>
    <dgm:cxn modelId="{C9B3AE66-96E8-4EEE-B855-F729A77119D6}" type="presParOf" srcId="{6C288AD9-D85B-4D57-A03F-B06983BB778D}" destId="{C20BCCA2-7C6F-40F8-9E34-45B0DA9994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8546A1-6624-4E94-B806-1218E0656ACE}" type="doc">
      <dgm:prSet loTypeId="urn:microsoft.com/office/officeart/2005/8/layout/vList5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4F82A8E5-A0CE-4FD5-8942-9F47F56BD247}">
      <dgm:prSet phldrT="[Текст]" custT="1"/>
      <dgm:spPr/>
      <dgm:t>
        <a:bodyPr/>
        <a:lstStyle/>
        <a:p>
          <a:r>
            <a:rPr lang="ru-RU" sz="3600" dirty="0" smtClean="0"/>
            <a:t>Содержание</a:t>
          </a:r>
          <a:endParaRPr lang="ru-RU" sz="3600" dirty="0"/>
        </a:p>
      </dgm:t>
    </dgm:pt>
    <dgm:pt modelId="{DBC30458-451E-48EB-8EEA-73FACEB32B7E}" type="parTrans" cxnId="{74B2D791-5CDC-4351-816A-BAB5A07CF8B0}">
      <dgm:prSet/>
      <dgm:spPr/>
      <dgm:t>
        <a:bodyPr/>
        <a:lstStyle/>
        <a:p>
          <a:endParaRPr lang="ru-RU"/>
        </a:p>
      </dgm:t>
    </dgm:pt>
    <dgm:pt modelId="{8C812684-20D5-48D2-A834-E606AAF8C7C0}" type="sibTrans" cxnId="{74B2D791-5CDC-4351-816A-BAB5A07CF8B0}">
      <dgm:prSet/>
      <dgm:spPr/>
      <dgm:t>
        <a:bodyPr/>
        <a:lstStyle/>
        <a:p>
          <a:endParaRPr lang="ru-RU"/>
        </a:p>
      </dgm:t>
    </dgm:pt>
    <dgm:pt modelId="{C623D60F-E377-42F7-88EC-7FF3433F40C4}">
      <dgm:prSet phldrT="[Текст]"/>
      <dgm:spPr/>
      <dgm:t>
        <a:bodyPr/>
        <a:lstStyle/>
        <a:p>
          <a:r>
            <a:rPr lang="ru-RU" dirty="0" smtClean="0"/>
            <a:t> права и обязанности работника и работодателя</a:t>
          </a:r>
          <a:endParaRPr lang="ru-RU" dirty="0"/>
        </a:p>
      </dgm:t>
    </dgm:pt>
    <dgm:pt modelId="{CE805008-08E4-4BFE-9EDE-4494730F640E}" type="parTrans" cxnId="{69EFB447-2BF8-4DC0-B11F-93D905DCA8F6}">
      <dgm:prSet/>
      <dgm:spPr/>
      <dgm:t>
        <a:bodyPr/>
        <a:lstStyle/>
        <a:p>
          <a:endParaRPr lang="ru-RU"/>
        </a:p>
      </dgm:t>
    </dgm:pt>
    <dgm:pt modelId="{7559F47F-B67E-4E58-B0B1-81AC8B997CF5}" type="sibTrans" cxnId="{69EFB447-2BF8-4DC0-B11F-93D905DCA8F6}">
      <dgm:prSet/>
      <dgm:spPr/>
      <dgm:t>
        <a:bodyPr/>
        <a:lstStyle/>
        <a:p>
          <a:endParaRPr lang="ru-RU"/>
        </a:p>
      </dgm:t>
    </dgm:pt>
    <dgm:pt modelId="{05966C39-D1F3-46EB-8D49-62F498055FB0}" type="pres">
      <dgm:prSet presAssocID="{D78546A1-6624-4E94-B806-1218E0656A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288AD9-D85B-4D57-A03F-B06983BB778D}" type="pres">
      <dgm:prSet presAssocID="{4F82A8E5-A0CE-4FD5-8942-9F47F56BD247}" presName="linNode" presStyleCnt="0"/>
      <dgm:spPr/>
    </dgm:pt>
    <dgm:pt modelId="{F2740812-B4B5-459C-8F6D-EB76CD697D01}" type="pres">
      <dgm:prSet presAssocID="{4F82A8E5-A0CE-4FD5-8942-9F47F56BD247}" presName="parentText" presStyleLbl="node1" presStyleIdx="0" presStyleCnt="1" custScaleX="100618" custScaleY="47107" custLinFactNeighborX="-2539" custLinFactNeighborY="-264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BCCA2-7C6F-40F8-9E34-45B0DA999438}" type="pres">
      <dgm:prSet presAssocID="{4F82A8E5-A0CE-4FD5-8942-9F47F56BD247}" presName="descendantText" presStyleLbl="alignAccFollowNode1" presStyleIdx="0" presStyleCnt="1" custScaleX="64735" custScaleY="66774" custLinFactX="-6512" custLinFactNeighborX="-100000" custLinFactNeighborY="25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B2D791-5CDC-4351-816A-BAB5A07CF8B0}" srcId="{D78546A1-6624-4E94-B806-1218E0656ACE}" destId="{4F82A8E5-A0CE-4FD5-8942-9F47F56BD247}" srcOrd="0" destOrd="0" parTransId="{DBC30458-451E-48EB-8EEA-73FACEB32B7E}" sibTransId="{8C812684-20D5-48D2-A834-E606AAF8C7C0}"/>
    <dgm:cxn modelId="{A37BAACF-9CA1-4672-82CB-4A17EFAEF9BA}" type="presOf" srcId="{C623D60F-E377-42F7-88EC-7FF3433F40C4}" destId="{C20BCCA2-7C6F-40F8-9E34-45B0DA999438}" srcOrd="0" destOrd="0" presId="urn:microsoft.com/office/officeart/2005/8/layout/vList5"/>
    <dgm:cxn modelId="{69EFB447-2BF8-4DC0-B11F-93D905DCA8F6}" srcId="{4F82A8E5-A0CE-4FD5-8942-9F47F56BD247}" destId="{C623D60F-E377-42F7-88EC-7FF3433F40C4}" srcOrd="0" destOrd="0" parTransId="{CE805008-08E4-4BFE-9EDE-4494730F640E}" sibTransId="{7559F47F-B67E-4E58-B0B1-81AC8B997CF5}"/>
    <dgm:cxn modelId="{B8326FF1-AA43-4D89-829A-37A59AC60C51}" type="presOf" srcId="{4F82A8E5-A0CE-4FD5-8942-9F47F56BD247}" destId="{F2740812-B4B5-459C-8F6D-EB76CD697D01}" srcOrd="0" destOrd="0" presId="urn:microsoft.com/office/officeart/2005/8/layout/vList5"/>
    <dgm:cxn modelId="{AAD7C9B6-AAA7-4B5A-9E6E-198C7F9EB17E}" type="presOf" srcId="{D78546A1-6624-4E94-B806-1218E0656ACE}" destId="{05966C39-D1F3-46EB-8D49-62F498055FB0}" srcOrd="0" destOrd="0" presId="urn:microsoft.com/office/officeart/2005/8/layout/vList5"/>
    <dgm:cxn modelId="{113EE656-8424-4910-A3F4-F33EE4CE04E4}" type="presParOf" srcId="{05966C39-D1F3-46EB-8D49-62F498055FB0}" destId="{6C288AD9-D85B-4D57-A03F-B06983BB778D}" srcOrd="0" destOrd="0" presId="urn:microsoft.com/office/officeart/2005/8/layout/vList5"/>
    <dgm:cxn modelId="{DB275E8A-95EC-4476-A6C8-2282F2570FE1}" type="presParOf" srcId="{6C288AD9-D85B-4D57-A03F-B06983BB778D}" destId="{F2740812-B4B5-459C-8F6D-EB76CD697D01}" srcOrd="0" destOrd="0" presId="urn:microsoft.com/office/officeart/2005/8/layout/vList5"/>
    <dgm:cxn modelId="{5353AA98-FF4E-4D3D-A2FA-2D6B12CF5089}" type="presParOf" srcId="{6C288AD9-D85B-4D57-A03F-B06983BB778D}" destId="{C20BCCA2-7C6F-40F8-9E34-45B0DA9994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BCCA2-7C6F-40F8-9E34-45B0DA999438}">
      <dsp:nvSpPr>
        <dsp:cNvPr id="0" name=""/>
        <dsp:cNvSpPr/>
      </dsp:nvSpPr>
      <dsp:spPr>
        <a:xfrm rot="5400000">
          <a:off x="638767" y="1504346"/>
          <a:ext cx="2417733" cy="3409556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 работник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работодатель </a:t>
          </a:r>
          <a:endParaRPr lang="ru-RU" sz="3600" kern="1200" dirty="0"/>
        </a:p>
      </dsp:txBody>
      <dsp:txXfrm rot="-5400000">
        <a:off x="142856" y="2118281"/>
        <a:ext cx="3291532" cy="2181685"/>
      </dsp:txXfrm>
    </dsp:sp>
    <dsp:sp modelId="{F2740812-B4B5-459C-8F6D-EB76CD697D01}">
      <dsp:nvSpPr>
        <dsp:cNvPr id="0" name=""/>
        <dsp:cNvSpPr/>
      </dsp:nvSpPr>
      <dsp:spPr>
        <a:xfrm>
          <a:off x="285767" y="22"/>
          <a:ext cx="2980965" cy="213204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Субъекты</a:t>
          </a:r>
          <a:endParaRPr lang="ru-RU" sz="3600" kern="1200" dirty="0"/>
        </a:p>
      </dsp:txBody>
      <dsp:txXfrm>
        <a:off x="389845" y="104100"/>
        <a:ext cx="2772809" cy="1923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BCCA2-7C6F-40F8-9E34-45B0DA999438}">
      <dsp:nvSpPr>
        <dsp:cNvPr id="0" name=""/>
        <dsp:cNvSpPr/>
      </dsp:nvSpPr>
      <dsp:spPr>
        <a:xfrm rot="5400000">
          <a:off x="710239" y="1504346"/>
          <a:ext cx="2417733" cy="3409556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выполненная трудовая функция за плату</a:t>
          </a:r>
          <a:endParaRPr lang="ru-RU" sz="3600" kern="1200" dirty="0"/>
        </a:p>
      </dsp:txBody>
      <dsp:txXfrm rot="-5400000">
        <a:off x="214328" y="2118281"/>
        <a:ext cx="3291532" cy="2181685"/>
      </dsp:txXfrm>
    </dsp:sp>
    <dsp:sp modelId="{F2740812-B4B5-459C-8F6D-EB76CD697D01}">
      <dsp:nvSpPr>
        <dsp:cNvPr id="0" name=""/>
        <dsp:cNvSpPr/>
      </dsp:nvSpPr>
      <dsp:spPr>
        <a:xfrm>
          <a:off x="357187" y="0"/>
          <a:ext cx="2980965" cy="213204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Объект</a:t>
          </a:r>
          <a:endParaRPr lang="ru-RU" sz="3600" kern="1200" dirty="0"/>
        </a:p>
      </dsp:txBody>
      <dsp:txXfrm>
        <a:off x="461265" y="104078"/>
        <a:ext cx="2772809" cy="1923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BCCA2-7C6F-40F8-9E34-45B0DA999438}">
      <dsp:nvSpPr>
        <dsp:cNvPr id="0" name=""/>
        <dsp:cNvSpPr/>
      </dsp:nvSpPr>
      <dsp:spPr>
        <a:xfrm rot="5400000">
          <a:off x="1091957" y="1486024"/>
          <a:ext cx="2415372" cy="3409556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6500" kern="1200" dirty="0"/>
        </a:p>
      </dsp:txBody>
      <dsp:txXfrm rot="-5400000">
        <a:off x="594866" y="2101025"/>
        <a:ext cx="3291647" cy="2179554"/>
      </dsp:txXfrm>
    </dsp:sp>
    <dsp:sp modelId="{F2740812-B4B5-459C-8F6D-EB76CD697D01}">
      <dsp:nvSpPr>
        <dsp:cNvPr id="0" name=""/>
        <dsp:cNvSpPr/>
      </dsp:nvSpPr>
      <dsp:spPr>
        <a:xfrm>
          <a:off x="785811" y="2232"/>
          <a:ext cx="2980965" cy="2129963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Содержание</a:t>
          </a:r>
          <a:endParaRPr lang="ru-RU" sz="3600" kern="1200" dirty="0"/>
        </a:p>
      </dsp:txBody>
      <dsp:txXfrm>
        <a:off x="889787" y="106208"/>
        <a:ext cx="2773013" cy="1922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BCCA2-7C6F-40F8-9E34-45B0DA999438}">
      <dsp:nvSpPr>
        <dsp:cNvPr id="0" name=""/>
        <dsp:cNvSpPr/>
      </dsp:nvSpPr>
      <dsp:spPr>
        <a:xfrm rot="5400000">
          <a:off x="1091957" y="1486024"/>
          <a:ext cx="2415372" cy="3409556"/>
        </a:xfrm>
        <a:prstGeom prst="round2Same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 права и обязанности работника и работодателя</a:t>
          </a:r>
          <a:endParaRPr lang="ru-RU" sz="3600" kern="1200" dirty="0"/>
        </a:p>
      </dsp:txBody>
      <dsp:txXfrm rot="-5400000">
        <a:off x="594866" y="2101025"/>
        <a:ext cx="3291647" cy="2179554"/>
      </dsp:txXfrm>
    </dsp:sp>
    <dsp:sp modelId="{F2740812-B4B5-459C-8F6D-EB76CD697D01}">
      <dsp:nvSpPr>
        <dsp:cNvPr id="0" name=""/>
        <dsp:cNvSpPr/>
      </dsp:nvSpPr>
      <dsp:spPr>
        <a:xfrm>
          <a:off x="785811" y="2232"/>
          <a:ext cx="2980965" cy="2129963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Содержание</a:t>
          </a:r>
          <a:endParaRPr lang="ru-RU" sz="3600" kern="1200" dirty="0"/>
        </a:p>
      </dsp:txBody>
      <dsp:txXfrm>
        <a:off x="889787" y="106208"/>
        <a:ext cx="2773013" cy="1922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3">
                    <a:lumMod val="75000"/>
                  </a:schemeClr>
                </a:solidFill>
              </a:rPr>
              <a:t>Правовые ситуации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После собеседования Софья заключила трудовой договор на должность бухгалтера.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Компания расторгла трудовой договор с Маратом по причине несоблюдения трудовой дисциплины работником.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Работа в группах: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1. Права работника.</a:t>
            </a:r>
          </a:p>
          <a:p>
            <a:pPr>
              <a:buNone/>
            </a:pPr>
            <a:r>
              <a:rPr lang="ru-RU" sz="3600" dirty="0" smtClean="0"/>
              <a:t>2. Обязанности работника.</a:t>
            </a:r>
          </a:p>
          <a:p>
            <a:pPr>
              <a:buNone/>
            </a:pPr>
            <a:r>
              <a:rPr lang="ru-RU" sz="3600" dirty="0" smtClean="0"/>
              <a:t>3. Права работодателя.</a:t>
            </a:r>
          </a:p>
          <a:p>
            <a:pPr>
              <a:buNone/>
            </a:pPr>
            <a:r>
              <a:rPr lang="ru-RU" sz="3600" dirty="0" smtClean="0"/>
              <a:t>4. Обязанности работодателя.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Права и обязанности работника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Открытый урок Трудовое право\Скриншот 28-03-2025 203022.jpg"/>
          <p:cNvPicPr>
            <a:picLocks noChangeAspect="1" noChangeArrowheads="1"/>
          </p:cNvPicPr>
          <p:nvPr/>
        </p:nvPicPr>
        <p:blipFill>
          <a:blip r:embed="rId2"/>
          <a:srcRect r="49618"/>
          <a:stretch>
            <a:fillRect/>
          </a:stretch>
        </p:blipFill>
        <p:spPr bwMode="auto">
          <a:xfrm>
            <a:off x="428596" y="1571612"/>
            <a:ext cx="421484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Права и обязанности работника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Открытый урок Трудовое право\Скриншот 28-03-2025 203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65817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Права и обязанности работодателя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ткрытый урок Трудовое право\Скриншот 28-03-2025 202917.jpg"/>
          <p:cNvPicPr>
            <a:picLocks noChangeAspect="1" noChangeArrowheads="1"/>
          </p:cNvPicPr>
          <p:nvPr/>
        </p:nvPicPr>
        <p:blipFill>
          <a:blip r:embed="rId2"/>
          <a:srcRect r="49231"/>
          <a:stretch>
            <a:fillRect/>
          </a:stretch>
        </p:blipFill>
        <p:spPr bwMode="auto">
          <a:xfrm>
            <a:off x="357158" y="1428736"/>
            <a:ext cx="428628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Права и обязанности работодателя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Открытый урок Трудовое право\Скриншот 28-03-2025 2029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442759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Договор</a:t>
            </a:r>
            <a:r>
              <a:rPr lang="ru-RU" sz="3600" dirty="0" smtClean="0"/>
              <a:t> – это соглашение двух или нескольких лиц об установлении, изменении или прекращении прав и обязанностей.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Трудовой договор </a:t>
            </a:r>
            <a:r>
              <a:rPr lang="ru-RU" sz="3600" dirty="0" smtClean="0"/>
              <a:t>– это соглашение между работником и работодателем, которое закрепляет права и обязанности.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Трудовой договор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Составляется в письменной форме в двух экземплярах</a:t>
            </a:r>
            <a:r>
              <a:rPr lang="ru-RU" dirty="0" smtClean="0"/>
              <a:t>, каждый из которых подписывается сторонами (один экземпляр передается работнику, второй – работодателю.</a:t>
            </a:r>
          </a:p>
          <a:p>
            <a:pPr marL="514350" indent="-514350">
              <a:buNone/>
            </a:pPr>
            <a:endParaRPr lang="ru-RU" dirty="0" smtClean="0"/>
          </a:p>
        </p:txBody>
      </p:sp>
      <p:pic>
        <p:nvPicPr>
          <p:cNvPr id="4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786190"/>
            <a:ext cx="45720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Трудовой договор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2.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Обязательно указываются:</a:t>
            </a:r>
          </a:p>
          <a:p>
            <a:pPr marL="914400" lvl="1" indent="-514350"/>
            <a:r>
              <a:rPr lang="ru-RU" sz="3000" dirty="0" smtClean="0"/>
              <a:t>место работы</a:t>
            </a:r>
          </a:p>
          <a:p>
            <a:pPr marL="914400" lvl="1" indent="-514350"/>
            <a:r>
              <a:rPr lang="ru-RU" sz="3000" dirty="0" smtClean="0"/>
              <a:t>вид договора</a:t>
            </a:r>
          </a:p>
          <a:p>
            <a:pPr marL="914400" lvl="1" indent="-514350"/>
            <a:r>
              <a:rPr lang="ru-RU" sz="3000" dirty="0" smtClean="0"/>
              <a:t>должность</a:t>
            </a:r>
          </a:p>
          <a:p>
            <a:pPr marL="914400" lvl="1" indent="-514350"/>
            <a:r>
              <a:rPr lang="ru-RU" sz="3000" dirty="0" smtClean="0"/>
              <a:t>дата начала работы</a:t>
            </a:r>
          </a:p>
          <a:p>
            <a:pPr marL="914400" lvl="1" indent="-514350"/>
            <a:r>
              <a:rPr lang="ru-RU" sz="3000" dirty="0" smtClean="0"/>
              <a:t>условия оплаты труда</a:t>
            </a:r>
          </a:p>
          <a:p>
            <a:pPr marL="914400" lvl="1" indent="-514350"/>
            <a:r>
              <a:rPr lang="ru-RU" sz="3000" dirty="0" smtClean="0"/>
              <a:t>режим рабочего времени и отдыха</a:t>
            </a:r>
          </a:p>
          <a:p>
            <a:pPr marL="914400" lvl="1" indent="-514350"/>
            <a:r>
              <a:rPr lang="ru-RU" sz="3000" dirty="0" smtClean="0"/>
              <a:t>условия труда.</a:t>
            </a:r>
            <a:endParaRPr lang="ru-RU" sz="3000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428868"/>
            <a:ext cx="3107552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Вид трудового договора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Открытый урок Трудовое право\Скриншот 28-03-2025 203455.jpg"/>
          <p:cNvPicPr>
            <a:picLocks noChangeAspect="1" noChangeArrowheads="1"/>
          </p:cNvPicPr>
          <p:nvPr/>
        </p:nvPicPr>
        <p:blipFill>
          <a:blip r:embed="rId2"/>
          <a:srcRect t="10317"/>
          <a:stretch>
            <a:fillRect/>
          </a:stretch>
        </p:blipFill>
        <p:spPr bwMode="auto">
          <a:xfrm>
            <a:off x="1142976" y="1571612"/>
            <a:ext cx="7045367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Трудовое право </a:t>
            </a:r>
            <a:r>
              <a:rPr lang="ru-RU" sz="4000" dirty="0" smtClean="0"/>
              <a:t>– это отрасль права, нормы которого регулируют трудовые правоотношения между работником и работодателем.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Трудовой договор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3. Может устанавливаться испытательный срок:</a:t>
            </a:r>
          </a:p>
          <a:p>
            <a:pPr marL="914400" lvl="1" indent="-514350"/>
            <a:r>
              <a:rPr lang="ru-RU" dirty="0" smtClean="0"/>
              <a:t>не должен превышать 3 месяцев</a:t>
            </a:r>
          </a:p>
          <a:p>
            <a:pPr marL="914400" lvl="1" indent="-514350"/>
            <a:r>
              <a:rPr lang="ru-RU" dirty="0" smtClean="0"/>
              <a:t>от испытательного срока освобождаются:</a:t>
            </a:r>
          </a:p>
          <a:p>
            <a:pPr marL="1314450" lvl="2" indent="-514350"/>
            <a:r>
              <a:rPr lang="ru-RU" sz="2800" dirty="0" smtClean="0"/>
              <a:t>несовершеннолетние</a:t>
            </a:r>
          </a:p>
          <a:p>
            <a:pPr marL="1314450" lvl="2" indent="-514350"/>
            <a:r>
              <a:rPr lang="ru-RU" sz="2800" dirty="0" smtClean="0"/>
              <a:t>беременные женщины и женщины с детьми до 1,5 лет</a:t>
            </a:r>
          </a:p>
          <a:p>
            <a:pPr marL="1314450" lvl="2" indent="-514350"/>
            <a:r>
              <a:rPr lang="ru-RU" sz="2800" dirty="0" smtClean="0"/>
              <a:t>выпускники, впервые поступающие на работу по специальности.</a:t>
            </a:r>
          </a:p>
          <a:p>
            <a:pPr marL="1314450" lvl="2" indent="-514350"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Трудовой договор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4. Вступает в силу </a:t>
            </a:r>
            <a:r>
              <a:rPr lang="ru-RU" dirty="0" smtClean="0"/>
              <a:t>со дня его подписания.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5. Может быть изменен </a:t>
            </a:r>
            <a:r>
              <a:rPr lang="ru-RU" dirty="0" smtClean="0"/>
              <a:t>по соглашению сторон.</a:t>
            </a:r>
          </a:p>
          <a:p>
            <a:endParaRPr lang="ru-RU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357298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Трудовой договор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6. Может быть расторгнут:</a:t>
            </a:r>
          </a:p>
          <a:p>
            <a:pPr marL="914400" lvl="1" indent="-514350"/>
            <a:r>
              <a:rPr lang="ru-RU" dirty="0" smtClean="0"/>
              <a:t>по инициативе работника или работодателя</a:t>
            </a:r>
          </a:p>
          <a:p>
            <a:pPr marL="914400" lvl="1" indent="-514350"/>
            <a:r>
              <a:rPr lang="ru-RU" dirty="0" smtClean="0"/>
              <a:t>по соглашению сторон</a:t>
            </a:r>
          </a:p>
          <a:p>
            <a:pPr marL="914400" lvl="1" indent="-514350"/>
            <a:r>
              <a:rPr lang="ru-RU" dirty="0" smtClean="0"/>
              <a:t>по истечению срока трудового договора</a:t>
            </a:r>
          </a:p>
          <a:p>
            <a:pPr marL="914400" lvl="1" indent="-514350"/>
            <a:r>
              <a:rPr lang="ru-RU" dirty="0" smtClean="0"/>
              <a:t>по обстоятельствам, не зависящим по воле сторон.</a:t>
            </a:r>
          </a:p>
          <a:p>
            <a:pPr marL="514350" indent="-514350"/>
            <a:endParaRPr lang="ru-RU" dirty="0" smtClean="0"/>
          </a:p>
          <a:p>
            <a:pPr marL="514350" indent="-514350">
              <a:buNone/>
            </a:pPr>
            <a:endParaRPr lang="ru-RU" sz="3000" dirty="0" smtClean="0"/>
          </a:p>
          <a:p>
            <a:pPr marL="1314450" lvl="2" indent="-514350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 t="12500"/>
          <a:stretch>
            <a:fillRect/>
          </a:stretch>
        </p:blipFill>
        <p:spPr bwMode="auto">
          <a:xfrm>
            <a:off x="3929058" y="4357694"/>
            <a:ext cx="4572000" cy="2000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Объявление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8 апреля 2025 г. </a:t>
            </a:r>
            <a:r>
              <a:rPr lang="ru-RU" dirty="0" smtClean="0"/>
              <a:t>в 9.00 в </a:t>
            </a:r>
            <a:r>
              <a:rPr lang="ru-RU" dirty="0" err="1" smtClean="0"/>
              <a:t>пгт</a:t>
            </a:r>
            <a:r>
              <a:rPr lang="ru-RU" dirty="0" smtClean="0"/>
              <a:t>. Приволжский состоится </a:t>
            </a:r>
            <a:r>
              <a:rPr lang="ru-RU" b="1" dirty="0" smtClean="0"/>
              <a:t>субботник</a:t>
            </a:r>
            <a:r>
              <a:rPr lang="ru-RU" dirty="0" smtClean="0"/>
              <a:t>. Просьба всем трудовым коллективам выйти на уборку территории вокруг своих предприятия и организаций.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3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 t="4000"/>
          <a:stretch>
            <a:fillRect/>
          </a:stretch>
        </p:blipFill>
        <p:spPr bwMode="auto">
          <a:xfrm>
            <a:off x="-26" y="-214338"/>
            <a:ext cx="9144026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500042"/>
            <a:ext cx="4587610" cy="5760000"/>
          </a:xfrm>
          <a:prstGeom prst="rect">
            <a:avLst/>
          </a:prstGeom>
          <a:noFill/>
        </p:spPr>
      </p:pic>
      <p:pic>
        <p:nvPicPr>
          <p:cNvPr id="17414" name="Picture 6" descr="Picture backgr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40500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90247" cy="592933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ОСНОВЫ ТРУДОВОГО ПРАВА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Трудовые правоотношения </a:t>
            </a:r>
            <a:r>
              <a:rPr lang="ru-RU" sz="4000" dirty="0" smtClean="0"/>
              <a:t>– это отношения между работником и работодателем по поводу выполнения трудовых функций за плату.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Трудовые правоотношения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Picture 14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2000240"/>
            <a:ext cx="4393435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Трудовые правоотношения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2" name="AutoShape 2" descr="E:\%D0%9E%D1%82%D0%BA%D1%80%D1%8B%D1%82%D1%8B%D0%B9 %D1%83%D1%80%D0%BE%D0%BA %D0%A2%D1%80%D1%83%D0%B4%D0%BE%D0%B2%D0%BE%D0%B5 %D0%BF%D1%80%D0%B0%D0%B2%D0%BE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2000239"/>
            <a:ext cx="4929190" cy="2915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Трудовые правоотношения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Picture background"/>
          <p:cNvPicPr>
            <a:picLocks noChangeAspect="1" noChangeArrowheads="1"/>
          </p:cNvPicPr>
          <p:nvPr/>
        </p:nvPicPr>
        <p:blipFill>
          <a:blip r:embed="rId7"/>
          <a:srcRect l="54200" t="18579" r="13573" b="13950"/>
          <a:stretch>
            <a:fillRect/>
          </a:stretch>
        </p:blipFill>
        <p:spPr bwMode="auto">
          <a:xfrm>
            <a:off x="5143508" y="1357298"/>
            <a:ext cx="2984345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Трудовые правоотношения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Picture background"/>
          <p:cNvPicPr>
            <a:picLocks noChangeAspect="1" noChangeArrowheads="1"/>
          </p:cNvPicPr>
          <p:nvPr/>
        </p:nvPicPr>
        <p:blipFill>
          <a:blip r:embed="rId7"/>
          <a:srcRect l="54200" t="18579" r="13573" b="13950"/>
          <a:stretch>
            <a:fillRect/>
          </a:stretch>
        </p:blipFill>
        <p:spPr bwMode="auto">
          <a:xfrm>
            <a:off x="5143508" y="1357298"/>
            <a:ext cx="2984345" cy="46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336</Words>
  <Application>Microsoft Office PowerPoint</Application>
  <PresentationFormat>Экран (4:3)</PresentationFormat>
  <Paragraphs>61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Правовые ситуации:</vt:lpstr>
      <vt:lpstr>Презентация PowerPoint</vt:lpstr>
      <vt:lpstr>Презентация PowerPoint</vt:lpstr>
      <vt:lpstr>ОСНОВЫ ТРУДОВОГО ПРАВА</vt:lpstr>
      <vt:lpstr>Презентация PowerPoint</vt:lpstr>
      <vt:lpstr>Трудовые правоотношения </vt:lpstr>
      <vt:lpstr>Трудовые правоотношения </vt:lpstr>
      <vt:lpstr>Трудовые правоотношения </vt:lpstr>
      <vt:lpstr>Трудовые правоотношения </vt:lpstr>
      <vt:lpstr>Работа в группах:</vt:lpstr>
      <vt:lpstr>Права и обязанности работника</vt:lpstr>
      <vt:lpstr>Права и обязанности работника</vt:lpstr>
      <vt:lpstr>Права и обязанности работодателя</vt:lpstr>
      <vt:lpstr>Права и обязанности работодателя</vt:lpstr>
      <vt:lpstr>Презентация PowerPoint</vt:lpstr>
      <vt:lpstr>Презентация PowerPoint</vt:lpstr>
      <vt:lpstr>Трудовой договор </vt:lpstr>
      <vt:lpstr>Трудовой договор </vt:lpstr>
      <vt:lpstr>Вид трудового договора</vt:lpstr>
      <vt:lpstr>Трудовой договор </vt:lpstr>
      <vt:lpstr>Трудовой договор </vt:lpstr>
      <vt:lpstr>Трудовой договор </vt:lpstr>
      <vt:lpstr>Объявление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Самошины</dc:creator>
  <cp:lastModifiedBy>егорова</cp:lastModifiedBy>
  <cp:revision>26</cp:revision>
  <dcterms:created xsi:type="dcterms:W3CDTF">2025-04-07T13:05:51Z</dcterms:created>
  <dcterms:modified xsi:type="dcterms:W3CDTF">2011-12-31T22:15:58Z</dcterms:modified>
</cp:coreProperties>
</file>