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7" r:id="rId2"/>
    <p:sldId id="256" r:id="rId3"/>
    <p:sldId id="268" r:id="rId4"/>
    <p:sldId id="269" r:id="rId5"/>
    <p:sldId id="270" r:id="rId6"/>
    <p:sldId id="260" r:id="rId7"/>
    <p:sldId id="266" r:id="rId8"/>
    <p:sldId id="261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>
      <p:cViewPr varScale="1">
        <p:scale>
          <a:sx n="73" d="100"/>
          <a:sy n="73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E975D-73BC-42BF-B859-AF06134D4F81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1B2C2-7CD4-449E-844F-9D2CED31C3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7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F65AE5-C1A5-4D42-A855-8FBA351E0832}" type="datetimeFigureOut">
              <a:rPr lang="ru-RU" smtClean="0"/>
              <a:pPr/>
              <a:t>19.07.2025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E01BB81-7EEE-4618-8103-87710FA76F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1" y="0"/>
            <a:ext cx="122291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3408" y="433594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i="1" dirty="0">
                <a:latin typeface="Comic Sans MS" pitchFamily="66" charset="0"/>
              </a:rPr>
              <a:t>Викторина</a:t>
            </a:r>
            <a:r>
              <a:rPr lang="ru-RU" sz="4400" dirty="0">
                <a:latin typeface="Comic Sans MS" pitchFamily="66" charset="0"/>
              </a:rPr>
              <a:t/>
            </a:r>
            <a:br>
              <a:rPr lang="ru-RU" sz="4400" dirty="0">
                <a:latin typeface="Comic Sans MS" pitchFamily="66" charset="0"/>
              </a:rPr>
            </a:br>
            <a:r>
              <a:rPr lang="ru-RU" sz="4400" dirty="0">
                <a:latin typeface="Comic Sans MS" pitchFamily="66" charset="0"/>
              </a:rPr>
              <a:t> </a:t>
            </a:r>
            <a:br>
              <a:rPr lang="ru-RU" sz="4400" dirty="0">
                <a:latin typeface="Comic Sans MS" pitchFamily="66" charset="0"/>
              </a:rPr>
            </a:br>
            <a:r>
              <a:rPr lang="ru-RU" b="1" dirty="0">
                <a:latin typeface="Comic Sans MS" pitchFamily="66" charset="0"/>
              </a:rPr>
              <a:t>«По юмористическим страничкам»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56561" y="5065177"/>
            <a:ext cx="4160322" cy="165576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Составитель</a:t>
            </a:r>
            <a:r>
              <a:rPr lang="ru-RU" dirty="0" smtClean="0"/>
              <a:t>: Аврамова Т.П.,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русского языка и литературы</a:t>
            </a:r>
            <a:endParaRPr lang="ru-RU" dirty="0"/>
          </a:p>
          <a:p>
            <a:r>
              <a:rPr lang="ru-RU" dirty="0" smtClean="0"/>
              <a:t> МОУ </a:t>
            </a:r>
            <a:r>
              <a:rPr lang="ru-RU" dirty="0"/>
              <a:t>«</a:t>
            </a:r>
            <a:r>
              <a:rPr lang="ru-RU" dirty="0" err="1"/>
              <a:t>Лычакская</a:t>
            </a:r>
            <a:r>
              <a:rPr lang="ru-RU" dirty="0"/>
              <a:t> СШ</a:t>
            </a:r>
            <a:r>
              <a:rPr lang="ru-RU" dirty="0" smtClean="0"/>
              <a:t>»</a:t>
            </a:r>
          </a:p>
          <a:p>
            <a:r>
              <a:rPr lang="ru-RU" dirty="0"/>
              <a:t>ф</a:t>
            </a:r>
            <a:r>
              <a:rPr lang="ru-RU" dirty="0" smtClean="0"/>
              <a:t>илиал «</a:t>
            </a:r>
            <a:r>
              <a:rPr lang="ru-RU" dirty="0" err="1" smtClean="0"/>
              <a:t>Зеленовская</a:t>
            </a:r>
            <a:r>
              <a:rPr lang="ru-RU" dirty="0" smtClean="0"/>
              <a:t> СШ»</a:t>
            </a:r>
          </a:p>
          <a:p>
            <a:r>
              <a:rPr lang="ru-RU" dirty="0" err="1" smtClean="0"/>
              <a:t>Фроловского</a:t>
            </a:r>
            <a:r>
              <a:rPr lang="ru-RU" dirty="0" smtClean="0"/>
              <a:t> района Волгоградской области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" y="2029124"/>
            <a:ext cx="3863934" cy="3863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4938">
            <a:off x="632909" y="5286458"/>
            <a:ext cx="3127251" cy="12173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5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63D9C1-A62E-589E-4D13-2928EB0ECB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19788" y="1698097"/>
            <a:ext cx="5800253" cy="410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A62C19-51BF-B397-D8D6-32784D5F896B}"/>
              </a:ext>
            </a:extLst>
          </p:cNvPr>
          <p:cNvSpPr txBox="1"/>
          <p:nvPr/>
        </p:nvSpPr>
        <p:spPr>
          <a:xfrm>
            <a:off x="497941" y="988037"/>
            <a:ext cx="53505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— Кто это — мы?</a:t>
            </a:r>
          </a:p>
          <a:p>
            <a:r>
              <a:rPr lang="ru-RU" dirty="0"/>
              <a:t>— Мы, народ... Климовские мужики, то есть.</a:t>
            </a:r>
          </a:p>
          <a:p>
            <a:r>
              <a:rPr lang="ru-RU" dirty="0"/>
              <a:t>— Послушай, братец, не прикидывайся ты мне идиотом, а говори толком. Нечего тут про грузила врать!</a:t>
            </a:r>
          </a:p>
          <a:p>
            <a:r>
              <a:rPr lang="ru-RU" dirty="0"/>
              <a:t>— Отродясь не врал, а тут вру... — бормочет Денис, мигая глазами. — Да нешто, ваше благородие, можно без грузила? Ежели ты живца или </a:t>
            </a:r>
            <a:r>
              <a:rPr lang="ru-RU" dirty="0" err="1"/>
              <a:t>выполозка</a:t>
            </a:r>
            <a:r>
              <a:rPr lang="ru-RU" dirty="0"/>
              <a:t> на крючок сажаешь, то нешто он пойдет ко дну без грузила? Вру... — усмехается Денис. — Чёрт ли в нем, в живце-то, ежели поверху плавать будет! Окунь, щука, налим завсегда на донную идет, а которая ежели поверху плавает, то ту разве только </a:t>
            </a:r>
            <a:r>
              <a:rPr lang="ru-RU" dirty="0" err="1"/>
              <a:t>шилишпер</a:t>
            </a:r>
            <a:r>
              <a:rPr lang="ru-RU" dirty="0"/>
              <a:t> схватит, да и то редко... В нашей реке не живет </a:t>
            </a:r>
            <a:r>
              <a:rPr lang="ru-RU" dirty="0" err="1"/>
              <a:t>шилишпер</a:t>
            </a:r>
            <a:r>
              <a:rPr lang="ru-RU" dirty="0"/>
              <a:t>... Эта рыба простор любит.</a:t>
            </a:r>
          </a:p>
          <a:p>
            <a:r>
              <a:rPr lang="ru-RU" dirty="0"/>
              <a:t>— Для чего ты мне про </a:t>
            </a:r>
            <a:r>
              <a:rPr lang="ru-RU" dirty="0" err="1"/>
              <a:t>шилишпера</a:t>
            </a:r>
            <a:r>
              <a:rPr lang="ru-RU" dirty="0"/>
              <a:t> рассказываешь?</a:t>
            </a:r>
          </a:p>
          <a:p>
            <a:r>
              <a:rPr lang="ru-RU" dirty="0"/>
              <a:t>— Чаво? Да ведь вы сами спрашиваете! У нас и господа так ловят. Самый последний мальчишка не станет тебе без грузила ловить. Конечно, который непонимающий, ну, тот и без грузила пойдет ловить. Дураку закон не писан...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91FA46-FE5C-B0E0-B970-95F15FAF090D}"/>
              </a:ext>
            </a:extLst>
          </p:cNvPr>
          <p:cNvSpPr txBox="1">
            <a:spLocks/>
          </p:cNvSpPr>
          <p:nvPr/>
        </p:nvSpPr>
        <p:spPr>
          <a:xfrm>
            <a:off x="473798" y="139598"/>
            <a:ext cx="11582400" cy="968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Из какого произведения отрывок? </a:t>
            </a:r>
            <a:endParaRPr kumimoji="0" lang="ru-RU" sz="3600" b="0" i="1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0528" y="1111852"/>
            <a:ext cx="2781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«Злоумышленник»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706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391BA5-C9DA-BB77-3359-5BBC7378F97D}"/>
              </a:ext>
            </a:extLst>
          </p:cNvPr>
          <p:cNvSpPr txBox="1"/>
          <p:nvPr/>
        </p:nvSpPr>
        <p:spPr>
          <a:xfrm>
            <a:off x="2087915" y="3101884"/>
            <a:ext cx="6725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2.</a:t>
            </a:r>
            <a:r>
              <a:rPr lang="en-US" dirty="0" smtClean="0"/>
              <a:t>https</a:t>
            </a:r>
            <a:r>
              <a:rPr lang="en-US" dirty="0"/>
              <a:t>://i.pinimg.com/originals/57/78/e9/5778e9fc39e95cb177b9d09e064ce4c7.png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051A19-019E-52FD-31E4-1F5DEFD7215E}"/>
              </a:ext>
            </a:extLst>
          </p:cNvPr>
          <p:cNvSpPr txBox="1"/>
          <p:nvPr/>
        </p:nvSpPr>
        <p:spPr>
          <a:xfrm>
            <a:off x="2084832" y="3886200"/>
            <a:ext cx="6964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3.</a:t>
            </a:r>
            <a:r>
              <a:rPr lang="en-US" dirty="0" smtClean="0"/>
              <a:t>https</a:t>
            </a:r>
            <a:r>
              <a:rPr lang="en-US" dirty="0"/>
              <a:t>://avatars.mds.yandex.net/i?id=6bcd2cb7b642434cefbd7ef914947d2f-4815576-images-thumbs&amp;ref=rim&amp;n=33&amp;w=267&amp;h=200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66544" y="2386585"/>
            <a:ext cx="9293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1. Рассказы А.П. Чехов.  - М. : Дрофа, 2008. – (Библиотека классической художественной литературы). 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0680" y="192024"/>
            <a:ext cx="11582400" cy="838200"/>
          </a:xfrm>
        </p:spPr>
        <p:txBody>
          <a:bodyPr/>
          <a:lstStyle/>
          <a:p>
            <a:pPr algn="ctr"/>
            <a:r>
              <a:rPr lang="ru-RU" dirty="0" smtClean="0"/>
              <a:t>источники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58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C0A12-031E-C4F2-489A-5958843E8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0" y="182582"/>
            <a:ext cx="11550733" cy="6497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BAE8DB-AD06-69BB-CE8B-524A4F6C0F37}"/>
              </a:ext>
            </a:extLst>
          </p:cNvPr>
          <p:cNvSpPr txBox="1"/>
          <p:nvPr/>
        </p:nvSpPr>
        <p:spPr>
          <a:xfrm>
            <a:off x="4225871" y="314362"/>
            <a:ext cx="7966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ylfaen" pitchFamily="18" charset="0"/>
              </a:rPr>
              <a:t>«Читая Чехова, я смеюсь, радуюсь, восхищаюсь…» </a:t>
            </a:r>
            <a:r>
              <a:rPr lang="ru-RU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ylfaen" pitchFamily="18" charset="0"/>
              </a:rPr>
              <a:t>                                                                                                                    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  <a:latin typeface="Sylfae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32958" y="1733309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ylfaen" pitchFamily="18" charset="0"/>
              </a:rPr>
              <a:t>Лев Толстой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7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C4274A-3AB5-0374-7E0E-07BF56D5CCDA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rcRect/>
          <a:stretch/>
        </p:blipFill>
        <p:spPr>
          <a:xfrm rot="20724587">
            <a:off x="532183" y="1757777"/>
            <a:ext cx="2301754" cy="31465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034FF5-29EF-A2DA-0223-C26A1ECCBF7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04358">
            <a:off x="4720084" y="1374345"/>
            <a:ext cx="2124549" cy="3146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E0FF0C-2727-6837-450B-FD8209B3716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883438" y="3236699"/>
            <a:ext cx="2589872" cy="35578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D6661B-83BF-175A-F944-9B0561E98506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618318" y="1616550"/>
            <a:ext cx="24007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2419EB-5EEF-A09E-4D0E-14B4E2715410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634952" y="3289531"/>
            <a:ext cx="2341549" cy="3322073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6400" y="219456"/>
            <a:ext cx="11582400" cy="83820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В каких юмористических журналах </a:t>
            </a:r>
            <a:r>
              <a:rPr lang="ru-RU" i="1" dirty="0" smtClean="0"/>
              <a:t>не печатал </a:t>
            </a:r>
            <a:r>
              <a:rPr lang="ru-RU" dirty="0" smtClean="0"/>
              <a:t>свои произведения Антон </a:t>
            </a:r>
            <a:r>
              <a:rPr lang="ru-RU" smtClean="0"/>
              <a:t>Павлович Чехов?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24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одержимое 3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B7D5E-A6C9-9F02-4AC9-34E39AB58505}"/>
              </a:ext>
            </a:extLst>
          </p:cNvPr>
          <p:cNvSpPr txBox="1"/>
          <p:nvPr/>
        </p:nvSpPr>
        <p:spPr>
          <a:xfrm>
            <a:off x="1910401" y="1291784"/>
            <a:ext cx="2215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Порфирий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6AB955-55F6-6024-E3E0-BD995A9E155E}"/>
              </a:ext>
            </a:extLst>
          </p:cNvPr>
          <p:cNvSpPr txBox="1"/>
          <p:nvPr/>
        </p:nvSpPr>
        <p:spPr>
          <a:xfrm>
            <a:off x="8825546" y="3192411"/>
            <a:ext cx="1262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Тонкий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678051-27D5-C9E1-86FC-F6368306F7C6}"/>
              </a:ext>
            </a:extLst>
          </p:cNvPr>
          <p:cNvSpPr txBox="1"/>
          <p:nvPr/>
        </p:nvSpPr>
        <p:spPr>
          <a:xfrm>
            <a:off x="728283" y="4013997"/>
            <a:ext cx="125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Нафанаил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A56F03-6216-3CA9-23EF-6F40303C9834}"/>
              </a:ext>
            </a:extLst>
          </p:cNvPr>
          <p:cNvSpPr txBox="1"/>
          <p:nvPr/>
        </p:nvSpPr>
        <p:spPr>
          <a:xfrm>
            <a:off x="10110576" y="4945619"/>
            <a:ext cx="1505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Сын тонкого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59ADD-F78A-7B2C-3CA7-735C30021AFE}"/>
              </a:ext>
            </a:extLst>
          </p:cNvPr>
          <p:cNvSpPr txBox="1"/>
          <p:nvPr/>
        </p:nvSpPr>
        <p:spPr>
          <a:xfrm>
            <a:off x="728283" y="4974889"/>
            <a:ext cx="2864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Глеб Гаврилович Смирнов 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28C34F-4DBA-3CFC-B674-94846C8AF4E9}"/>
              </a:ext>
            </a:extLst>
          </p:cNvPr>
          <p:cNvSpPr txBox="1"/>
          <p:nvPr/>
        </p:nvSpPr>
        <p:spPr>
          <a:xfrm>
            <a:off x="4944232" y="3059668"/>
            <a:ext cx="2071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«Пересолил» 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2968BD-FC2B-5D36-DACA-4C98248A101C}"/>
              </a:ext>
            </a:extLst>
          </p:cNvPr>
          <p:cNvSpPr txBox="1"/>
          <p:nvPr/>
        </p:nvSpPr>
        <p:spPr>
          <a:xfrm>
            <a:off x="8394888" y="4550035"/>
            <a:ext cx="133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Землемер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EEB05A-296C-D335-BCFC-382C2FDDD8AE}"/>
              </a:ext>
            </a:extLst>
          </p:cNvPr>
          <p:cNvSpPr txBox="1"/>
          <p:nvPr/>
        </p:nvSpPr>
        <p:spPr>
          <a:xfrm>
            <a:off x="584650" y="5683693"/>
            <a:ext cx="2795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Сергей Кузьмич Курятин 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DBC2C8-41BC-D6F7-D84A-5E26D9A68BCB}"/>
              </a:ext>
            </a:extLst>
          </p:cNvPr>
          <p:cNvSpPr txBox="1"/>
          <p:nvPr/>
        </p:nvSpPr>
        <p:spPr>
          <a:xfrm>
            <a:off x="4872313" y="5613831"/>
            <a:ext cx="2006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«Хирургия» 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1DFAAD-95BE-2711-7172-AF3960111F69}"/>
              </a:ext>
            </a:extLst>
          </p:cNvPr>
          <p:cNvSpPr txBox="1"/>
          <p:nvPr/>
        </p:nvSpPr>
        <p:spPr>
          <a:xfrm>
            <a:off x="8199401" y="3910525"/>
            <a:ext cx="1345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Фельдшер</a:t>
            </a:r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2CE3A9-CFA9-77D9-BE1B-877FC586A64D}"/>
              </a:ext>
            </a:extLst>
          </p:cNvPr>
          <p:cNvSpPr txBox="1"/>
          <p:nvPr/>
        </p:nvSpPr>
        <p:spPr>
          <a:xfrm>
            <a:off x="480801" y="3120527"/>
            <a:ext cx="4302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Луиза, урожденная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Ванценбах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6428865-862B-3E7F-8369-4F5D173AE205}"/>
              </a:ext>
            </a:extLst>
          </p:cNvPr>
          <p:cNvSpPr txBox="1"/>
          <p:nvPr/>
        </p:nvSpPr>
        <p:spPr>
          <a:xfrm>
            <a:off x="4559859" y="4393107"/>
            <a:ext cx="3669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«Толстый и тонкий» 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76B11F-3EC5-BCE8-AFDE-34A7460DD4A6}"/>
              </a:ext>
            </a:extLst>
          </p:cNvPr>
          <p:cNvSpPr txBox="1"/>
          <p:nvPr/>
        </p:nvSpPr>
        <p:spPr>
          <a:xfrm>
            <a:off x="8154090" y="1675591"/>
            <a:ext cx="186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Жена тонкого</a:t>
            </a:r>
            <a:endParaRPr lang="ru-RU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42EF01-4D1B-7B78-45AE-B80B9438EFA7}"/>
              </a:ext>
            </a:extLst>
          </p:cNvPr>
          <p:cNvSpPr txBox="1"/>
          <p:nvPr/>
        </p:nvSpPr>
        <p:spPr>
          <a:xfrm>
            <a:off x="651955" y="2184353"/>
            <a:ext cx="3138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 Дмитриевич Червяков </a:t>
            </a:r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247082-3377-18F3-2817-28AE3F7A70EE}"/>
              </a:ext>
            </a:extLst>
          </p:cNvPr>
          <p:cNvSpPr txBox="1"/>
          <p:nvPr/>
        </p:nvSpPr>
        <p:spPr>
          <a:xfrm>
            <a:off x="4422949" y="1489932"/>
            <a:ext cx="29328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«Смерть чиновника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7A4FAF-F3AC-0FE0-3046-5DF6D2054BF5}"/>
              </a:ext>
            </a:extLst>
          </p:cNvPr>
          <p:cNvSpPr txBox="1"/>
          <p:nvPr/>
        </p:nvSpPr>
        <p:spPr>
          <a:xfrm>
            <a:off x="7929718" y="2526334"/>
            <a:ext cx="1353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Экзекутор</a:t>
            </a:r>
            <a:endParaRPr lang="ru-RU" dirty="0"/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EBE747C-0615-2A4A-2CBC-7EB9B0ACC72C}"/>
              </a:ext>
            </a:extLst>
          </p:cNvPr>
          <p:cNvCxnSpPr>
            <a:cxnSpLocks/>
          </p:cNvCxnSpPr>
          <p:nvPr/>
        </p:nvCxnSpPr>
        <p:spPr>
          <a:xfrm>
            <a:off x="2952246" y="1556142"/>
            <a:ext cx="2689214" cy="28608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87C49624-EA98-9B1A-CBA9-05F143BFF8EF}"/>
              </a:ext>
            </a:extLst>
          </p:cNvPr>
          <p:cNvCxnSpPr>
            <a:endCxn id="15" idx="1"/>
          </p:cNvCxnSpPr>
          <p:nvPr/>
        </p:nvCxnSpPr>
        <p:spPr>
          <a:xfrm flipV="1">
            <a:off x="6376086" y="3377077"/>
            <a:ext cx="2449460" cy="10160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7A794EAA-C3F1-1AF8-3EBE-C2207CC23F22}"/>
              </a:ext>
            </a:extLst>
          </p:cNvPr>
          <p:cNvCxnSpPr>
            <a:cxnSpLocks/>
          </p:cNvCxnSpPr>
          <p:nvPr/>
        </p:nvCxnSpPr>
        <p:spPr>
          <a:xfrm>
            <a:off x="2104096" y="4198663"/>
            <a:ext cx="2678972" cy="43675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8D5BC999-DDD9-24BF-BD9C-27939E7B5034}"/>
              </a:ext>
            </a:extLst>
          </p:cNvPr>
          <p:cNvCxnSpPr>
            <a:endCxn id="19" idx="1"/>
          </p:cNvCxnSpPr>
          <p:nvPr/>
        </p:nvCxnSpPr>
        <p:spPr>
          <a:xfrm>
            <a:off x="6868160" y="4775200"/>
            <a:ext cx="3242416" cy="35508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176D7ACB-C6C2-1DF8-1348-6DE0D3700010}"/>
              </a:ext>
            </a:extLst>
          </p:cNvPr>
          <p:cNvCxnSpPr/>
          <p:nvPr/>
        </p:nvCxnSpPr>
        <p:spPr>
          <a:xfrm flipV="1">
            <a:off x="3797113" y="3399926"/>
            <a:ext cx="1351536" cy="1870813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C373F4B-6F89-B81F-4FFD-C475329FC07A}"/>
              </a:ext>
            </a:extLst>
          </p:cNvPr>
          <p:cNvCxnSpPr/>
          <p:nvPr/>
        </p:nvCxnSpPr>
        <p:spPr>
          <a:xfrm>
            <a:off x="6422929" y="3305193"/>
            <a:ext cx="2351001" cy="137461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CA85892-8E6B-A3BA-9C47-582EFFF4DC21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3380448" y="5813886"/>
            <a:ext cx="1491865" cy="16927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BA65FA6-AE84-1B69-7F22-5D614D187685}"/>
              </a:ext>
            </a:extLst>
          </p:cNvPr>
          <p:cNvCxnSpPr>
            <a:cxnSpLocks/>
          </p:cNvCxnSpPr>
          <p:nvPr/>
        </p:nvCxnSpPr>
        <p:spPr>
          <a:xfrm flipV="1">
            <a:off x="6223028" y="4259167"/>
            <a:ext cx="1955339" cy="149156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C2AA23AC-6261-662F-839E-3CC04FD31C1D}"/>
              </a:ext>
            </a:extLst>
          </p:cNvPr>
          <p:cNvCxnSpPr/>
          <p:nvPr/>
        </p:nvCxnSpPr>
        <p:spPr>
          <a:xfrm>
            <a:off x="3592864" y="3489859"/>
            <a:ext cx="2148909" cy="9271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7D15FB44-4535-223E-A5BB-A52F14C5FC8E}"/>
              </a:ext>
            </a:extLst>
          </p:cNvPr>
          <p:cNvCxnSpPr>
            <a:stCxn id="37" idx="0"/>
          </p:cNvCxnSpPr>
          <p:nvPr/>
        </p:nvCxnSpPr>
        <p:spPr>
          <a:xfrm rot="5400000" flipH="1" flipV="1">
            <a:off x="6127708" y="2321415"/>
            <a:ext cx="2338714" cy="18046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B7AC6E94-8773-62AB-6A78-47D459A6D85E}"/>
              </a:ext>
            </a:extLst>
          </p:cNvPr>
          <p:cNvCxnSpPr>
            <a:stCxn id="41" idx="3"/>
          </p:cNvCxnSpPr>
          <p:nvPr/>
        </p:nvCxnSpPr>
        <p:spPr>
          <a:xfrm flipV="1">
            <a:off x="3790571" y="1838944"/>
            <a:ext cx="1039340" cy="530075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DF3533BC-97C3-CCD0-D19C-7E58A6B3D447}"/>
              </a:ext>
            </a:extLst>
          </p:cNvPr>
          <p:cNvCxnSpPr/>
          <p:nvPr/>
        </p:nvCxnSpPr>
        <p:spPr>
          <a:xfrm>
            <a:off x="7120027" y="1858612"/>
            <a:ext cx="1208427" cy="75593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Заголовок 4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Из каких литературных произведений герои?</a:t>
            </a:r>
            <a:br>
              <a:rPr lang="ru-RU" dirty="0" smtClean="0"/>
            </a:br>
            <a:r>
              <a:rPr lang="ru-RU" dirty="0" smtClean="0"/>
              <a:t> Кто они?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97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7A2DB4-C8E4-8C56-5F73-FDDB0D19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Какой рассказ спрятался за </a:t>
            </a:r>
            <a:r>
              <a:rPr lang="ru-RU" dirty="0" smtClean="0"/>
              <a:t>картинкой ?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9CE04B6-76E1-E9AC-809A-9FB7D1C1A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/>
        </p:blipFill>
        <p:spPr>
          <a:xfrm>
            <a:off x="485442" y="1434417"/>
            <a:ext cx="2983982" cy="17007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185E0B-9D5F-576A-E1BD-D8B75CFD659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/>
        </p:blipFill>
        <p:spPr>
          <a:xfrm>
            <a:off x="4690507" y="1295400"/>
            <a:ext cx="2546829" cy="24527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FBCF98-3792-14AF-4DD4-D95EAADC2849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659230">
            <a:off x="8220122" y="1430097"/>
            <a:ext cx="3466309" cy="19107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CEC7B9-E381-7054-9340-EB6829C06981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16624" y="3301674"/>
            <a:ext cx="3926956" cy="294521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4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5CD4C8-80DC-E3BC-7A1A-9917C5488551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485442" y="3748135"/>
            <a:ext cx="2976858" cy="2243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82F49F-A3E3-DAAE-C2DC-5D3B460ACC47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244264" y="4109922"/>
            <a:ext cx="3439314" cy="206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D5ED7A-307A-87A2-851E-478FC1AE6179}"/>
              </a:ext>
            </a:extLst>
          </p:cNvPr>
          <p:cNvSpPr txBox="1"/>
          <p:nvPr/>
        </p:nvSpPr>
        <p:spPr>
          <a:xfrm>
            <a:off x="1358453" y="3148723"/>
            <a:ext cx="1831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«Хамелеон»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A3837-B8A1-4094-E270-16E6BDDAD75A}"/>
              </a:ext>
            </a:extLst>
          </p:cNvPr>
          <p:cNvSpPr txBox="1"/>
          <p:nvPr/>
        </p:nvSpPr>
        <p:spPr>
          <a:xfrm>
            <a:off x="4811947" y="3534686"/>
            <a:ext cx="2408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«Злоумышленник»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43BDB8-D68E-B187-5568-53CC3FA5C4DB}"/>
              </a:ext>
            </a:extLst>
          </p:cNvPr>
          <p:cNvSpPr txBox="1"/>
          <p:nvPr/>
        </p:nvSpPr>
        <p:spPr>
          <a:xfrm>
            <a:off x="8256761" y="2606417"/>
            <a:ext cx="1801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«Пересолил»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D1786-675D-9F0E-B3E2-631FC84F9B70}"/>
              </a:ext>
            </a:extLst>
          </p:cNvPr>
          <p:cNvSpPr txBox="1"/>
          <p:nvPr/>
        </p:nvSpPr>
        <p:spPr>
          <a:xfrm>
            <a:off x="8718487" y="6361042"/>
            <a:ext cx="1729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«Каштанка»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1D6F5B-841D-D337-802F-FB559FEC2D4B}"/>
              </a:ext>
            </a:extLst>
          </p:cNvPr>
          <p:cNvSpPr txBox="1"/>
          <p:nvPr/>
        </p:nvSpPr>
        <p:spPr>
          <a:xfrm>
            <a:off x="1258554" y="5991710"/>
            <a:ext cx="1756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«Хирургия» 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A2CCD1-86DD-774B-E2EC-1BCECC397A77}"/>
              </a:ext>
            </a:extLst>
          </p:cNvPr>
          <p:cNvSpPr txBox="1"/>
          <p:nvPr/>
        </p:nvSpPr>
        <p:spPr>
          <a:xfrm>
            <a:off x="4525224" y="6268129"/>
            <a:ext cx="314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«Лошадиная фамилия»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80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1FA46-FE5C-B0E0-B970-95F15FAF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8" y="139598"/>
            <a:ext cx="11582400" cy="96801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Из какого произведения отрывок? </a:t>
            </a:r>
            <a:endParaRPr lang="ru-RU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BF154B-C77C-1362-F20F-6B55B8AE3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1951841"/>
            <a:ext cx="5303520" cy="4552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DBC23C-6CAC-EA1C-EC35-4C246260D21E}"/>
              </a:ext>
            </a:extLst>
          </p:cNvPr>
          <p:cNvSpPr txBox="1"/>
          <p:nvPr/>
        </p:nvSpPr>
        <p:spPr>
          <a:xfrm>
            <a:off x="6943241" y="1394847"/>
            <a:ext cx="473941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      Утром </a:t>
            </a:r>
            <a:r>
              <a:rPr lang="ru-RU" dirty="0"/>
              <a:t>генерал опять послал за доктором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— </a:t>
            </a:r>
            <a:r>
              <a:rPr lang="ru-RU" dirty="0"/>
              <a:t>Пускай рвет! — решил он. — Нет больше сил терпеть...Приехал доктор и вырвал больной зуб. Боль утихла тотчас же, и генерал успокоился. Сделав свое дело и получив, что следует, за труд, доктор сел в свою бричку и поехал домой. За воротами в поле он встретил Ивана </a:t>
            </a:r>
            <a:r>
              <a:rPr lang="ru-RU" dirty="0" err="1"/>
              <a:t>Евсеича</a:t>
            </a:r>
            <a:r>
              <a:rPr lang="ru-RU" dirty="0"/>
              <a:t>... </a:t>
            </a:r>
            <a:r>
              <a:rPr lang="ru-RU" dirty="0" smtClean="0"/>
              <a:t>      Приказчик </a:t>
            </a:r>
            <a:r>
              <a:rPr lang="ru-RU" dirty="0"/>
              <a:t>стоял на краю дороги и, глядя сосредоточенно себе под ноги, о чем-то думал. Судя по морщинам, бороздившим его лоб, и по выражению глаз, думы его были напряженны, мучительны...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5840" y="1341120"/>
            <a:ext cx="344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«Лошадиная фамилия»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99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BFA3E3-2D65-999D-44A9-A073EE3F364E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28319" y="1439008"/>
            <a:ext cx="3545323" cy="4972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CEB6D-CAD7-9BB1-A6DD-EED3503DB733}"/>
              </a:ext>
            </a:extLst>
          </p:cNvPr>
          <p:cNvSpPr txBox="1"/>
          <p:nvPr/>
        </p:nvSpPr>
        <p:spPr>
          <a:xfrm>
            <a:off x="4952705" y="1383629"/>
            <a:ext cx="66090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</a:rPr>
              <a:t>— С воскресным днем вас, Сергей Кузьмич... К вашей милости... Истинно и правдиво в псалтыри сказано, извините: «Питие мое с плачем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растворях</a:t>
            </a:r>
            <a:r>
              <a:rPr lang="ru-RU" b="0" i="0" dirty="0">
                <a:solidFill>
                  <a:srgbClr val="000000"/>
                </a:solidFill>
                <a:effectLst/>
              </a:rPr>
              <a:t>». Сел намедни со старухой чай пить и — ни боже мой, ни капельки, ни синь-порох, хоть ложись да помирай... Хлебнешь чуточку — и силы моей нету! А кроме того, что в самом зубе, но и всю эту сторону... Так и ломит, так и ломит! В ухо отдает, извините, словно в нем гвоздик или другой какой предмет: так и стреляет, так и стреляет!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Согрешихом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и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беззаконновахом</a:t>
            </a:r>
            <a:r>
              <a:rPr lang="ru-RU" b="0" i="0" dirty="0">
                <a:solidFill>
                  <a:srgbClr val="000000"/>
                </a:solidFill>
                <a:effectLst/>
              </a:rPr>
              <a:t>...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Студными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бо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окалях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душу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грехми</a:t>
            </a:r>
            <a:r>
              <a:rPr lang="ru-RU" b="0" i="0" dirty="0">
                <a:solidFill>
                  <a:srgbClr val="000000"/>
                </a:solidFill>
                <a:effectLst/>
              </a:rPr>
              <a:t> и в лености житие мое </a:t>
            </a:r>
            <a:r>
              <a:rPr lang="ru-RU" b="0" i="0" dirty="0" err="1">
                <a:solidFill>
                  <a:srgbClr val="000000"/>
                </a:solidFill>
                <a:effectLst/>
              </a:rPr>
              <a:t>иждих</a:t>
            </a:r>
            <a:r>
              <a:rPr lang="ru-RU" b="0" i="0" dirty="0">
                <a:solidFill>
                  <a:srgbClr val="000000"/>
                </a:solidFill>
                <a:effectLst/>
              </a:rPr>
              <a:t>... За грехи, Сергей Кузьмич, за грехи! </a:t>
            </a:r>
            <a:r>
              <a:rPr lang="ru-RU" b="0" i="0" dirty="0" smtClean="0">
                <a:solidFill>
                  <a:srgbClr val="000000"/>
                </a:solidFill>
                <a:effectLst/>
              </a:rPr>
              <a:t>Отец иерей после литургии упрекает: «Косноязычен ты, Ефим, и гугнив стал. Поешь, и ничего у тебя не разберешь». А какое, судите, тут пение, ежели рта раскрыть нельзя, всё распухши, извините, и ночь не спавши...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91FA46-FE5C-B0E0-B970-95F15FAF090D}"/>
              </a:ext>
            </a:extLst>
          </p:cNvPr>
          <p:cNvSpPr txBox="1">
            <a:spLocks/>
          </p:cNvSpPr>
          <p:nvPr/>
        </p:nvSpPr>
        <p:spPr>
          <a:xfrm>
            <a:off x="473798" y="139598"/>
            <a:ext cx="11582400" cy="968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Из какого произведения отрывок? </a:t>
            </a:r>
            <a:endParaRPr kumimoji="0" lang="ru-RU" sz="3600" b="0" i="1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5567680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«Хирургия»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6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3F5A20-1549-9D14-6092-D1653DBF8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22" y="2255520"/>
            <a:ext cx="5433380" cy="4208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A0D5FC-94DC-D382-20F4-B20069980BE1}"/>
              </a:ext>
            </a:extLst>
          </p:cNvPr>
          <p:cNvSpPr txBox="1"/>
          <p:nvPr/>
        </p:nvSpPr>
        <p:spPr>
          <a:xfrm>
            <a:off x="6943241" y="1310747"/>
            <a:ext cx="46804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— Служу, милый мой! Коллежским асессором уже второй год и Станислава имею. Жалованье плохое... ну, да бог с ним! Жена уроки музыки дает, я портсигары приватно из дерева делаю. Отличные портсигары! По </a:t>
            </a:r>
            <a:r>
              <a:rPr lang="ru-RU" b="0" i="0" dirty="0">
                <a:solidFill>
                  <a:srgbClr val="000000"/>
                </a:solidFill>
                <a:effectLst/>
              </a:rPr>
              <a:t>рублю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за штуку продаю. Если кто берет десять штук и более, тому, понимаешь, уступка. Пробавляемся кое-как. Служил, знаешь, в департаменте, а теперь сюда переведен столоначальником по тому же ведомству... Здесь буду служить. Ну, а ты как? Небось, уже статский? А?</a:t>
            </a: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91FA46-FE5C-B0E0-B970-95F15FAF090D}"/>
              </a:ext>
            </a:extLst>
          </p:cNvPr>
          <p:cNvSpPr txBox="1">
            <a:spLocks/>
          </p:cNvSpPr>
          <p:nvPr/>
        </p:nvSpPr>
        <p:spPr>
          <a:xfrm>
            <a:off x="473798" y="139598"/>
            <a:ext cx="11582400" cy="968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Из какого произведения отрывок? </a:t>
            </a:r>
            <a:endParaRPr kumimoji="0" lang="ru-RU" sz="3600" b="0" i="1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22400"/>
            <a:ext cx="3018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«Толстый и тонкий»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52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AD61FF-9096-CA81-DD44-3C1CC19BA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4" y="1065030"/>
            <a:ext cx="4362037" cy="5560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0B8F07-EEF4-5B94-43C3-550D9C2058FC}"/>
              </a:ext>
            </a:extLst>
          </p:cNvPr>
          <p:cNvSpPr txBox="1"/>
          <p:nvPr/>
        </p:nvSpPr>
        <p:spPr>
          <a:xfrm>
            <a:off x="5811865" y="1095474"/>
            <a:ext cx="56676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— Иду я, ваше благородие, никого не трогаю...— начинает Хрюкин, кашляя в кулак.— Насчет дров с </a:t>
            </a:r>
            <a:r>
              <a:rPr lang="ru-RU" dirty="0" err="1"/>
              <a:t>Митрий</a:t>
            </a:r>
            <a:r>
              <a:rPr lang="ru-RU" dirty="0"/>
              <a:t> Митричем,— и вдруг эта подлая ни с того, ни с сего за палец... Вы меня извините, я человек, который работающий... Работа у меня мелкая. Пущай мне заплатят, потому — я этим пальцем, может, неделю не пошевельну... Этого, ваше благородие, и в законе нет, чтоб от твари терпеть... Ежели каждый будет кусаться, то лучше и не жить на свете</a:t>
            </a:r>
            <a:r>
              <a:rPr lang="ru-RU" dirty="0" smtClean="0"/>
              <a:t>...</a:t>
            </a:r>
          </a:p>
          <a:p>
            <a:r>
              <a:rPr lang="ru-RU" dirty="0" smtClean="0"/>
              <a:t>— </a:t>
            </a:r>
            <a:r>
              <a:rPr lang="ru-RU" dirty="0"/>
              <a:t>Гм!.. Хорошо...— говорит Очумелов строго, кашляя и шевеля бровями. — Хорошо... Чья собака? Я этого так не оставлю. Я покажу вам, как собак распускать! Пора обратить внимание на подобных господ, не желающих подчиняться постановлениям! Как оштрафуют его, мерзавца, так он узнает у меня, что значит собака и прочий бродячий скот! Я ему покажу Кузькину мать!..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491FA46-FE5C-B0E0-B970-95F15FAF090D}"/>
              </a:ext>
            </a:extLst>
          </p:cNvPr>
          <p:cNvSpPr txBox="1">
            <a:spLocks/>
          </p:cNvSpPr>
          <p:nvPr/>
        </p:nvSpPr>
        <p:spPr>
          <a:xfrm>
            <a:off x="473798" y="139598"/>
            <a:ext cx="11582400" cy="968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Из какого произведения отрывок? </a:t>
            </a:r>
            <a:endParaRPr kumimoji="0" lang="ru-RU" sz="3600" b="0" i="1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5689600"/>
            <a:ext cx="1898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+mj-lt"/>
              </a:rPr>
              <a:t>«Хамелеон»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909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321</TotalTime>
  <Words>566</Words>
  <Application>Microsoft Office PowerPoint</Application>
  <PresentationFormat>Широкоэкранный</PresentationFormat>
  <Paragraphs>59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 Narrow</vt:lpstr>
      <vt:lpstr>Calibri</vt:lpstr>
      <vt:lpstr>Comic Sans MS</vt:lpstr>
      <vt:lpstr>Helvetica</vt:lpstr>
      <vt:lpstr>Sylfaen</vt:lpstr>
      <vt:lpstr>Times New Roman</vt:lpstr>
      <vt:lpstr>Wingdings 2</vt:lpstr>
      <vt:lpstr>Трек</vt:lpstr>
      <vt:lpstr>Викторина   «По юмористическим страничкам»</vt:lpstr>
      <vt:lpstr>Презентация PowerPoint</vt:lpstr>
      <vt:lpstr>В каких юмористических журналах не печатал свои произведения Антон Павлович Чехов?</vt:lpstr>
      <vt:lpstr>Из каких литературных произведений герои?  Кто они?</vt:lpstr>
      <vt:lpstr>Какой рассказ спрятался за картинкой ?</vt:lpstr>
      <vt:lpstr>Из какого произведения отрывок? 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Br</dc:creator>
  <cp:lastModifiedBy>Татьяна</cp:lastModifiedBy>
  <cp:revision>22</cp:revision>
  <dcterms:created xsi:type="dcterms:W3CDTF">2025-01-19T14:19:05Z</dcterms:created>
  <dcterms:modified xsi:type="dcterms:W3CDTF">2025-07-19T17:31:08Z</dcterms:modified>
</cp:coreProperties>
</file>