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  <p:sldMasterId id="2147483728" r:id="rId2"/>
  </p:sldMasterIdLst>
  <p:notesMasterIdLst>
    <p:notesMasterId r:id="rId79"/>
  </p:notesMasterIdLst>
  <p:sldIdLst>
    <p:sldId id="422" r:id="rId3"/>
    <p:sldId id="431" r:id="rId4"/>
    <p:sldId id="435" r:id="rId5"/>
    <p:sldId id="441" r:id="rId6"/>
    <p:sldId id="514" r:id="rId7"/>
    <p:sldId id="437" r:id="rId8"/>
    <p:sldId id="515" r:id="rId9"/>
    <p:sldId id="443" r:id="rId10"/>
    <p:sldId id="473" r:id="rId11"/>
    <p:sldId id="477" r:id="rId12"/>
    <p:sldId id="478" r:id="rId13"/>
    <p:sldId id="479" r:id="rId14"/>
    <p:sldId id="432" r:id="rId15"/>
    <p:sldId id="483" r:id="rId16"/>
    <p:sldId id="612" r:id="rId17"/>
    <p:sldId id="618" r:id="rId18"/>
    <p:sldId id="549" r:id="rId19"/>
    <p:sldId id="546" r:id="rId20"/>
    <p:sldId id="504" r:id="rId21"/>
    <p:sldId id="484" r:id="rId22"/>
    <p:sldId id="535" r:id="rId23"/>
    <p:sldId id="544" r:id="rId24"/>
    <p:sldId id="591" r:id="rId25"/>
    <p:sldId id="616" r:id="rId26"/>
    <p:sldId id="585" r:id="rId27"/>
    <p:sldId id="545" r:id="rId28"/>
    <p:sldId id="521" r:id="rId29"/>
    <p:sldId id="604" r:id="rId30"/>
    <p:sldId id="550" r:id="rId31"/>
    <p:sldId id="492" r:id="rId32"/>
    <p:sldId id="547" r:id="rId33"/>
    <p:sldId id="548" r:id="rId34"/>
    <p:sldId id="558" r:id="rId35"/>
    <p:sldId id="611" r:id="rId36"/>
    <p:sldId id="562" r:id="rId37"/>
    <p:sldId id="560" r:id="rId38"/>
    <p:sldId id="555" r:id="rId39"/>
    <p:sldId id="559" r:id="rId40"/>
    <p:sldId id="554" r:id="rId41"/>
    <p:sldId id="563" r:id="rId42"/>
    <p:sldId id="434" r:id="rId43"/>
    <p:sldId id="570" r:id="rId44"/>
    <p:sldId id="567" r:id="rId45"/>
    <p:sldId id="566" r:id="rId46"/>
    <p:sldId id="565" r:id="rId47"/>
    <p:sldId id="564" r:id="rId48"/>
    <p:sldId id="557" r:id="rId49"/>
    <p:sldId id="568" r:id="rId50"/>
    <p:sldId id="569" r:id="rId51"/>
    <p:sldId id="614" r:id="rId52"/>
    <p:sldId id="615" r:id="rId53"/>
    <p:sldId id="556" r:id="rId54"/>
    <p:sldId id="579" r:id="rId55"/>
    <p:sldId id="572" r:id="rId56"/>
    <p:sldId id="573" r:id="rId57"/>
    <p:sldId id="574" r:id="rId58"/>
    <p:sldId id="577" r:id="rId59"/>
    <p:sldId id="576" r:id="rId60"/>
    <p:sldId id="575" r:id="rId61"/>
    <p:sldId id="578" r:id="rId62"/>
    <p:sldId id="613" r:id="rId63"/>
    <p:sldId id="551" r:id="rId64"/>
    <p:sldId id="582" r:id="rId65"/>
    <p:sldId id="581" r:id="rId66"/>
    <p:sldId id="580" r:id="rId67"/>
    <p:sldId id="589" r:id="rId68"/>
    <p:sldId id="571" r:id="rId69"/>
    <p:sldId id="583" r:id="rId70"/>
    <p:sldId id="587" r:id="rId71"/>
    <p:sldId id="586" r:id="rId72"/>
    <p:sldId id="588" r:id="rId73"/>
    <p:sldId id="617" r:id="rId74"/>
    <p:sldId id="619" r:id="rId75"/>
    <p:sldId id="498" r:id="rId76"/>
    <p:sldId id="438" r:id="rId77"/>
    <p:sldId id="439" r:id="rId78"/>
  </p:sldIdLst>
  <p:sldSz cx="9144000" cy="6858000" type="screen4x3"/>
  <p:notesSz cx="6858000" cy="9144000"/>
  <p:defaultTextStyle>
    <a:defPPr>
      <a:defRPr lang="ru-RU"/>
    </a:defPPr>
    <a:lvl1pPr algn="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GulimChe" pitchFamily="49" charset="-127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GulimChe" pitchFamily="49" charset="-127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GulimChe" pitchFamily="49" charset="-127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GulimChe" pitchFamily="49" charset="-127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GulimChe" pitchFamily="49" charset="-127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GulimChe" pitchFamily="49" charset="-127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GulimChe" pitchFamily="49" charset="-127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GulimChe" pitchFamily="49" charset="-127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GulimChe" pitchFamily="49" charset="-127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9900"/>
    <a:srgbClr val="000099"/>
    <a:srgbClr val="0000FF"/>
    <a:srgbClr val="009900"/>
    <a:srgbClr val="FFFFFF"/>
    <a:srgbClr val="660066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9" autoAdjust="0"/>
    <p:restoredTop sz="79570" autoAdjust="0"/>
  </p:normalViewPr>
  <p:slideViewPr>
    <p:cSldViewPr>
      <p:cViewPr varScale="1">
        <p:scale>
          <a:sx n="58" d="100"/>
          <a:sy n="58" d="100"/>
        </p:scale>
        <p:origin x="-157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3747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747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747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3747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fld id="{DF5B4792-26FE-4A0C-8AFD-4233D6307B4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3643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B4792-26FE-4A0C-8AFD-4233D6307B4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A7F0ED-C037-4E2B-9F92-2B5AF0202C6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E830-7B3B-4FB4-A807-A9A7CA57A0D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49B8-EC99-464D-8EB0-8C3FC4E5DBEF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CE9C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CE9C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A7F0ED-C037-4E2B-9F92-2B5AF0202C69}" type="slidenum">
              <a:rPr lang="ru-RU" smtClean="0">
                <a:solidFill>
                  <a:srgbClr val="ECE9C6"/>
                </a:solidFill>
              </a:rPr>
              <a:pPr/>
              <a:t>‹#›</a:t>
            </a:fld>
            <a:endParaRPr lang="ru-RU">
              <a:solidFill>
                <a:srgbClr val="ECE9C6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rgbClr val="ECE9C6">
                      <a:alpha val="60000"/>
                    </a:srgbClr>
                  </a:solidFill>
                </a:ln>
                <a:solidFill>
                  <a:srgbClr val="ECE9C6">
                    <a:lumMod val="90000"/>
                  </a:srgb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240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C61E5-CA9B-4788-A33A-F0884FC69A90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0118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38990-4B56-4C0A-85E3-099912347D1C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60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7A10-1B82-4725-ABE2-EC052AD8869F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5212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CC88A-DA50-48A1-8B42-9E1912D67574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193316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0586F-0709-4398-A9F9-E3B27BE67334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6790488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1FDE7-94B5-4515-AA4E-2C5F39B5C7A2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04526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78A8C-6B04-4A3D-A141-D334610D2FE0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93377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C61E5-CA9B-4788-A33A-F0884FC69A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845EB-E70C-4C33-8934-9BC0FDF22731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26763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E830-7B3B-4FB4-A807-A9A7CA57A0DE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225047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49B8-EC99-464D-8EB0-8C3FC4E5DBEF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373145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38990-4B56-4C0A-85E3-099912347D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7A10-1B82-4725-ABE2-EC052AD886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CC88A-DA50-48A1-8B42-9E1912D6757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0586F-0709-4398-A9F9-E3B27BE6733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1FDE7-94B5-4515-AA4E-2C5F39B5C7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78A8C-6B04-4A3D-A141-D334610D2F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845EB-E70C-4C33-8934-9BC0FDF227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29DED6F-CB33-4A26-ADBE-DBED60C28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29DED6F-CB33-4A26-ADBE-DBED60C2889D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10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65" name="WordArt 13"/>
          <p:cNvSpPr>
            <a:spLocks noChangeArrowheads="1" noChangeShapeType="1" noTextEdit="1"/>
          </p:cNvSpPr>
          <p:nvPr/>
        </p:nvSpPr>
        <p:spPr bwMode="auto">
          <a:xfrm>
            <a:off x="5029200" y="3429000"/>
            <a:ext cx="3505200" cy="2743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24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Comic Sans MS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057400" y="381000"/>
            <a:ext cx="6477000" cy="3581400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bg1"/>
                </a:solidFill>
                <a:effectLst/>
              </a:rPr>
              <a:t>Программа дополнительной образовательной услуги</a:t>
            </a:r>
            <a:br>
              <a:rPr lang="ru-RU" sz="4000" b="1" dirty="0" smtClean="0">
                <a:solidFill>
                  <a:schemeClr val="bg1"/>
                </a:solidFill>
                <a:effectLst/>
              </a:rPr>
            </a:br>
            <a:r>
              <a:rPr lang="ru-RU" sz="4000" b="1" dirty="0" smtClean="0">
                <a:solidFill>
                  <a:srgbClr val="FF0000"/>
                </a:solidFill>
                <a:effectLst/>
              </a:rPr>
              <a:t>Изостудия «Разноцветный мир чудес»</a:t>
            </a:r>
            <a:endParaRPr lang="ru-RU" sz="40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283542" y="5235677"/>
            <a:ext cx="6858000" cy="1600200"/>
          </a:xfrm>
        </p:spPr>
        <p:txBody>
          <a:bodyPr>
            <a:normAutofit lnSpcReduction="10000"/>
          </a:bodyPr>
          <a:lstStyle/>
          <a:p>
            <a:r>
              <a:rPr lang="ru-RU" b="1" dirty="0" err="1" smtClean="0">
                <a:solidFill>
                  <a:schemeClr val="bg1"/>
                </a:solidFill>
                <a:effectLst/>
              </a:rPr>
              <a:t>Калёкина</a:t>
            </a:r>
            <a:r>
              <a:rPr lang="ru-RU" b="1" dirty="0" smtClean="0">
                <a:solidFill>
                  <a:schemeClr val="bg1"/>
                </a:solidFill>
                <a:effectLst/>
              </a:rPr>
              <a:t> Е.Н., воспитатель высшей категории МБДОУ  Детский сад № 65</a:t>
            </a:r>
          </a:p>
          <a:p>
            <a:r>
              <a:rPr lang="ru-RU" b="1" dirty="0" smtClean="0">
                <a:solidFill>
                  <a:schemeClr val="bg1"/>
                </a:solidFill>
                <a:effectLst/>
              </a:rPr>
              <a:t> г. Тверь </a:t>
            </a:r>
          </a:p>
          <a:p>
            <a:r>
              <a:rPr lang="ru-RU" b="1" smtClean="0">
                <a:solidFill>
                  <a:schemeClr val="bg1"/>
                </a:solidFill>
                <a:effectLst/>
              </a:rPr>
              <a:t>2025 </a:t>
            </a:r>
            <a:r>
              <a:rPr lang="ru-RU" b="1" dirty="0" smtClean="0">
                <a:solidFill>
                  <a:schemeClr val="bg1"/>
                </a:solidFill>
                <a:effectLst/>
              </a:rPr>
              <a:t>г.</a:t>
            </a:r>
            <a:endParaRPr lang="ru-RU" b="1" dirty="0"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u="sng" dirty="0" smtClean="0">
                <a:latin typeface="+mj-lt"/>
              </a:rPr>
              <a:t>Задач</a:t>
            </a:r>
          </a:p>
          <a:p>
            <a:pPr algn="ctr"/>
            <a:r>
              <a:rPr lang="ru-RU" u="sng" dirty="0" smtClean="0">
                <a:latin typeface="+mj-lt"/>
              </a:rPr>
              <a:t> </a:t>
            </a:r>
            <a:r>
              <a:rPr lang="ru-RU" u="sng" dirty="0" smtClean="0">
                <a:solidFill>
                  <a:srgbClr val="C00000"/>
                </a:solidFill>
                <a:latin typeface="+mj-lt"/>
              </a:rPr>
              <a:t>Используемые методы:</a:t>
            </a:r>
          </a:p>
          <a:p>
            <a:pPr algn="ctr"/>
            <a:endParaRPr lang="ru-RU" u="sng" dirty="0" smtClean="0">
              <a:solidFill>
                <a:schemeClr val="accent1"/>
              </a:solidFill>
              <a:latin typeface="+mj-lt"/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Иллюстративный (объяснение, сопровождающееся демонстрацией наглядного материала)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Репродуктивный (воспроизводящий)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Проблемный ( педагог ставит проблему и вместе с детьми ищет пути ее решения)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Эвристический ( проблема формулируется детьми ими и предлагаются способы ее решения)</a:t>
            </a:r>
          </a:p>
          <a:p>
            <a:pPr marL="342900" indent="-342900" algn="ctr">
              <a:buFont typeface="Arial" pitchFamily="34" charset="0"/>
              <a:buChar char="•"/>
            </a:pPr>
            <a:endParaRPr lang="ru-RU" dirty="0" smtClean="0">
              <a:solidFill>
                <a:schemeClr val="bg1"/>
              </a:solidFill>
              <a:latin typeface="+mj-lt"/>
            </a:endParaRPr>
          </a:p>
          <a:p>
            <a:pPr algn="ctr"/>
            <a:endParaRPr lang="ru-RU" sz="2000" b="0" i="1" dirty="0" smtClean="0">
              <a:solidFill>
                <a:schemeClr val="bg1"/>
              </a:solidFill>
              <a:latin typeface="+mj-lt"/>
            </a:endParaRPr>
          </a:p>
          <a:p>
            <a:pPr marL="914400" lvl="1" indent="-457200" algn="ctr">
              <a:lnSpc>
                <a:spcPct val="140000"/>
              </a:lnSpc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endParaRPr lang="ru-RU" sz="3500" b="0" i="1" dirty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13696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ChangeArrowheads="1"/>
          </p:cNvSpPr>
          <p:nvPr/>
        </p:nvSpPr>
        <p:spPr bwMode="auto">
          <a:xfrm>
            <a:off x="228600" y="0"/>
            <a:ext cx="8686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3200" u="sng" dirty="0" smtClean="0">
                <a:solidFill>
                  <a:srgbClr val="C00000"/>
                </a:solidFill>
                <a:latin typeface="+mj-lt"/>
              </a:rPr>
              <a:t>Материалы: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100" dirty="0" smtClean="0">
                <a:solidFill>
                  <a:schemeClr val="bg1"/>
                </a:solidFill>
                <a:latin typeface="+mj-lt"/>
              </a:rPr>
              <a:t>Акварельные краски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100" dirty="0" smtClean="0">
                <a:solidFill>
                  <a:schemeClr val="bg1"/>
                </a:solidFill>
                <a:latin typeface="+mj-lt"/>
              </a:rPr>
              <a:t>Гуашь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100" dirty="0" smtClean="0">
                <a:solidFill>
                  <a:schemeClr val="bg1"/>
                </a:solidFill>
                <a:latin typeface="+mj-lt"/>
              </a:rPr>
              <a:t>Восковые мелки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100" dirty="0" smtClean="0">
                <a:solidFill>
                  <a:schemeClr val="bg1"/>
                </a:solidFill>
                <a:latin typeface="+mj-lt"/>
              </a:rPr>
              <a:t>Свеча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100" dirty="0" smtClean="0">
                <a:solidFill>
                  <a:schemeClr val="bg1"/>
                </a:solidFill>
                <a:latin typeface="+mj-lt"/>
              </a:rPr>
              <a:t>Ватные палочки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100" dirty="0" smtClean="0">
                <a:solidFill>
                  <a:schemeClr val="bg1"/>
                </a:solidFill>
                <a:latin typeface="+mj-lt"/>
              </a:rPr>
              <a:t>Поролон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100" dirty="0" smtClean="0">
                <a:solidFill>
                  <a:schemeClr val="bg1"/>
                </a:solidFill>
                <a:latin typeface="+mj-lt"/>
              </a:rPr>
              <a:t>Целлофан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100" dirty="0" smtClean="0">
                <a:solidFill>
                  <a:schemeClr val="bg1"/>
                </a:solidFill>
                <a:latin typeface="+mj-lt"/>
              </a:rPr>
              <a:t>Текстиль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100" dirty="0" smtClean="0">
                <a:solidFill>
                  <a:schemeClr val="bg1"/>
                </a:solidFill>
                <a:latin typeface="+mj-lt"/>
              </a:rPr>
              <a:t>Соль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100" dirty="0" smtClean="0">
                <a:solidFill>
                  <a:schemeClr val="bg1"/>
                </a:solidFill>
                <a:latin typeface="+mj-lt"/>
              </a:rPr>
              <a:t>Мыло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100" dirty="0" smtClean="0">
                <a:solidFill>
                  <a:schemeClr val="bg1"/>
                </a:solidFill>
                <a:latin typeface="+mj-lt"/>
              </a:rPr>
              <a:t>Трафареты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100" dirty="0" smtClean="0">
                <a:solidFill>
                  <a:schemeClr val="bg1"/>
                </a:solidFill>
                <a:latin typeface="+mj-lt"/>
              </a:rPr>
              <a:t>Нитки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100" dirty="0" smtClean="0">
                <a:solidFill>
                  <a:schemeClr val="bg1"/>
                </a:solidFill>
                <a:latin typeface="+mj-lt"/>
              </a:rPr>
              <a:t>Стаканы для воды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100" dirty="0" smtClean="0">
                <a:solidFill>
                  <a:schemeClr val="bg1"/>
                </a:solidFill>
                <a:latin typeface="+mj-lt"/>
              </a:rPr>
              <a:t>Кисти разных размеров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100" dirty="0" smtClean="0">
                <a:solidFill>
                  <a:schemeClr val="bg1"/>
                </a:solidFill>
                <a:latin typeface="+mj-lt"/>
              </a:rPr>
              <a:t>Мелкие камни</a:t>
            </a:r>
          </a:p>
          <a:p>
            <a:pPr algn="ctr"/>
            <a:endParaRPr lang="ru-RU" sz="2000" i="1" dirty="0" smtClean="0">
              <a:solidFill>
                <a:schemeClr val="bg1"/>
              </a:solidFill>
              <a:latin typeface="+mj-lt"/>
            </a:endParaRPr>
          </a:p>
          <a:p>
            <a:pPr marL="914400" lvl="1" indent="-457200" algn="ctr">
              <a:lnSpc>
                <a:spcPct val="140000"/>
              </a:lnSpc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endParaRPr lang="ru-RU" sz="3500" b="0" i="1" dirty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66207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ChangeArrowheads="1"/>
          </p:cNvSpPr>
          <p:nvPr/>
        </p:nvSpPr>
        <p:spPr bwMode="auto">
          <a:xfrm>
            <a:off x="457200" y="0"/>
            <a:ext cx="86106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3200" u="sng" dirty="0" smtClean="0">
                <a:solidFill>
                  <a:srgbClr val="C00000"/>
                </a:solidFill>
                <a:latin typeface="+mj-lt"/>
              </a:rPr>
              <a:t>Результат в конце года:</a:t>
            </a:r>
          </a:p>
          <a:p>
            <a:pPr algn="ctr"/>
            <a:endParaRPr lang="ru-RU" sz="3200" u="sng" dirty="0" smtClean="0">
              <a:solidFill>
                <a:schemeClr val="accent1"/>
              </a:solidFill>
              <a:latin typeface="+mj-lt"/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3000" dirty="0" smtClean="0">
                <a:solidFill>
                  <a:schemeClr val="bg1"/>
                </a:solidFill>
                <a:latin typeface="+mj-lt"/>
              </a:rPr>
              <a:t>Дети </a:t>
            </a:r>
            <a:r>
              <a:rPr lang="ru-RU" sz="3000" dirty="0">
                <a:solidFill>
                  <a:schemeClr val="bg1"/>
                </a:solidFill>
                <a:latin typeface="+mj-lt"/>
              </a:rPr>
              <a:t>п</a:t>
            </a:r>
            <a:r>
              <a:rPr lang="ru-RU" sz="3000" dirty="0" smtClean="0">
                <a:solidFill>
                  <a:schemeClr val="bg1"/>
                </a:solidFill>
                <a:latin typeface="+mj-lt"/>
              </a:rPr>
              <a:t>риобрели практические навыки и умения по работе с различными изобразительными материалами.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3000" dirty="0" smtClean="0">
                <a:solidFill>
                  <a:schemeClr val="bg1"/>
                </a:solidFill>
                <a:latin typeface="+mj-lt"/>
              </a:rPr>
              <a:t>У детей появился интерес к изобразительному творчеству, развился художественный вкус.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3000" dirty="0" smtClean="0">
                <a:solidFill>
                  <a:schemeClr val="bg1"/>
                </a:solidFill>
                <a:latin typeface="+mj-lt"/>
              </a:rPr>
              <a:t>Дети имеют представление об изобразительных техниках, различают техники изображения.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3000" dirty="0" smtClean="0">
                <a:solidFill>
                  <a:schemeClr val="bg1"/>
                </a:solidFill>
                <a:latin typeface="+mj-lt"/>
              </a:rPr>
              <a:t>Дети приобрели трудовые умения и навыки в овладении традиционным мастерством. </a:t>
            </a:r>
          </a:p>
          <a:p>
            <a:pPr marL="914400" lvl="1" indent="-457200" algn="ctr">
              <a:lnSpc>
                <a:spcPct val="140000"/>
              </a:lnSpc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endParaRPr lang="ru-RU" sz="3000" b="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12476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52400" y="3352800"/>
            <a:ext cx="8991600" cy="2819400"/>
          </a:xfrm>
        </p:spPr>
        <p:txBody>
          <a:bodyPr/>
          <a:lstStyle/>
          <a:p>
            <a:pPr algn="ctr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+mj-lt"/>
              </a:rPr>
              <a:t>Дети любят рисовать, важно вовремя простимулировать это желание и развить творческие способности.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37076" cy="1167206"/>
          </a:xfrm>
        </p:spPr>
        <p:txBody>
          <a:bodyPr/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«Воспоминания о лете.»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59088"/>
            <a:ext cx="77724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101086"/>
            <a:ext cx="4184650" cy="3385314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90662"/>
            <a:ext cx="3139939" cy="4681538"/>
          </a:xfrm>
        </p:spPr>
      </p:pic>
    </p:spTree>
    <p:extLst>
      <p:ext uri="{BB962C8B-B14F-4D97-AF65-F5344CB8AC3E}">
        <p14:creationId xmlns:p14="http://schemas.microsoft.com/office/powerpoint/2010/main" val="87065418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59088"/>
            <a:ext cx="77724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81000"/>
            <a:ext cx="5257800" cy="5943600"/>
          </a:xfrm>
        </p:spPr>
      </p:pic>
    </p:spTree>
    <p:extLst>
      <p:ext uri="{BB962C8B-B14F-4D97-AF65-F5344CB8AC3E}">
        <p14:creationId xmlns:p14="http://schemas.microsoft.com/office/powerpoint/2010/main" val="266715261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384676" cy="9906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«Воспоминание о лете.»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59088"/>
            <a:ext cx="77724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6800"/>
            <a:ext cx="4455477" cy="312512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429000"/>
            <a:ext cx="4174128" cy="2810519"/>
          </a:xfrm>
        </p:spPr>
      </p:pic>
    </p:spTree>
    <p:extLst>
      <p:ext uri="{BB962C8B-B14F-4D97-AF65-F5344CB8AC3E}">
        <p14:creationId xmlns:p14="http://schemas.microsoft.com/office/powerpoint/2010/main" val="392900943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606553" cy="9906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«Вкусное  мороженое»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71600"/>
            <a:ext cx="4723171" cy="4800600"/>
          </a:xfrm>
        </p:spPr>
      </p:pic>
    </p:spTree>
    <p:extLst>
      <p:ext uri="{BB962C8B-B14F-4D97-AF65-F5344CB8AC3E}">
        <p14:creationId xmlns:p14="http://schemas.microsoft.com/office/powerpoint/2010/main" val="26259362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37076" cy="1167206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«Нетрадиционные техники рисования , печатание листьями.»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59088"/>
            <a:ext cx="77724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76400"/>
            <a:ext cx="3657600" cy="4572000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911" y="2514600"/>
            <a:ext cx="3586089" cy="3907138"/>
          </a:xfrm>
        </p:spPr>
      </p:pic>
    </p:spTree>
    <p:extLst>
      <p:ext uri="{BB962C8B-B14F-4D97-AF65-F5344CB8AC3E}">
        <p14:creationId xmlns:p14="http://schemas.microsoft.com/office/powerpoint/2010/main" val="191508790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606553" cy="1319606"/>
          </a:xfrm>
        </p:spPr>
        <p:txBody>
          <a:bodyPr/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Натюрморт «Осенние дары»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0"/>
            <a:ext cx="3810000" cy="47244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524000"/>
            <a:ext cx="3048000" cy="4572000"/>
          </a:xfrm>
        </p:spPr>
      </p:pic>
    </p:spTree>
    <p:extLst>
      <p:ext uri="{BB962C8B-B14F-4D97-AF65-F5344CB8AC3E}">
        <p14:creationId xmlns:p14="http://schemas.microsoft.com/office/powerpoint/2010/main" val="421783467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981200" y="838200"/>
            <a:ext cx="6844553" cy="4916244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«Мир будет счастлив только тогда, когда у каждого человека будет душа художника».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Роден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800" y="228600"/>
            <a:ext cx="7680063" cy="762000"/>
          </a:xfrm>
        </p:spPr>
        <p:txBody>
          <a:bodyPr/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«Осень в лесу».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0"/>
            <a:ext cx="6781800" cy="4335463"/>
          </a:xfrm>
        </p:spPr>
      </p:pic>
    </p:spTree>
    <p:extLst>
      <p:ext uri="{BB962C8B-B14F-4D97-AF65-F5344CB8AC3E}">
        <p14:creationId xmlns:p14="http://schemas.microsoft.com/office/powerpoint/2010/main" val="395280489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800" y="228600"/>
            <a:ext cx="7680063" cy="762000"/>
          </a:xfrm>
        </p:spPr>
        <p:txBody>
          <a:bodyPr/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«Золотая осень .Монотипия»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66800"/>
            <a:ext cx="6400800" cy="5181600"/>
          </a:xfrm>
        </p:spPr>
      </p:pic>
    </p:spTree>
    <p:extLst>
      <p:ext uri="{BB962C8B-B14F-4D97-AF65-F5344CB8AC3E}">
        <p14:creationId xmlns:p14="http://schemas.microsoft.com/office/powerpoint/2010/main" val="18775244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56263" cy="838200"/>
          </a:xfrm>
        </p:spPr>
        <p:txBody>
          <a:bodyPr/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«Золотая осень. Монотипия»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71600"/>
            <a:ext cx="6553200" cy="4876800"/>
          </a:xfrm>
        </p:spPr>
      </p:pic>
    </p:spTree>
    <p:extLst>
      <p:ext uri="{BB962C8B-B14F-4D97-AF65-F5344CB8AC3E}">
        <p14:creationId xmlns:p14="http://schemas.microsoft.com/office/powerpoint/2010/main" val="137034348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800" y="228600"/>
            <a:ext cx="7680063" cy="762000"/>
          </a:xfrm>
        </p:spPr>
        <p:txBody>
          <a:bodyPr/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«Листопад.»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752600"/>
            <a:ext cx="6477000" cy="4419600"/>
          </a:xfrm>
        </p:spPr>
      </p:pic>
    </p:spTree>
    <p:extLst>
      <p:ext uri="{BB962C8B-B14F-4D97-AF65-F5344CB8AC3E}">
        <p14:creationId xmlns:p14="http://schemas.microsoft.com/office/powerpoint/2010/main" val="272591719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800" y="228600"/>
            <a:ext cx="7680063" cy="762000"/>
          </a:xfrm>
        </p:spPr>
        <p:txBody>
          <a:bodyPr/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«Щедрая осень.»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219200"/>
            <a:ext cx="4010359" cy="5277940"/>
          </a:xfrm>
        </p:spPr>
      </p:pic>
    </p:spTree>
    <p:extLst>
      <p:ext uri="{BB962C8B-B14F-4D97-AF65-F5344CB8AC3E}">
        <p14:creationId xmlns:p14="http://schemas.microsoft.com/office/powerpoint/2010/main" val="203602074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3829657" cy="527835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371600"/>
            <a:ext cx="3733800" cy="4572000"/>
          </a:xfrm>
        </p:spPr>
      </p:pic>
    </p:spTree>
    <p:extLst>
      <p:ext uri="{BB962C8B-B14F-4D97-AF65-F5344CB8AC3E}">
        <p14:creationId xmlns:p14="http://schemas.microsoft.com/office/powerpoint/2010/main" val="204658572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762000"/>
            <a:ext cx="7756263" cy="838200"/>
          </a:xfrm>
        </p:spPr>
        <p:txBody>
          <a:bodyPr/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«</a:t>
            </a:r>
            <a:r>
              <a:rPr lang="ru-RU" sz="3600" b="1" dirty="0" smtClean="0">
                <a:solidFill>
                  <a:srgbClr val="C00000"/>
                </a:solidFill>
              </a:rPr>
              <a:t>Осеннее дерево. Печатание тычком.</a:t>
            </a:r>
            <a:r>
              <a:rPr lang="ru-RU" sz="4400" b="1" dirty="0" smtClean="0">
                <a:solidFill>
                  <a:srgbClr val="C00000"/>
                </a:solidFill>
              </a:rPr>
              <a:t>»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33600"/>
            <a:ext cx="6199542" cy="3954463"/>
          </a:xfrm>
        </p:spPr>
      </p:pic>
    </p:spTree>
    <p:extLst>
      <p:ext uri="{BB962C8B-B14F-4D97-AF65-F5344CB8AC3E}">
        <p14:creationId xmlns:p14="http://schemas.microsoft.com/office/powerpoint/2010/main" val="329349168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800" y="228600"/>
            <a:ext cx="7680063" cy="762000"/>
          </a:xfrm>
        </p:spPr>
        <p:txBody>
          <a:bodyPr/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«Алые кисти рябин…»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96" y="1600200"/>
            <a:ext cx="7280304" cy="4525963"/>
          </a:xfrm>
        </p:spPr>
      </p:pic>
    </p:spTree>
    <p:extLst>
      <p:ext uri="{BB962C8B-B14F-4D97-AF65-F5344CB8AC3E}">
        <p14:creationId xmlns:p14="http://schemas.microsoft.com/office/powerpoint/2010/main" val="160611142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70156"/>
            <a:ext cx="7758953" cy="725244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Аппликация + рисование акварелью «Журавли»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828800"/>
            <a:ext cx="6553200" cy="4259263"/>
          </a:xfrm>
        </p:spPr>
      </p:pic>
    </p:spTree>
    <p:extLst>
      <p:ext uri="{BB962C8B-B14F-4D97-AF65-F5344CB8AC3E}">
        <p14:creationId xmlns:p14="http://schemas.microsoft.com/office/powerpoint/2010/main" val="157441387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70156"/>
            <a:ext cx="7758953" cy="725244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Рисование ладошкой «Гуси летят на юг»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934200" cy="4640263"/>
          </a:xfrm>
        </p:spPr>
      </p:pic>
    </p:spTree>
    <p:extLst>
      <p:ext uri="{BB962C8B-B14F-4D97-AF65-F5344CB8AC3E}">
        <p14:creationId xmlns:p14="http://schemas.microsoft.com/office/powerpoint/2010/main" val="373890734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76" name="Rectangle 12"/>
          <p:cNvSpPr>
            <a:spLocks noChangeArrowheads="1"/>
          </p:cNvSpPr>
          <p:nvPr/>
        </p:nvSpPr>
        <p:spPr bwMode="auto">
          <a:xfrm>
            <a:off x="76200" y="1066800"/>
            <a:ext cx="9067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/>
            <a:r>
              <a:rPr lang="ru-RU" sz="3500" b="0" dirty="0">
                <a:solidFill>
                  <a:schemeClr val="bg1"/>
                </a:solidFill>
                <a:latin typeface="Comic Sans MS" pitchFamily="66" charset="0"/>
              </a:rPr>
              <a:t>	</a:t>
            </a:r>
            <a:r>
              <a:rPr lang="ru-RU" dirty="0" smtClean="0">
                <a:solidFill>
                  <a:schemeClr val="bg1"/>
                </a:solidFill>
                <a:latin typeface="+mn-lt"/>
              </a:rPr>
              <a:t>Эти слова можно уверенно отнести ко всем тем, кто своими руками творит свой, неповторимый и причудливый мир. Любая работа требует определённых знаний, практических навыков и умений, но интересным для нас он становится только тогда, когда в этом занятии есть возможность выразить и проявить себя, когда в нём есть место творчеству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.</a:t>
            </a:r>
            <a:endParaRPr lang="ru-RU" sz="2000" dirty="0" smtClean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58953" cy="990600"/>
          </a:xfrm>
        </p:spPr>
        <p:txBody>
          <a:bodyPr/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«День народного единства</a:t>
            </a:r>
            <a:r>
              <a:rPr lang="ru-RU" sz="4000" b="1" dirty="0" smtClean="0">
                <a:solidFill>
                  <a:srgbClr val="C00000"/>
                </a:solidFill>
              </a:rPr>
              <a:t>»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2666999"/>
            <a:ext cx="77724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4000"/>
            <a:ext cx="6705600" cy="4648200"/>
          </a:xfrm>
        </p:spPr>
      </p:pic>
    </p:spTree>
    <p:extLst>
      <p:ext uri="{BB962C8B-B14F-4D97-AF65-F5344CB8AC3E}">
        <p14:creationId xmlns:p14="http://schemas.microsoft.com/office/powerpoint/2010/main" val="86403947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58953" cy="9906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«Праздничная открытка ко Дню Матери», рисование воздушным шариком.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7747000" cy="4267200"/>
          </a:xfrm>
        </p:spPr>
      </p:pic>
    </p:spTree>
    <p:extLst>
      <p:ext uri="{BB962C8B-B14F-4D97-AF65-F5344CB8AC3E}">
        <p14:creationId xmlns:p14="http://schemas.microsoft.com/office/powerpoint/2010/main" val="419411166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84406"/>
            <a:ext cx="7606553" cy="1668194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«Праздничная открытка ко Дню Матери», рисование на пене для брит</a:t>
            </a:r>
            <a:r>
              <a:rPr lang="ru-RU" sz="4000" b="1" dirty="0" smtClean="0">
                <a:solidFill>
                  <a:srgbClr val="C00000"/>
                </a:solidFill>
              </a:rPr>
              <a:t>ья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905000"/>
            <a:ext cx="7747000" cy="4419600"/>
          </a:xfrm>
        </p:spPr>
      </p:pic>
    </p:spTree>
    <p:extLst>
      <p:ext uri="{BB962C8B-B14F-4D97-AF65-F5344CB8AC3E}">
        <p14:creationId xmlns:p14="http://schemas.microsoft.com/office/powerpoint/2010/main" val="118360428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7747000" cy="4953000"/>
          </a:xfrm>
        </p:spPr>
      </p:pic>
    </p:spTree>
    <p:extLst>
      <p:ext uri="{BB962C8B-B14F-4D97-AF65-F5344CB8AC3E}">
        <p14:creationId xmlns:p14="http://schemas.microsoft.com/office/powerpoint/2010/main" val="244543018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7010400" cy="5334000"/>
          </a:xfrm>
        </p:spPr>
      </p:pic>
    </p:spTree>
    <p:extLst>
      <p:ext uri="{BB962C8B-B14F-4D97-AF65-F5344CB8AC3E}">
        <p14:creationId xmlns:p14="http://schemas.microsoft.com/office/powerpoint/2010/main" val="279374285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758953" cy="953844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«Весёлые снеговики», рисование тычком.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981200"/>
            <a:ext cx="7747000" cy="4114800"/>
          </a:xfrm>
        </p:spPr>
      </p:pic>
    </p:spTree>
    <p:extLst>
      <p:ext uri="{BB962C8B-B14F-4D97-AF65-F5344CB8AC3E}">
        <p14:creationId xmlns:p14="http://schemas.microsoft.com/office/powerpoint/2010/main" val="116618325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758953" cy="725244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«Кот в окне», рисование свечой + акварель.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76400"/>
            <a:ext cx="7747000" cy="4267200"/>
          </a:xfrm>
        </p:spPr>
      </p:pic>
    </p:spTree>
    <p:extLst>
      <p:ext uri="{BB962C8B-B14F-4D97-AF65-F5344CB8AC3E}">
        <p14:creationId xmlns:p14="http://schemas.microsoft.com/office/powerpoint/2010/main" val="197298450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228600"/>
            <a:ext cx="7680063" cy="838200"/>
          </a:xfrm>
        </p:spPr>
        <p:txBody>
          <a:bodyPr/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«Новогодняя ёлочка»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33600"/>
            <a:ext cx="4421453" cy="28956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600200"/>
            <a:ext cx="3352800" cy="4495800"/>
          </a:xfrm>
        </p:spPr>
      </p:pic>
    </p:spTree>
    <p:extLst>
      <p:ext uri="{BB962C8B-B14F-4D97-AF65-F5344CB8AC3E}">
        <p14:creationId xmlns:p14="http://schemas.microsoft.com/office/powerpoint/2010/main" val="64672883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70156"/>
            <a:ext cx="7758953" cy="725244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«Варежка Деда Мороза», рисование восковыми мелками+ акварель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28800"/>
            <a:ext cx="6880238" cy="4335463"/>
          </a:xfrm>
        </p:spPr>
      </p:pic>
    </p:spTree>
    <p:extLst>
      <p:ext uri="{BB962C8B-B14F-4D97-AF65-F5344CB8AC3E}">
        <p14:creationId xmlns:p14="http://schemas.microsoft.com/office/powerpoint/2010/main" val="327858543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228600"/>
            <a:ext cx="7680063" cy="838200"/>
          </a:xfrm>
        </p:spPr>
        <p:txBody>
          <a:bodyPr/>
          <a:lstStyle/>
          <a:p>
            <a:r>
              <a:rPr lang="ru-RU" sz="3600" b="1" dirty="0" err="1" smtClean="0">
                <a:solidFill>
                  <a:srgbClr val="C00000"/>
                </a:solidFill>
              </a:rPr>
              <a:t>Пластилинография</a:t>
            </a:r>
            <a:r>
              <a:rPr lang="ru-RU" sz="3600" b="1" dirty="0" smtClean="0">
                <a:solidFill>
                  <a:srgbClr val="C00000"/>
                </a:solidFill>
              </a:rPr>
              <a:t> «Ёлочные игрушки»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2600"/>
            <a:ext cx="4032250" cy="3429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286000"/>
            <a:ext cx="4032250" cy="3810000"/>
          </a:xfrm>
        </p:spPr>
      </p:pic>
    </p:spTree>
    <p:extLst>
      <p:ext uri="{BB962C8B-B14F-4D97-AF65-F5344CB8AC3E}">
        <p14:creationId xmlns:p14="http://schemas.microsoft.com/office/powerpoint/2010/main" val="27019527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76" name="Rectangle 12"/>
          <p:cNvSpPr>
            <a:spLocks noChangeArrowheads="1"/>
          </p:cNvSpPr>
          <p:nvPr/>
        </p:nvSpPr>
        <p:spPr bwMode="auto">
          <a:xfrm>
            <a:off x="381000" y="838200"/>
            <a:ext cx="8534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/>
            <a:r>
              <a:rPr lang="ru-RU" sz="3200" b="0" i="1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ru-RU" sz="2450" dirty="0" smtClean="0">
                <a:solidFill>
                  <a:schemeClr val="bg1"/>
                </a:solidFill>
                <a:latin typeface="+mn-lt"/>
              </a:rPr>
              <a:t>В изостудии занимаются 2 подготовительные группы это дети от 6 до 7 лет,  2 старшие группы это дети от 5 до 6 лет, 1 средняя группа от 4 до 5 лет с различной степенью подготовки. Рисование является одним из важнейших средств познания мира и развития эстетического восприятия, так как оно связано с самостоятельной, практической и творческой деятельностью ребёнка. Дошкольное детство важный период в жизни детей. Именно в этом возрасте каждый ребёнок представляет собой маленького исследователя, с радостью и удивлением открывающего для себя незнакомый и удивительный окружающий мир.</a:t>
            </a:r>
            <a:endParaRPr lang="ru-RU" sz="245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37076" cy="1167206"/>
          </a:xfrm>
        </p:spPr>
        <p:txBody>
          <a:bodyPr/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«Сказочное Рождество.»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71800"/>
            <a:ext cx="77724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90662"/>
            <a:ext cx="3733800" cy="47577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00200"/>
            <a:ext cx="3429000" cy="4605338"/>
          </a:xfrm>
        </p:spPr>
      </p:pic>
    </p:spTree>
    <p:extLst>
      <p:ext uri="{BB962C8B-B14F-4D97-AF65-F5344CB8AC3E}">
        <p14:creationId xmlns:p14="http://schemas.microsoft.com/office/powerpoint/2010/main" val="250816453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66800"/>
            <a:ext cx="4876800" cy="324218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981200"/>
            <a:ext cx="3266752" cy="4419600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14400"/>
            <a:ext cx="6248400" cy="4800600"/>
          </a:xfrm>
        </p:spPr>
      </p:pic>
    </p:spTree>
    <p:extLst>
      <p:ext uri="{BB962C8B-B14F-4D97-AF65-F5344CB8AC3E}">
        <p14:creationId xmlns:p14="http://schemas.microsoft.com/office/powerpoint/2010/main" val="27158096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384676" cy="862406"/>
          </a:xfrm>
        </p:spPr>
        <p:txBody>
          <a:bodyPr/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«В зимнем лесу.»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59088"/>
            <a:ext cx="77724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0"/>
            <a:ext cx="3657600" cy="491013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94262"/>
            <a:ext cx="3822709" cy="4669476"/>
          </a:xfrm>
        </p:spPr>
      </p:pic>
    </p:spTree>
    <p:extLst>
      <p:ext uri="{BB962C8B-B14F-4D97-AF65-F5344CB8AC3E}">
        <p14:creationId xmlns:p14="http://schemas.microsoft.com/office/powerpoint/2010/main" val="384012282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537076" cy="1167206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«Зимний вечер», рисование ватной палочкой.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59088"/>
            <a:ext cx="77724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3733800" cy="452913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524000"/>
            <a:ext cx="3422726" cy="4495800"/>
          </a:xfrm>
        </p:spPr>
      </p:pic>
    </p:spTree>
    <p:extLst>
      <p:ext uri="{BB962C8B-B14F-4D97-AF65-F5344CB8AC3E}">
        <p14:creationId xmlns:p14="http://schemas.microsoft.com/office/powerpoint/2010/main" val="179019331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37076" cy="685800"/>
          </a:xfrm>
        </p:spPr>
        <p:txBody>
          <a:bodyPr/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«Весёлые пингвины.»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77724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3812"/>
            <a:ext cx="4426634" cy="28194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971800"/>
            <a:ext cx="4032250" cy="3323492"/>
          </a:xfrm>
        </p:spPr>
      </p:pic>
    </p:spTree>
    <p:extLst>
      <p:ext uri="{BB962C8B-B14F-4D97-AF65-F5344CB8AC3E}">
        <p14:creationId xmlns:p14="http://schemas.microsoft.com/office/powerpoint/2010/main" val="405835802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37076" cy="1167206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«Белые медведи и северное сияние», рисование по- мокрому листу бумаги.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59088"/>
            <a:ext cx="77724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5000"/>
            <a:ext cx="3424036" cy="441007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057400"/>
            <a:ext cx="3790560" cy="4181475"/>
          </a:xfrm>
        </p:spPr>
      </p:pic>
    </p:spTree>
    <p:extLst>
      <p:ext uri="{BB962C8B-B14F-4D97-AF65-F5344CB8AC3E}">
        <p14:creationId xmlns:p14="http://schemas.microsoft.com/office/powerpoint/2010/main" val="252822497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70156"/>
            <a:ext cx="7758953" cy="725244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«Совушки», рисование  бумажной втулкой.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600200"/>
            <a:ext cx="4191000" cy="4572000"/>
          </a:xfrm>
        </p:spPr>
      </p:pic>
    </p:spTree>
    <p:extLst>
      <p:ext uri="{BB962C8B-B14F-4D97-AF65-F5344CB8AC3E}">
        <p14:creationId xmlns:p14="http://schemas.microsoft.com/office/powerpoint/2010/main" val="298704298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58953" cy="725244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«Зимние узоры», рисование манкой по клею ПВА.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371600"/>
            <a:ext cx="4724400" cy="4953000"/>
          </a:xfrm>
        </p:spPr>
      </p:pic>
    </p:spTree>
    <p:extLst>
      <p:ext uri="{BB962C8B-B14F-4D97-AF65-F5344CB8AC3E}">
        <p14:creationId xmlns:p14="http://schemas.microsoft.com/office/powerpoint/2010/main" val="49820541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911353" cy="762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«Городские мотивы»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19200"/>
            <a:ext cx="6335998" cy="4572000"/>
          </a:xfrm>
        </p:spPr>
      </p:pic>
    </p:spTree>
    <p:extLst>
      <p:ext uri="{BB962C8B-B14F-4D97-AF65-F5344CB8AC3E}">
        <p14:creationId xmlns:p14="http://schemas.microsoft.com/office/powerpoint/2010/main" val="392431854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76" name="Rectangle 12"/>
          <p:cNvSpPr>
            <a:spLocks noChangeArrowheads="1"/>
          </p:cNvSpPr>
          <p:nvPr/>
        </p:nvSpPr>
        <p:spPr bwMode="auto">
          <a:xfrm>
            <a:off x="228600" y="533400"/>
            <a:ext cx="8915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/>
            <a:r>
              <a:rPr lang="ru-RU" sz="2400" dirty="0" smtClean="0">
                <a:solidFill>
                  <a:schemeClr val="bg1"/>
                </a:solidFill>
                <a:latin typeface="+mn-lt"/>
              </a:rPr>
              <a:t>Еще Аристотель писал: «Занятия рисованием способствует разностороннему развитию личности ребёнка» Положительные эмоции составляют</a:t>
            </a:r>
            <a:r>
              <a:rPr lang="ru-RU" sz="2400" b="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+mj-lt"/>
              </a:rPr>
              <a:t>основу  психического развития и благополучия детей. А поскольку изобразительная деятельность является источником хорошего настроения, следует поддерживать и развивать интерес ребёнка к творчеству. Рисование имеет огромное значение в формировании личности ребёнка. От рисования ребёнок получает лишь пользу. Особенно важна связь рисования с мышлением ребёнка. При этом в работу включаются зрительные, двигательные, мускульно-осязаемые анализаторы. Рисование развивает интеллектуальные способности детей, память, внимание, мелкую моторику, учит думать, соизмерять и сравнивать, сочинять и воображать. Эти </a:t>
            </a:r>
            <a:r>
              <a:rPr lang="ru-RU" sz="2400" dirty="0">
                <a:solidFill>
                  <a:schemeClr val="bg1"/>
                </a:solidFill>
                <a:latin typeface="+mj-lt"/>
              </a:rPr>
              <a:t>занятия приносят малышу много радости. </a:t>
            </a:r>
            <a:endParaRPr lang="ru-RU" sz="24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518617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835153" cy="9144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«Зимняя дорога»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8185177" cy="3886200"/>
          </a:xfrm>
        </p:spPr>
      </p:pic>
    </p:spTree>
    <p:extLst>
      <p:ext uri="{BB962C8B-B14F-4D97-AF65-F5344CB8AC3E}">
        <p14:creationId xmlns:p14="http://schemas.microsoft.com/office/powerpoint/2010/main" val="1730135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682753" cy="9144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«Чародейка- зима»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76400"/>
            <a:ext cx="7747000" cy="4131121"/>
          </a:xfrm>
        </p:spPr>
      </p:pic>
    </p:spTree>
    <p:extLst>
      <p:ext uri="{BB962C8B-B14F-4D97-AF65-F5344CB8AC3E}">
        <p14:creationId xmlns:p14="http://schemas.microsoft.com/office/powerpoint/2010/main" val="242093814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5800"/>
            <a:ext cx="4572000" cy="290094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917276"/>
            <a:ext cx="5030452" cy="2566756"/>
          </a:xfrm>
        </p:spPr>
      </p:pic>
    </p:spTree>
    <p:extLst>
      <p:ext uri="{BB962C8B-B14F-4D97-AF65-F5344CB8AC3E}">
        <p14:creationId xmlns:p14="http://schemas.microsoft.com/office/powerpoint/2010/main" val="144645435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58953" cy="725244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«Динозавр»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24000"/>
            <a:ext cx="6629400" cy="4421893"/>
          </a:xfrm>
        </p:spPr>
      </p:pic>
    </p:spTree>
    <p:extLst>
      <p:ext uri="{BB962C8B-B14F-4D97-AF65-F5344CB8AC3E}">
        <p14:creationId xmlns:p14="http://schemas.microsoft.com/office/powerpoint/2010/main" val="112402400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758953" cy="725244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«Лебеди на пруду»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71600"/>
            <a:ext cx="6742164" cy="4800600"/>
          </a:xfrm>
        </p:spPr>
      </p:pic>
    </p:spTree>
    <p:extLst>
      <p:ext uri="{BB962C8B-B14F-4D97-AF65-F5344CB8AC3E}">
        <p14:creationId xmlns:p14="http://schemas.microsoft.com/office/powerpoint/2010/main" val="210028648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800" y="304800"/>
            <a:ext cx="7682753" cy="6858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«День Защитника Отечества»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3352800" cy="480060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905000"/>
            <a:ext cx="4191000" cy="3581400"/>
          </a:xfrm>
        </p:spPr>
      </p:pic>
    </p:spTree>
    <p:extLst>
      <p:ext uri="{BB962C8B-B14F-4D97-AF65-F5344CB8AC3E}">
        <p14:creationId xmlns:p14="http://schemas.microsoft.com/office/powerpoint/2010/main" val="247414949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33400"/>
            <a:ext cx="3352800" cy="55626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219200"/>
            <a:ext cx="4343400" cy="4191000"/>
          </a:xfrm>
        </p:spPr>
      </p:pic>
    </p:spTree>
    <p:extLst>
      <p:ext uri="{BB962C8B-B14F-4D97-AF65-F5344CB8AC3E}">
        <p14:creationId xmlns:p14="http://schemas.microsoft.com/office/powerpoint/2010/main" val="199234938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228600"/>
            <a:ext cx="7682753" cy="685800"/>
          </a:xfrm>
        </p:spPr>
        <p:txBody>
          <a:bodyPr/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« Ранняя весна»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319874" cy="474503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57400"/>
            <a:ext cx="4514388" cy="3276600"/>
          </a:xfrm>
        </p:spPr>
      </p:pic>
    </p:spTree>
    <p:extLst>
      <p:ext uri="{BB962C8B-B14F-4D97-AF65-F5344CB8AC3E}">
        <p14:creationId xmlns:p14="http://schemas.microsoft.com/office/powerpoint/2010/main" val="41380997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81000"/>
            <a:ext cx="7682753" cy="6858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«Проводы зимы. Масленица»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71600"/>
            <a:ext cx="3657600" cy="487680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371600"/>
            <a:ext cx="3406894" cy="4876800"/>
          </a:xfrm>
        </p:spPr>
      </p:pic>
    </p:spTree>
    <p:extLst>
      <p:ext uri="{BB962C8B-B14F-4D97-AF65-F5344CB8AC3E}">
        <p14:creationId xmlns:p14="http://schemas.microsoft.com/office/powerpoint/2010/main" val="97926843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609600"/>
            <a:ext cx="7682753" cy="6858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«Мамин портрет», «Цветы для мамы» рисование (оттиск) целлофановым пакетом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667000"/>
            <a:ext cx="4038600" cy="2592469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57400"/>
            <a:ext cx="4038600" cy="3962400"/>
          </a:xfrm>
        </p:spPr>
      </p:pic>
    </p:spTree>
    <p:extLst>
      <p:ext uri="{BB962C8B-B14F-4D97-AF65-F5344CB8AC3E}">
        <p14:creationId xmlns:p14="http://schemas.microsoft.com/office/powerpoint/2010/main" val="217345623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ChangeArrowheads="1"/>
          </p:cNvSpPr>
          <p:nvPr/>
        </p:nvSpPr>
        <p:spPr bwMode="auto">
          <a:xfrm>
            <a:off x="152400" y="5334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1" algn="l">
              <a:lnSpc>
                <a:spcPct val="14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ru-RU" b="0" i="1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ru-RU" sz="2400" dirty="0" smtClean="0">
                <a:solidFill>
                  <a:schemeClr val="bg1"/>
                </a:solidFill>
                <a:latin typeface="+mn-lt"/>
              </a:rPr>
              <a:t>Проанализировав авторские разработки, различные материалы и передовой опыт работы с детьми, накопленный на современном этапе отечественными педагогами- практиками, я составила программу, в которой использовала  вместе с привычными техниками рисования и нетрадиционные техники рисования, которые демонстрируют необычные сочетания материалов и инструментов. Технология их выполнения интересна и доступна как взрослому так и ребёнку. 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66800"/>
            <a:ext cx="7391400" cy="4876800"/>
          </a:xfrm>
        </p:spPr>
      </p:pic>
    </p:spTree>
    <p:extLst>
      <p:ext uri="{BB962C8B-B14F-4D97-AF65-F5344CB8AC3E}">
        <p14:creationId xmlns:p14="http://schemas.microsoft.com/office/powerpoint/2010/main" val="335280258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58953" cy="9906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«Водяные черепашки»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59088"/>
            <a:ext cx="77724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447800"/>
            <a:ext cx="6781800" cy="4606132"/>
          </a:xfrm>
        </p:spPr>
      </p:pic>
    </p:spTree>
    <p:extLst>
      <p:ext uri="{BB962C8B-B14F-4D97-AF65-F5344CB8AC3E}">
        <p14:creationId xmlns:p14="http://schemas.microsoft.com/office/powerpoint/2010/main" val="28406376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81000"/>
            <a:ext cx="7682753" cy="6858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«Подводный мир»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4184650" cy="41148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981200"/>
            <a:ext cx="3199228" cy="4257675"/>
          </a:xfrm>
        </p:spPr>
      </p:pic>
    </p:spTree>
    <p:extLst>
      <p:ext uri="{BB962C8B-B14F-4D97-AF65-F5344CB8AC3E}">
        <p14:creationId xmlns:p14="http://schemas.microsoft.com/office/powerpoint/2010/main" val="45590684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81000"/>
            <a:ext cx="7682753" cy="6858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«Дельфины», « Медузы».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8800"/>
            <a:ext cx="4108450" cy="3505200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3374794" cy="4724400"/>
          </a:xfrm>
        </p:spPr>
      </p:pic>
    </p:spTree>
    <p:extLst>
      <p:ext uri="{BB962C8B-B14F-4D97-AF65-F5344CB8AC3E}">
        <p14:creationId xmlns:p14="http://schemas.microsoft.com/office/powerpoint/2010/main" val="51040616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799" y="228600"/>
            <a:ext cx="7696201" cy="953844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« 12 апреля-День космонавтики»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295400"/>
            <a:ext cx="4037739" cy="5105400"/>
          </a:xfrm>
        </p:spPr>
      </p:pic>
    </p:spTree>
    <p:extLst>
      <p:ext uri="{BB962C8B-B14F-4D97-AF65-F5344CB8AC3E}">
        <p14:creationId xmlns:p14="http://schemas.microsoft.com/office/powerpoint/2010/main" val="78100290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0"/>
            <a:ext cx="4168388" cy="57150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685800"/>
            <a:ext cx="3048000" cy="5638800"/>
          </a:xfrm>
        </p:spPr>
      </p:pic>
    </p:spTree>
    <p:extLst>
      <p:ext uri="{BB962C8B-B14F-4D97-AF65-F5344CB8AC3E}">
        <p14:creationId xmlns:p14="http://schemas.microsoft.com/office/powerpoint/2010/main" val="185273921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832463" cy="6096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«Эти забавные животные</a:t>
            </a:r>
            <a:r>
              <a:rPr lang="ru-RU" sz="4400" b="1" dirty="0" smtClean="0">
                <a:solidFill>
                  <a:srgbClr val="C00000"/>
                </a:solidFill>
              </a:rPr>
              <a:t>»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59088"/>
            <a:ext cx="77724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19200"/>
            <a:ext cx="4267200" cy="5105400"/>
          </a:xfrm>
        </p:spPr>
      </p:pic>
    </p:spTree>
    <p:extLst>
      <p:ext uri="{BB962C8B-B14F-4D97-AF65-F5344CB8AC3E}">
        <p14:creationId xmlns:p14="http://schemas.microsoft.com/office/powerpoint/2010/main" val="348179276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58953" cy="725244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«Светлая пасха»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8077200" cy="4648200"/>
          </a:xfrm>
        </p:spPr>
      </p:pic>
    </p:spTree>
    <p:extLst>
      <p:ext uri="{BB962C8B-B14F-4D97-AF65-F5344CB8AC3E}">
        <p14:creationId xmlns:p14="http://schemas.microsoft.com/office/powerpoint/2010/main" val="268449328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90600"/>
            <a:ext cx="6705600" cy="4953000"/>
          </a:xfrm>
        </p:spPr>
      </p:pic>
    </p:spTree>
    <p:extLst>
      <p:ext uri="{BB962C8B-B14F-4D97-AF65-F5344CB8AC3E}">
        <p14:creationId xmlns:p14="http://schemas.microsoft.com/office/powerpoint/2010/main" val="109824881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81000"/>
            <a:ext cx="7682753" cy="6858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« 9 Мая – День Победы»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3581400" cy="472440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590800"/>
            <a:ext cx="4413250" cy="3773895"/>
          </a:xfrm>
        </p:spPr>
      </p:pic>
    </p:spTree>
    <p:extLst>
      <p:ext uri="{BB962C8B-B14F-4D97-AF65-F5344CB8AC3E}">
        <p14:creationId xmlns:p14="http://schemas.microsoft.com/office/powerpoint/2010/main" val="120258550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ChangeArrowheads="1"/>
          </p:cNvSpPr>
          <p:nvPr/>
        </p:nvSpPr>
        <p:spPr bwMode="auto">
          <a:xfrm>
            <a:off x="533400" y="0"/>
            <a:ext cx="8382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1" algn="l">
              <a:lnSpc>
                <a:spcPct val="14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ru-RU" b="0" i="1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ru-RU" sz="2400" dirty="0" smtClean="0">
                <a:solidFill>
                  <a:schemeClr val="bg1"/>
                </a:solidFill>
                <a:latin typeface="+mj-lt"/>
              </a:rPr>
              <a:t>Существует много техник нетрадиционного рисования, их необычность состоит в том, что они позволяют детям быстро достичь желаемого результата.  Каждому ребёнку будет интересно рисовать пальчиками, делать рисунок собственной ладошкой, рисовать ватной палочкой, делать оттиск картофелем, морковью и строительным материалом, печатать листьями, ставить на бумаге кляксы и получать забавный рисунок. Каждая из этих техник- это маленькая игра. Их использование позволяет детям чувствовать себя </a:t>
            </a:r>
            <a:r>
              <a:rPr lang="ru-RU" sz="2400" dirty="0" err="1" smtClean="0">
                <a:solidFill>
                  <a:schemeClr val="bg1"/>
                </a:solidFill>
                <a:latin typeface="+mj-lt"/>
              </a:rPr>
              <a:t>раскованнее</a:t>
            </a:r>
            <a:r>
              <a:rPr lang="ru-RU" sz="2400" dirty="0" smtClean="0">
                <a:solidFill>
                  <a:schemeClr val="bg1"/>
                </a:solidFill>
                <a:latin typeface="+mj-lt"/>
              </a:rPr>
              <a:t>, смелее, непосредственнее</a:t>
            </a:r>
            <a:r>
              <a:rPr lang="ru-RU" sz="2000" dirty="0" smtClean="0">
                <a:solidFill>
                  <a:schemeClr val="bg1"/>
                </a:solidFill>
                <a:latin typeface="+mj-lt"/>
              </a:rPr>
              <a:t>.   </a:t>
            </a:r>
            <a:endParaRPr lang="ru-RU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775446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4088232" cy="35052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048000"/>
            <a:ext cx="3956050" cy="3227440"/>
          </a:xfrm>
        </p:spPr>
      </p:pic>
    </p:spTree>
    <p:extLst>
      <p:ext uri="{BB962C8B-B14F-4D97-AF65-F5344CB8AC3E}">
        <p14:creationId xmlns:p14="http://schemas.microsoft.com/office/powerpoint/2010/main" val="165042917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381000"/>
            <a:ext cx="7606553" cy="6858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«Красавица весна!»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5400"/>
            <a:ext cx="3505200" cy="48768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762" y="1295400"/>
            <a:ext cx="3459238" cy="4953000"/>
          </a:xfrm>
        </p:spPr>
      </p:pic>
    </p:spTree>
    <p:extLst>
      <p:ext uri="{BB962C8B-B14F-4D97-AF65-F5344CB8AC3E}">
        <p14:creationId xmlns:p14="http://schemas.microsoft.com/office/powerpoint/2010/main" val="147512203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859087"/>
            <a:ext cx="77724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838200"/>
            <a:ext cx="4419600" cy="5480843"/>
          </a:xfrm>
        </p:spPr>
      </p:pic>
    </p:spTree>
    <p:extLst>
      <p:ext uri="{BB962C8B-B14F-4D97-AF65-F5344CB8AC3E}">
        <p14:creationId xmlns:p14="http://schemas.microsoft.com/office/powerpoint/2010/main" val="92475460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381000"/>
            <a:ext cx="7606553" cy="6858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«Весенние цветы!»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1295400"/>
            <a:ext cx="3636327" cy="472440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371600"/>
            <a:ext cx="3581400" cy="4648200"/>
          </a:xfrm>
        </p:spPr>
      </p:pic>
    </p:spTree>
    <p:extLst>
      <p:ext uri="{BB962C8B-B14F-4D97-AF65-F5344CB8AC3E}">
        <p14:creationId xmlns:p14="http://schemas.microsoft.com/office/powerpoint/2010/main" val="38875581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91" name="Rectangle 15"/>
          <p:cNvSpPr>
            <a:spLocks noChangeArrowheads="1"/>
          </p:cNvSpPr>
          <p:nvPr/>
        </p:nvSpPr>
        <p:spPr bwMode="auto">
          <a:xfrm>
            <a:off x="685800" y="1676400"/>
            <a:ext cx="6172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ru-RU" sz="2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Творческий процесс - это настоящее чудо. Понаблюдайте, как дети раскрывают свои уникальные способности и за радостью, которую им доставляет созидание. Здесь они начинают чувствовать пользу творчества и верят, что ошибки - это всего лишь шаги к достижению цели, а не препятствие, как в творчестве, так и во всех аспектах их жизни. Детям лучше внушить: "В творчестве нет правильного пути, нет неправильного пути, есть только свой собственный путь </a:t>
            </a:r>
            <a:r>
              <a:rPr lang="ru-RU" sz="3600" i="1" dirty="0" smtClean="0">
                <a:solidFill>
                  <a:prstClr val="white"/>
                </a:solidFill>
                <a:latin typeface="+mn-lt"/>
              </a:rPr>
              <a:t> </a:t>
            </a:r>
            <a:r>
              <a:rPr lang="ru-RU" sz="3600" dirty="0" smtClean="0">
                <a:solidFill>
                  <a:prstClr val="white"/>
                </a:solidFill>
                <a:latin typeface="+mn-lt"/>
              </a:rPr>
              <a:t> </a:t>
            </a:r>
            <a:endParaRPr lang="ru-RU" sz="3600" dirty="0">
              <a:solidFill>
                <a:prstClr val="whit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766014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4648200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2200" dirty="0" smtClean="0">
                <a:latin typeface="+mj-lt"/>
              </a:rPr>
              <a:t>	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Рекомендации педагогам </a:t>
            </a:r>
          </a:p>
          <a:p>
            <a:pPr>
              <a:buNone/>
            </a:pPr>
            <a:r>
              <a:rPr lang="ru-RU" sz="2200" b="1" dirty="0" smtClean="0">
                <a:solidFill>
                  <a:schemeClr val="tx1"/>
                </a:solidFill>
              </a:rPr>
              <a:t>	1) Используйте различные формы художественной деятельности : коллективное творчество , игровую и самостоятельную деятельность  детей  по освоению нетрадиционных техник рисования.</a:t>
            </a:r>
          </a:p>
          <a:p>
            <a:pPr>
              <a:buNone/>
            </a:pPr>
            <a:endParaRPr lang="ru-RU" sz="2200" b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ru-RU" sz="2200" b="1" dirty="0" smtClean="0">
                <a:solidFill>
                  <a:schemeClr val="tx1"/>
                </a:solidFill>
              </a:rPr>
              <a:t>	2) Соблюдайте систему использования нетрадиционных техник  рисования при планировании занятий по изобразительной деятельности .</a:t>
            </a:r>
          </a:p>
          <a:p>
            <a:pPr>
              <a:buNone/>
            </a:pPr>
            <a:r>
              <a:rPr lang="ru-RU" sz="2200" b="1" dirty="0" smtClean="0">
                <a:solidFill>
                  <a:schemeClr val="tx1"/>
                </a:solidFill>
              </a:rPr>
              <a:t>	</a:t>
            </a:r>
          </a:p>
          <a:p>
            <a:pPr>
              <a:buNone/>
            </a:pPr>
            <a:r>
              <a:rPr lang="ru-RU" sz="2200" b="1" dirty="0" smtClean="0">
                <a:solidFill>
                  <a:schemeClr val="tx1"/>
                </a:solidFill>
              </a:rPr>
              <a:t>     3) Учитывайте возрастные и индивидуальные особенности детей.</a:t>
            </a:r>
          </a:p>
          <a:p>
            <a:pPr>
              <a:buNone/>
            </a:pPr>
            <a:endParaRPr lang="ru-RU" sz="2200" b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ru-RU" sz="2200" b="1" dirty="0" smtClean="0">
                <a:solidFill>
                  <a:schemeClr val="tx1"/>
                </a:solidFill>
              </a:rPr>
              <a:t>	4) Повышайте свой профессиональный уровень и мастерство через ознакомление и овладение новыми нетрадиционными </a:t>
            </a:r>
            <a:r>
              <a:rPr lang="ru-RU" sz="2200" b="1" dirty="0" smtClean="0">
                <a:solidFill>
                  <a:schemeClr val="tx1"/>
                </a:solidFill>
                <a:latin typeface="+mj-lt"/>
              </a:rPr>
              <a:t>методами изображения. </a:t>
            </a:r>
          </a:p>
          <a:p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1000" y="2286000"/>
            <a:ext cx="8382000" cy="685800"/>
          </a:xfrm>
          <a:noFill/>
          <a:ln/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ru-RU" sz="4000" b="1" dirty="0" smtClean="0">
                <a:solidFill>
                  <a:srgbClr val="FF0000"/>
                </a:solidFill>
                <a:effectLst/>
                <a:latin typeface="+mn-lt"/>
              </a:rPr>
              <a:t>СПАСИБО ЗА ВНИМАНИЕ!</a:t>
            </a:r>
            <a:endParaRPr lang="ru-RU" sz="4000" b="1" dirty="0">
              <a:solidFill>
                <a:srgbClr val="FF0000"/>
              </a:solidFill>
              <a:effectLst/>
              <a:latin typeface="+mn-lt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ChangeArrowheads="1"/>
          </p:cNvSpPr>
          <p:nvPr/>
        </p:nvSpPr>
        <p:spPr bwMode="auto">
          <a:xfrm>
            <a:off x="228600" y="381000"/>
            <a:ext cx="8686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+mj-lt"/>
              </a:rPr>
              <a:t>Цель программы: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+mj-lt"/>
              </a:rPr>
              <a:t>-Развитие у детей художественно – творческих способностей, посредством нетрадиционных  техник  рисования.</a:t>
            </a:r>
          </a:p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  <a:p>
            <a:pPr algn="ctr"/>
            <a:endParaRPr lang="ru-RU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+mj-lt"/>
              </a:rPr>
              <a:t>Актуальность программы: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+mj-lt"/>
              </a:rPr>
              <a:t>-Занятия в изостудии позволяют развивать у детей художественные способности, коммуникативные навыки в процессе рисования. 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pPr lvl="1" algn="ctr">
              <a:lnSpc>
                <a:spcPct val="140000"/>
              </a:lnSpc>
              <a:spcBef>
                <a:spcPct val="20000"/>
              </a:spcBef>
              <a:buClr>
                <a:schemeClr val="accent1"/>
              </a:buClr>
            </a:pPr>
            <a:endParaRPr lang="ru-RU" sz="3500" b="0" i="1" dirty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ChangeArrowheads="1"/>
          </p:cNvSpPr>
          <p:nvPr/>
        </p:nvSpPr>
        <p:spPr bwMode="auto">
          <a:xfrm>
            <a:off x="228600" y="0"/>
            <a:ext cx="8686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2400" u="sng" dirty="0" smtClean="0">
                <a:solidFill>
                  <a:srgbClr val="C00000"/>
                </a:solidFill>
                <a:latin typeface="+mj-lt"/>
              </a:rPr>
              <a:t> Задачи программы</a:t>
            </a:r>
            <a:r>
              <a:rPr lang="ru-RU" sz="2000" u="sng" dirty="0" smtClean="0">
                <a:solidFill>
                  <a:srgbClr val="C00000"/>
                </a:solidFill>
                <a:latin typeface="+mj-lt"/>
              </a:rPr>
              <a:t>: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+mj-lt"/>
              </a:rPr>
              <a:t>1.Образовательные: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  <a:latin typeface="+mj-lt"/>
              </a:rPr>
              <a:t>Формировать у детей умение изображать доступными им формами выразительности то, что для них интересно или эмоционально значимо.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  <a:latin typeface="+mj-lt"/>
              </a:rPr>
              <a:t>Создавать условия для освоения цветовой палитры. Учить смешивать краски для получения новых цветов и оттенков.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  <a:latin typeface="+mj-lt"/>
              </a:rPr>
              <a:t>Формировать духовные качества, эстетический вкус.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+mj-lt"/>
              </a:rPr>
              <a:t>2. Развивающие: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  <a:latin typeface="+mj-lt"/>
              </a:rPr>
              <a:t>Развивать художественно-творческие способности у детей, привычку вносить элементы прекрасного в жизнь.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  <a:latin typeface="+mj-lt"/>
              </a:rPr>
              <a:t>Развивать мелкую моторику рук.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  <a:latin typeface="+mj-lt"/>
              </a:rPr>
              <a:t>Развивать фантазию, побуждать создавать новые и необычные композиции, использовать различные материалы для создания композиций.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+mj-lt"/>
              </a:rPr>
              <a:t>3. Воспитательные: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  <a:latin typeface="+mj-lt"/>
              </a:rPr>
              <a:t>Вызвать интерес к различным изобразительным материалам, и желание действовать с ними.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  <a:latin typeface="+mj-lt"/>
              </a:rPr>
              <a:t>Вовлечь детей в художественную творческую деятельность, приобщить к эстетической культуре.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/>
            <a:endParaRPr lang="ru-RU" sz="2000" b="0" i="1" dirty="0" smtClean="0">
              <a:solidFill>
                <a:schemeClr val="bg1"/>
              </a:solidFill>
              <a:latin typeface="+mj-lt"/>
            </a:endParaRPr>
          </a:p>
          <a:p>
            <a:pPr marL="914400" lvl="1" indent="-457200" algn="ctr">
              <a:lnSpc>
                <a:spcPct val="140000"/>
              </a:lnSpc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endParaRPr lang="ru-RU" sz="3500" b="0" i="1" dirty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3978</TotalTime>
  <Words>791</Words>
  <Application>Microsoft Office PowerPoint</Application>
  <PresentationFormat>Экран (4:3)</PresentationFormat>
  <Paragraphs>119</Paragraphs>
  <Slides>76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76</vt:i4>
      </vt:variant>
    </vt:vector>
  </HeadingPairs>
  <TitlesOfParts>
    <vt:vector size="78" baseType="lpstr">
      <vt:lpstr>Твердый переплет</vt:lpstr>
      <vt:lpstr>1_Твердый переплет</vt:lpstr>
      <vt:lpstr>Программа дополнительной образовательной услуги Изостудия «Разноцветный мир чудес»</vt:lpstr>
      <vt:lpstr>«Мир будет счастлив только тогда, когда у каждого человека будет душа художника». Роден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«Воспоминания о лете.»</vt:lpstr>
      <vt:lpstr>Презентация PowerPoint</vt:lpstr>
      <vt:lpstr>«Воспоминание о лете.»</vt:lpstr>
      <vt:lpstr>«Вкусное  мороженое»</vt:lpstr>
      <vt:lpstr>«Нетрадиционные техники рисования , печатание листьями.»</vt:lpstr>
      <vt:lpstr>Натюрморт «Осенние дары»</vt:lpstr>
      <vt:lpstr>«Осень в лесу».</vt:lpstr>
      <vt:lpstr>«Золотая осень .Монотипия»</vt:lpstr>
      <vt:lpstr>«Золотая осень. Монотипия»</vt:lpstr>
      <vt:lpstr>«Листопад.»</vt:lpstr>
      <vt:lpstr>«Щедрая осень.»</vt:lpstr>
      <vt:lpstr>Презентация PowerPoint</vt:lpstr>
      <vt:lpstr>«Осеннее дерево. Печатание тычком.»</vt:lpstr>
      <vt:lpstr>«Алые кисти рябин…»</vt:lpstr>
      <vt:lpstr>Аппликация + рисование акварелью «Журавли»</vt:lpstr>
      <vt:lpstr>Рисование ладошкой «Гуси летят на юг»</vt:lpstr>
      <vt:lpstr>«День народного единства»</vt:lpstr>
      <vt:lpstr>«Праздничная открытка ко Дню Матери», рисование воздушным шариком.</vt:lpstr>
      <vt:lpstr>«Праздничная открытка ко Дню Матери», рисование на пене для бритья</vt:lpstr>
      <vt:lpstr>Презентация PowerPoint</vt:lpstr>
      <vt:lpstr>Презентация PowerPoint</vt:lpstr>
      <vt:lpstr>«Весёлые снеговики», рисование тычком.</vt:lpstr>
      <vt:lpstr>«Кот в окне», рисование свечой + акварель.</vt:lpstr>
      <vt:lpstr>«Новогодняя ёлочка»</vt:lpstr>
      <vt:lpstr>«Варежка Деда Мороза», рисование восковыми мелками+ акварель.</vt:lpstr>
      <vt:lpstr>Пластилинография «Ёлочные игрушки»</vt:lpstr>
      <vt:lpstr>«Сказочное Рождество.»</vt:lpstr>
      <vt:lpstr>Презентация PowerPoint</vt:lpstr>
      <vt:lpstr>Презентация PowerPoint</vt:lpstr>
      <vt:lpstr>«В зимнем лесу.»</vt:lpstr>
      <vt:lpstr>«Зимний вечер», рисование ватной палочкой.</vt:lpstr>
      <vt:lpstr>«Весёлые пингвины.»</vt:lpstr>
      <vt:lpstr>«Белые медведи и северное сияние», рисование по- мокрому листу бумаги.</vt:lpstr>
      <vt:lpstr>«Совушки», рисование  бумажной втулкой.</vt:lpstr>
      <vt:lpstr>«Зимние узоры», рисование манкой по клею ПВА.</vt:lpstr>
      <vt:lpstr>«Городские мотивы»</vt:lpstr>
      <vt:lpstr>«Зимняя дорога»</vt:lpstr>
      <vt:lpstr>«Чародейка- зима»</vt:lpstr>
      <vt:lpstr>Презентация PowerPoint</vt:lpstr>
      <vt:lpstr>«Динозавр»</vt:lpstr>
      <vt:lpstr>«Лебеди на пруду»</vt:lpstr>
      <vt:lpstr>«День Защитника Отечества»</vt:lpstr>
      <vt:lpstr>Презентация PowerPoint</vt:lpstr>
      <vt:lpstr>« Ранняя весна»</vt:lpstr>
      <vt:lpstr>«Проводы зимы. Масленица»</vt:lpstr>
      <vt:lpstr>«Мамин портрет», «Цветы для мамы» рисование (оттиск) целлофановым пакетом</vt:lpstr>
      <vt:lpstr>Презентация PowerPoint</vt:lpstr>
      <vt:lpstr>«Водяные черепашки»</vt:lpstr>
      <vt:lpstr>«Подводный мир»</vt:lpstr>
      <vt:lpstr>«Дельфины», « Медузы».</vt:lpstr>
      <vt:lpstr>« 12 апреля-День космонавтики»</vt:lpstr>
      <vt:lpstr>Презентация PowerPoint</vt:lpstr>
      <vt:lpstr>«Эти забавные животные»</vt:lpstr>
      <vt:lpstr>«Светлая пасха»</vt:lpstr>
      <vt:lpstr>Презентация PowerPoint</vt:lpstr>
      <vt:lpstr>« 9 Мая – День Победы»</vt:lpstr>
      <vt:lpstr>Презентация PowerPoint</vt:lpstr>
      <vt:lpstr>«Красавица весна!»</vt:lpstr>
      <vt:lpstr>Презентация PowerPoint</vt:lpstr>
      <vt:lpstr>«Весенние цветы!»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Алина</dc:creator>
  <cp:lastModifiedBy>User</cp:lastModifiedBy>
  <cp:revision>465</cp:revision>
  <cp:lastPrinted>1601-01-01T00:00:00Z</cp:lastPrinted>
  <dcterms:created xsi:type="dcterms:W3CDTF">1601-01-01T00:00:00Z</dcterms:created>
  <dcterms:modified xsi:type="dcterms:W3CDTF">2025-05-03T17:28:48Z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