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80" r:id="rId3"/>
    <p:sldId id="28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58" autoAdjust="0"/>
  </p:normalViewPr>
  <p:slideViewPr>
    <p:cSldViewPr>
      <p:cViewPr varScale="1">
        <p:scale>
          <a:sx n="91" d="100"/>
          <a:sy n="91" d="100"/>
        </p:scale>
        <p:origin x="-2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E9410-6AB7-4F88-BAC0-FBF367276CB5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E0F62-E4B3-4F1B-95D7-83F03F792C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38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07DD49-B6E9-432D-AAF2-822B650CEF60}" type="datetimeFigureOut">
              <a:rPr lang="ru-RU" smtClean="0"/>
              <a:t>18.01.2007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8658D9-5B3E-4035-AAE8-F8D73B32FD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91064" cy="495456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Слоговая таблица, как средство развития слогового анализа и синтеза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680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122413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«Придумай слова»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(</a:t>
            </a:r>
            <a:r>
              <a:rPr lang="ru-RU" sz="2400" b="1" dirty="0" smtClean="0">
                <a:solidFill>
                  <a:schemeClr val="accent3"/>
                </a:solidFill>
              </a:rPr>
              <a:t>в определенной позиции слога)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Слова из </a:t>
            </a:r>
            <a:r>
              <a:rPr lang="ru-RU" sz="2400" b="1" dirty="0">
                <a:solidFill>
                  <a:schemeClr val="accent3"/>
                </a:solidFill>
              </a:rPr>
              <a:t>2</a:t>
            </a:r>
            <a:r>
              <a:rPr lang="ru-RU" sz="2400" b="1" dirty="0" smtClean="0">
                <a:solidFill>
                  <a:schemeClr val="accent3"/>
                </a:solidFill>
              </a:rPr>
              <a:t> слогов: каша , камень ,Катя ;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река ,мука ,рука .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2975102"/>
              </p:ext>
            </p:extLst>
          </p:nvPr>
        </p:nvGraphicFramePr>
        <p:xfrm>
          <a:off x="539552" y="2060848"/>
          <a:ext cx="3816424" cy="35140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8192"/>
                <a:gridCol w="2088232"/>
              </a:tblGrid>
              <a:tr h="1728192"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dirty="0" smtClean="0"/>
                        <a:t>КА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59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dirty="0" smtClean="0"/>
                        <a:t>КА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184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93022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«Придумай слова»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(</a:t>
            </a:r>
            <a:r>
              <a:rPr lang="ru-RU" sz="2400" b="1" dirty="0" smtClean="0">
                <a:solidFill>
                  <a:schemeClr val="accent3"/>
                </a:solidFill>
              </a:rPr>
              <a:t>в определенной позиции слога)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Слова из 3 слогов: рубаха, рукава, рубанок;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кенгуру;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2152890"/>
              </p:ext>
            </p:extLst>
          </p:nvPr>
        </p:nvGraphicFramePr>
        <p:xfrm>
          <a:off x="467544" y="2420888"/>
          <a:ext cx="6347048" cy="288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552"/>
                <a:gridCol w="2016224"/>
                <a:gridCol w="2448272"/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РУ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РУ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485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sz="2800" b="1" dirty="0" smtClean="0">
                <a:solidFill>
                  <a:schemeClr val="accent3"/>
                </a:solidFill>
              </a:rPr>
              <a:t>«Составь слово из первых слогов»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2000" b="1" u="sng" dirty="0" smtClean="0">
                <a:solidFill>
                  <a:schemeClr val="accent3"/>
                </a:solidFill>
              </a:rPr>
              <a:t>Из 2слогов</a:t>
            </a:r>
            <a:r>
              <a:rPr lang="ru-RU" sz="2000" b="1" dirty="0" smtClean="0">
                <a:solidFill>
                  <a:schemeClr val="accent3"/>
                </a:solidFill>
              </a:rPr>
              <a:t>:Карусель, Шарик ; Рынок, Барабан</a:t>
            </a:r>
            <a:endParaRPr lang="ru-RU" sz="20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0190242"/>
              </p:ext>
            </p:extLst>
          </p:nvPr>
        </p:nvGraphicFramePr>
        <p:xfrm>
          <a:off x="323528" y="1628800"/>
          <a:ext cx="2880320" cy="254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168"/>
                <a:gridCol w="1368152"/>
              </a:tblGrid>
              <a:tr h="127444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КА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ША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444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РЫ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БА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Рисунок 8" descr="http://im8-tub-ru.yandex.net/i?id=4408365-04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867" y="1712690"/>
            <a:ext cx="2073147" cy="1669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8-tub-ru.yandex.net/i?id=154148493-68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2108">
            <a:off x="6394496" y="1555619"/>
            <a:ext cx="1527392" cy="1886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2-tub-ru.yandex.net/i?id=106747107-31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933" y="4105030"/>
            <a:ext cx="2177925" cy="1816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0-tub-ru.yandex.net/i?id=93975420-50-72&amp;n=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46475"/>
            <a:ext cx="2136710" cy="2073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7148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sz="2800" b="1" dirty="0" smtClean="0">
                <a:solidFill>
                  <a:schemeClr val="accent3"/>
                </a:solidFill>
              </a:rPr>
              <a:t> «Составь слово из первых слогов»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из </a:t>
            </a:r>
            <a:r>
              <a:rPr lang="ru-RU" sz="1800" b="1" dirty="0">
                <a:solidFill>
                  <a:schemeClr val="accent3"/>
                </a:solidFill>
              </a:rPr>
              <a:t>3</a:t>
            </a:r>
            <a:r>
              <a:rPr lang="ru-RU" sz="1800" b="1" dirty="0" smtClean="0">
                <a:solidFill>
                  <a:schemeClr val="accent3"/>
                </a:solidFill>
              </a:rPr>
              <a:t> слогов : </a:t>
            </a:r>
            <a:r>
              <a:rPr lang="ru-RU" sz="1800" b="1" dirty="0" err="1" smtClean="0">
                <a:solidFill>
                  <a:schemeClr val="accent3"/>
                </a:solidFill>
              </a:rPr>
              <a:t>КУрица</a:t>
            </a:r>
            <a:r>
              <a:rPr lang="ru-RU" sz="1800" b="1" dirty="0" smtClean="0">
                <a:solidFill>
                  <a:schemeClr val="accent3"/>
                </a:solidFill>
              </a:rPr>
              <a:t> , </a:t>
            </a:r>
            <a:r>
              <a:rPr lang="ru-RU" sz="1800" b="1" dirty="0" err="1" smtClean="0">
                <a:solidFill>
                  <a:schemeClr val="accent3"/>
                </a:solidFill>
              </a:rPr>
              <a:t>БИнокль</a:t>
            </a:r>
            <a:r>
              <a:rPr lang="ru-RU" sz="1800" b="1" dirty="0" smtClean="0">
                <a:solidFill>
                  <a:schemeClr val="accent3"/>
                </a:solidFill>
              </a:rPr>
              <a:t> , </a:t>
            </a:r>
            <a:r>
              <a:rPr lang="ru-RU" sz="1800" b="1" dirty="0" err="1" smtClean="0">
                <a:solidFill>
                  <a:schemeClr val="accent3"/>
                </a:solidFill>
              </a:rPr>
              <a:t>КИно</a:t>
            </a:r>
            <a:r>
              <a:rPr lang="ru-RU" sz="1800" b="1" dirty="0" smtClean="0">
                <a:solidFill>
                  <a:schemeClr val="accent3"/>
                </a:solidFill>
              </a:rPr>
              <a:t>; </a:t>
            </a:r>
            <a:r>
              <a:rPr lang="ru-RU" sz="1800" b="1" dirty="0" err="1" smtClean="0">
                <a:solidFill>
                  <a:schemeClr val="accent3"/>
                </a:solidFill>
              </a:rPr>
              <a:t>БАран,РАдуга,БАНка</a:t>
            </a:r>
            <a:r>
              <a:rPr lang="ru-RU" sz="1800" b="1" dirty="0" smtClean="0">
                <a:solidFill>
                  <a:schemeClr val="accent3"/>
                </a:solidFill>
              </a:rPr>
              <a:t> ;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15608196"/>
              </p:ext>
            </p:extLst>
          </p:nvPr>
        </p:nvGraphicFramePr>
        <p:xfrm>
          <a:off x="251520" y="1772816"/>
          <a:ext cx="4104456" cy="27975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3595"/>
                <a:gridCol w="1323595"/>
                <a:gridCol w="1457266"/>
              </a:tblGrid>
              <a:tr h="122413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КУ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БИ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КИ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337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БА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РА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БАН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Рисунок 10" descr="http://im7-tub-ru.yandex.net/i?id=2732981-66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44824"/>
            <a:ext cx="1615633" cy="1447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6-tub-ru.yandex.net/i?id=22620385-26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59" y="1622941"/>
            <a:ext cx="1435100" cy="143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http://im7-tub-ru.yandex.net/i?id=34514639-25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704" y="2924944"/>
            <a:ext cx="1738501" cy="1419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http://im0-tub-ru.yandex.net/i?id=381752771-33-72&amp;n=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383" y="4953618"/>
            <a:ext cx="1681918" cy="136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http://im8-tub-ru.yandex.net/i?id=448075920-32-72&amp;n=2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156" y="4987246"/>
            <a:ext cx="1435100" cy="12961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http://im8-tub-ru.yandex.net/i?id=302804033-18-72&amp;n=2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915" y="4884486"/>
            <a:ext cx="1139263" cy="143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4690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sz="2800" b="1" dirty="0" smtClean="0">
                <a:solidFill>
                  <a:schemeClr val="accent3"/>
                </a:solidFill>
              </a:rPr>
              <a:t>«Составь слово из последних слогов»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из 2 слогов : </a:t>
            </a:r>
            <a:r>
              <a:rPr lang="ru-RU" sz="1800" b="1" dirty="0" err="1" smtClean="0">
                <a:solidFill>
                  <a:schemeClr val="accent3"/>
                </a:solidFill>
              </a:rPr>
              <a:t>киНО</a:t>
            </a:r>
            <a:r>
              <a:rPr lang="ru-RU" sz="1800" b="1" dirty="0" smtClean="0">
                <a:solidFill>
                  <a:schemeClr val="accent3"/>
                </a:solidFill>
              </a:rPr>
              <a:t> , </a:t>
            </a:r>
            <a:r>
              <a:rPr lang="ru-RU" sz="1800" b="1" dirty="0" err="1" smtClean="0">
                <a:solidFill>
                  <a:schemeClr val="accent3"/>
                </a:solidFill>
              </a:rPr>
              <a:t>дороГИ</a:t>
            </a:r>
            <a:r>
              <a:rPr lang="ru-RU" sz="1800" b="1" dirty="0" smtClean="0">
                <a:solidFill>
                  <a:schemeClr val="accent3"/>
                </a:solidFill>
              </a:rPr>
              <a:t> ; </a:t>
            </a:r>
            <a:r>
              <a:rPr lang="ru-RU" sz="1800" b="1" dirty="0" err="1" smtClean="0">
                <a:solidFill>
                  <a:schemeClr val="accent3"/>
                </a:solidFill>
              </a:rPr>
              <a:t>короВА</a:t>
            </a:r>
            <a:r>
              <a:rPr lang="ru-RU" sz="1800" b="1" dirty="0" smtClean="0">
                <a:solidFill>
                  <a:schemeClr val="accent3"/>
                </a:solidFill>
              </a:rPr>
              <a:t> , </a:t>
            </a:r>
            <a:r>
              <a:rPr lang="ru-RU" sz="1800" b="1" dirty="0" err="1" smtClean="0">
                <a:solidFill>
                  <a:schemeClr val="accent3"/>
                </a:solidFill>
              </a:rPr>
              <a:t>мимоЗА</a:t>
            </a:r>
            <a:r>
              <a:rPr lang="ru-RU" sz="1800" b="1" dirty="0" smtClean="0">
                <a:solidFill>
                  <a:schemeClr val="accent3"/>
                </a:solidFill>
              </a:rPr>
              <a:t> ;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0569985"/>
              </p:ext>
            </p:extLst>
          </p:nvPr>
        </p:nvGraphicFramePr>
        <p:xfrm>
          <a:off x="323527" y="1772816"/>
          <a:ext cx="3384377" cy="2232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5"/>
                <a:gridCol w="1728192"/>
              </a:tblGrid>
              <a:tr h="111612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НО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ГИ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12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ВА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ЗА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Рисунок 8" descr="http://im7-tub-ru.yandex.net/i?id=34514639-25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590" y="1969453"/>
            <a:ext cx="2074563" cy="15784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5-tub-ru.yandex.net/i?id=136783292-28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438" y="2041139"/>
            <a:ext cx="1944632" cy="143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5-tub-ru.yandex.net/i?id=135654272-59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4272">
            <a:off x="3995860" y="4291154"/>
            <a:ext cx="1706492" cy="143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5-tub-ru.yandex.net/i?id=45552384-67-72&amp;n=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072593">
            <a:off x="6104163" y="4074317"/>
            <a:ext cx="1843474" cy="15983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0316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sz="2800" b="1" dirty="0" smtClean="0">
                <a:solidFill>
                  <a:schemeClr val="accent3"/>
                </a:solidFill>
              </a:rPr>
              <a:t>«Отгадай картинку»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 (</a:t>
            </a:r>
            <a:r>
              <a:rPr lang="ru-RU" sz="1800" b="1" dirty="0" smtClean="0">
                <a:solidFill>
                  <a:schemeClr val="accent3"/>
                </a:solidFill>
              </a:rPr>
              <a:t>из 2 слогов )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3662091"/>
              </p:ext>
            </p:extLst>
          </p:nvPr>
        </p:nvGraphicFramePr>
        <p:xfrm>
          <a:off x="395536" y="1556792"/>
          <a:ext cx="3106688" cy="302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3344"/>
                <a:gridCol w="1553344"/>
              </a:tblGrid>
              <a:tr h="110872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390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1712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Ы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Рисунок 7" descr="http://im4-tub-ru.yandex.net/i?id=53524955-59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105" y="1798114"/>
            <a:ext cx="1690387" cy="188817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im0-tub-ru.yandex.net/i?id=381752771-33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646" y="3793290"/>
            <a:ext cx="1998216" cy="1579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6-tub-ru.yandex.net/i?id=166275776-46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963" y="1821577"/>
            <a:ext cx="1937523" cy="1889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7126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b="1" dirty="0" smtClean="0">
                <a:solidFill>
                  <a:schemeClr val="accent3"/>
                </a:solidFill>
              </a:rPr>
              <a:t> «Отгадай картинку»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( из 3 слогов)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0485686"/>
              </p:ext>
            </p:extLst>
          </p:nvPr>
        </p:nvGraphicFramePr>
        <p:xfrm>
          <a:off x="457200" y="1600200"/>
          <a:ext cx="3754760" cy="3467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2472"/>
                <a:gridCol w="1296144"/>
                <a:gridCol w="1296144"/>
              </a:tblGrid>
              <a:tr h="1180728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И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И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0312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И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Рисунок 7" descr="http://im7-tub-ru.yandex.net/i?id=2732981-66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844824"/>
            <a:ext cx="1816100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im7-tub-ru.yandex.net/i?id=132253587-26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476" y="1854490"/>
            <a:ext cx="1737331" cy="16402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8-tub-ru.yandex.net/i?id=448075920-32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792" y="3597263"/>
            <a:ext cx="1761503" cy="1435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100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b="1" dirty="0" smtClean="0">
                <a:solidFill>
                  <a:schemeClr val="accent3"/>
                </a:solidFill>
              </a:rPr>
              <a:t> «Загадай картинку»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( из </a:t>
            </a:r>
            <a:r>
              <a:rPr lang="ru-RU" sz="1800" b="1" u="sng" dirty="0" smtClean="0">
                <a:solidFill>
                  <a:schemeClr val="accent3"/>
                </a:solidFill>
              </a:rPr>
              <a:t>2 слогов</a:t>
            </a:r>
            <a:r>
              <a:rPr lang="ru-RU" sz="1800" b="1" dirty="0" smtClean="0">
                <a:solidFill>
                  <a:schemeClr val="accent3"/>
                </a:solidFill>
              </a:rPr>
              <a:t>, из 3 слогов)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03547499"/>
              </p:ext>
            </p:extLst>
          </p:nvPr>
        </p:nvGraphicFramePr>
        <p:xfrm>
          <a:off x="467544" y="1556792"/>
          <a:ext cx="2952328" cy="356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2168"/>
                <a:gridCol w="1440160"/>
              </a:tblGrid>
              <a:tr h="9361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33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5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Рисунок 7" descr="http://im5-tub-ru.yandex.net/i?id=114297000-08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2" y="1836480"/>
            <a:ext cx="1728192" cy="16734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8-tub-ru.yandex.net/i?id=302804033-18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29504"/>
            <a:ext cx="1368152" cy="1599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8-tub-ru.yandex.net/i?id=154148493-68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5295">
            <a:off x="6300192" y="1772816"/>
            <a:ext cx="1320924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8124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«Придумай слова»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( из 2 слогов, из 3 слогов)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03291523"/>
              </p:ext>
            </p:extLst>
          </p:nvPr>
        </p:nvGraphicFramePr>
        <p:xfrm>
          <a:off x="457200" y="1600200"/>
          <a:ext cx="7715202" cy="3917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5867"/>
                <a:gridCol w="1285867"/>
                <a:gridCol w="1285867"/>
                <a:gridCol w="1285867"/>
                <a:gridCol w="1285867"/>
                <a:gridCol w="1285867"/>
              </a:tblGrid>
              <a:tr h="979258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Ы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О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3"/>
                          </a:solidFill>
                        </a:rPr>
                        <a:t> 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А</a:t>
                      </a:r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258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258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У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3"/>
                          </a:solidFill>
                        </a:rPr>
                        <a:t>     </a:t>
                      </a:r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Ы</a:t>
                      </a:r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И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accent3"/>
                          </a:solidFill>
                        </a:rPr>
                        <a:t>   А</a:t>
                      </a:r>
                      <a:endParaRPr lang="ru-RU" sz="4400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258"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415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«Найди слова»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(</a:t>
            </a:r>
            <a:r>
              <a:rPr lang="ru-RU" sz="1800" b="1" dirty="0" smtClean="0">
                <a:solidFill>
                  <a:schemeClr val="accent3"/>
                </a:solidFill>
              </a:rPr>
              <a:t>из 2 слогов,  3 слогов)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74291190"/>
              </p:ext>
            </p:extLst>
          </p:nvPr>
        </p:nvGraphicFramePr>
        <p:xfrm>
          <a:off x="323528" y="2132856"/>
          <a:ext cx="7467600" cy="3096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158417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</a:t>
                      </a:r>
                    </a:p>
                    <a:p>
                      <a:r>
                        <a:rPr lang="ru-RU" sz="4000" dirty="0" smtClean="0"/>
                        <a:t>МА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dirty="0" smtClean="0"/>
                        <a:t>М</a:t>
                      </a:r>
                      <a:r>
                        <a:rPr lang="ru-RU" sz="4000" dirty="0" smtClean="0"/>
                        <a:t>Ы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4000" dirty="0" smtClean="0"/>
                    </a:p>
                    <a:p>
                      <a:r>
                        <a:rPr lang="ru-RU" sz="4000" dirty="0" smtClean="0"/>
                        <a:t>ША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4000" dirty="0" smtClean="0"/>
                    </a:p>
                    <a:p>
                      <a:r>
                        <a:rPr lang="ru-RU" sz="4000" dirty="0" smtClean="0"/>
                        <a:t>ШУ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4000" dirty="0" smtClean="0"/>
                    </a:p>
                    <a:p>
                      <a:r>
                        <a:rPr lang="ru-RU" sz="4000" dirty="0" smtClean="0"/>
                        <a:t>ШИ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ЛО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ША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 НА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 МА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165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3"/>
                </a:solidFill>
              </a:rPr>
              <a:t/>
            </a:r>
            <a:br>
              <a:rPr lang="ru-RU" sz="4000" b="1" dirty="0" smtClean="0">
                <a:solidFill>
                  <a:schemeClr val="accent3"/>
                </a:solidFill>
              </a:rPr>
            </a:br>
            <a:r>
              <a:rPr lang="ru-RU" sz="4000" b="1" dirty="0">
                <a:solidFill>
                  <a:schemeClr val="accent3"/>
                </a:solidFill>
              </a:rPr>
              <a:t/>
            </a:r>
            <a:br>
              <a:rPr lang="ru-RU" sz="4000" b="1" dirty="0">
                <a:solidFill>
                  <a:schemeClr val="accent3"/>
                </a:solidFill>
              </a:rPr>
            </a:br>
            <a:r>
              <a:rPr lang="ru-RU" sz="4000" b="1" dirty="0" smtClean="0">
                <a:solidFill>
                  <a:schemeClr val="accent3"/>
                </a:solidFill>
              </a:rPr>
              <a:t/>
            </a:r>
            <a:br>
              <a:rPr lang="ru-RU" sz="4000" b="1" dirty="0" smtClean="0">
                <a:solidFill>
                  <a:schemeClr val="accent3"/>
                </a:solidFill>
              </a:rPr>
            </a:br>
            <a:r>
              <a:rPr lang="ru-RU" sz="4000" b="1" dirty="0">
                <a:solidFill>
                  <a:schemeClr val="accent3"/>
                </a:solidFill>
              </a:rPr>
              <a:t/>
            </a:r>
            <a:br>
              <a:rPr lang="ru-RU" sz="4000" b="1" dirty="0">
                <a:solidFill>
                  <a:schemeClr val="accent3"/>
                </a:solidFill>
              </a:rPr>
            </a:br>
            <a:r>
              <a:rPr lang="ru-RU" sz="4000" b="1" dirty="0" smtClean="0">
                <a:solidFill>
                  <a:schemeClr val="accent3"/>
                </a:solidFill>
              </a:rPr>
              <a:t/>
            </a:r>
            <a:br>
              <a:rPr lang="ru-RU" sz="4000" b="1" dirty="0" smtClean="0">
                <a:solidFill>
                  <a:schemeClr val="accent3"/>
                </a:solidFill>
              </a:rPr>
            </a:br>
            <a:r>
              <a:rPr lang="ru-RU" sz="4000" b="1" dirty="0">
                <a:solidFill>
                  <a:schemeClr val="accent3"/>
                </a:solidFill>
              </a:rPr>
              <a:t/>
            </a:r>
            <a:br>
              <a:rPr lang="ru-RU" sz="4000" b="1" dirty="0">
                <a:solidFill>
                  <a:schemeClr val="accent3"/>
                </a:solidFill>
              </a:rPr>
            </a:br>
            <a:r>
              <a:rPr lang="ru-RU" sz="4000" b="1" dirty="0" smtClean="0">
                <a:solidFill>
                  <a:schemeClr val="accent3"/>
                </a:solidFill>
              </a:rPr>
              <a:t>Леонтьев А.А. </a:t>
            </a:r>
            <a:endParaRPr lang="ru-RU" sz="4000" b="1" dirty="0">
              <a:solidFill>
                <a:schemeClr val="accent3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accent3"/>
                </a:solidFill>
              </a:rPr>
              <a:t>«Слог – минимальный сегмент потока речи , который может быть произнесен в </a:t>
            </a:r>
            <a:r>
              <a:rPr lang="ru-RU" sz="3200" b="1" dirty="0" smtClean="0">
                <a:solidFill>
                  <a:srgbClr val="C00000"/>
                </a:solidFill>
              </a:rPr>
              <a:t>изолированной</a:t>
            </a:r>
            <a:r>
              <a:rPr lang="ru-RU" sz="3200" b="1" dirty="0" smtClean="0">
                <a:solidFill>
                  <a:schemeClr val="accent3"/>
                </a:solidFill>
              </a:rPr>
              <a:t> позиции»</a:t>
            </a:r>
            <a:endParaRPr lang="ru-RU" sz="3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68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b="1" dirty="0" smtClean="0">
                <a:solidFill>
                  <a:schemeClr val="accent3"/>
                </a:solidFill>
              </a:rPr>
              <a:t> «Какие спрятались птицы , животные ?»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8262334"/>
              </p:ext>
            </p:extLst>
          </p:nvPr>
        </p:nvGraphicFramePr>
        <p:xfrm>
          <a:off x="457201" y="1600200"/>
          <a:ext cx="6707087" cy="35569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5709"/>
                <a:gridCol w="2191138"/>
                <a:gridCol w="2160240"/>
              </a:tblGrid>
              <a:tr h="110872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УТ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ГИ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ОВ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СИ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КИ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КУ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ВОЛ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РЫ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ЦЫ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96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sz="2800" b="1" dirty="0" smtClean="0">
                <a:solidFill>
                  <a:schemeClr val="accent3"/>
                </a:solidFill>
              </a:rPr>
              <a:t>«Читай по первому слогу»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741025"/>
              </p:ext>
            </p:extLst>
          </p:nvPr>
        </p:nvGraphicFramePr>
        <p:xfrm>
          <a:off x="683567" y="1600200"/>
          <a:ext cx="5256585" cy="4277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280"/>
                <a:gridCol w="2736305"/>
              </a:tblGrid>
              <a:tr h="132474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 </a:t>
                      </a:r>
                      <a:r>
                        <a:rPr lang="ru-RU" sz="4400" u="sng" dirty="0" smtClean="0"/>
                        <a:t>БА</a:t>
                      </a:r>
                      <a:endParaRPr lang="ru-RU" sz="4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НАН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924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 ТОН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ЛЕТ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088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 НЯ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ЯН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66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sz="2800" b="1" dirty="0" smtClean="0">
                <a:solidFill>
                  <a:schemeClr val="accent3"/>
                </a:solidFill>
              </a:rPr>
              <a:t> «</a:t>
            </a:r>
            <a:r>
              <a:rPr lang="ru-RU" sz="2800" b="1" dirty="0" smtClean="0">
                <a:solidFill>
                  <a:srgbClr val="C00000"/>
                </a:solidFill>
              </a:rPr>
              <a:t>Закончи</a:t>
            </a:r>
            <a:r>
              <a:rPr lang="ru-RU" sz="2800" b="1" dirty="0" smtClean="0">
                <a:solidFill>
                  <a:schemeClr val="accent3"/>
                </a:solidFill>
              </a:rPr>
              <a:t> слово слогом»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82014421"/>
              </p:ext>
            </p:extLst>
          </p:nvPr>
        </p:nvGraphicFramePr>
        <p:xfrm>
          <a:off x="457200" y="1600200"/>
          <a:ext cx="4978896" cy="42592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30624"/>
                <a:gridCol w="2448272"/>
              </a:tblGrid>
              <a:tr h="146876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МО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</a:t>
                      </a:r>
                      <a:r>
                        <a:rPr lang="ru-RU" sz="4400" u="sng" dirty="0" smtClean="0"/>
                        <a:t>ТОК</a:t>
                      </a:r>
                      <a:endParaRPr lang="ru-RU" sz="4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ЦВЕ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ЛИС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352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ЛО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КА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856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sz="2800" b="1" dirty="0" smtClean="0">
                <a:solidFill>
                  <a:schemeClr val="accent3"/>
                </a:solidFill>
              </a:rPr>
              <a:t> «Длинные и короткие слова»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23030024"/>
              </p:ext>
            </p:extLst>
          </p:nvPr>
        </p:nvGraphicFramePr>
        <p:xfrm>
          <a:off x="457200" y="1600200"/>
          <a:ext cx="6419056" cy="3773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0584"/>
                <a:gridCol w="2160240"/>
                <a:gridCol w="2088232"/>
              </a:tblGrid>
              <a:tr h="132474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  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БОЧ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ДИ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 КИ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БА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ЛУ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ДОЧ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ГВОЗ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КОШ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83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sz="2800" b="1" dirty="0" smtClean="0">
                <a:solidFill>
                  <a:schemeClr val="accent3"/>
                </a:solidFill>
              </a:rPr>
              <a:t> «Слоги перепутались»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2800" b="1" dirty="0" smtClean="0">
                <a:solidFill>
                  <a:schemeClr val="accent3"/>
                </a:solidFill>
              </a:rPr>
              <a:t>(</a:t>
            </a:r>
            <a:r>
              <a:rPr lang="ru-RU" sz="1800" b="1" dirty="0" smtClean="0">
                <a:solidFill>
                  <a:schemeClr val="accent3"/>
                </a:solidFill>
              </a:rPr>
              <a:t>Взрослый говорит слова неправильно – дети правильно :</a:t>
            </a:r>
            <a:br>
              <a:rPr lang="ru-RU" sz="1800" b="1" dirty="0" smtClean="0">
                <a:solidFill>
                  <a:schemeClr val="accent3"/>
                </a:solidFill>
              </a:rPr>
            </a:br>
            <a:r>
              <a:rPr lang="ru-RU" sz="1800" b="1" dirty="0" smtClean="0">
                <a:solidFill>
                  <a:schemeClr val="accent3"/>
                </a:solidFill>
              </a:rPr>
              <a:t>ШАМА- МАША, КИУШ- УШКИ, БАРЫ- РЫБА и т.д.)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24276795"/>
              </p:ext>
            </p:extLst>
          </p:nvPr>
        </p:nvGraphicFramePr>
        <p:xfrm>
          <a:off x="457200" y="1600200"/>
          <a:ext cx="5987008" cy="45651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6568"/>
                <a:gridCol w="2160240"/>
                <a:gridCol w="1800200"/>
              </a:tblGrid>
              <a:tr h="146876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МА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БА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РЫ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КИ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УШ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ША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84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393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sz="2800" b="1" dirty="0" smtClean="0">
                <a:solidFill>
                  <a:schemeClr val="accent3"/>
                </a:solidFill>
              </a:rPr>
              <a:t> «</a:t>
            </a:r>
            <a:r>
              <a:rPr lang="ru-RU" sz="2800" b="1" dirty="0" smtClean="0">
                <a:solidFill>
                  <a:srgbClr val="C00000"/>
                </a:solidFill>
              </a:rPr>
              <a:t>Дорожки</a:t>
            </a:r>
            <a:r>
              <a:rPr lang="ru-RU" sz="2800" b="1" dirty="0" smtClean="0">
                <a:solidFill>
                  <a:schemeClr val="accent3"/>
                </a:solidFill>
              </a:rPr>
              <a:t> слов»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1466619"/>
              </p:ext>
            </p:extLst>
          </p:nvPr>
        </p:nvGraphicFramePr>
        <p:xfrm>
          <a:off x="467544" y="2204864"/>
          <a:ext cx="7560840" cy="30243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1066800"/>
                <a:gridCol w="1066800"/>
                <a:gridCol w="1066800"/>
                <a:gridCol w="917376"/>
                <a:gridCol w="1296144"/>
                <a:gridCol w="1080120"/>
              </a:tblGrid>
              <a:tr h="1680187">
                <a:tc>
                  <a:txBody>
                    <a:bodyPr/>
                    <a:lstStyle/>
                    <a:p>
                      <a:endParaRPr lang="ru-RU" sz="3600" dirty="0" smtClean="0"/>
                    </a:p>
                    <a:p>
                      <a:r>
                        <a:rPr lang="ru-RU" sz="3600" dirty="0" smtClean="0"/>
                        <a:t>РЫ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 smtClean="0"/>
                    </a:p>
                    <a:p>
                      <a:r>
                        <a:rPr lang="ru-RU" sz="3600" dirty="0" smtClean="0"/>
                        <a:t>БА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 smtClean="0"/>
                    </a:p>
                    <a:p>
                      <a:r>
                        <a:rPr lang="ru-RU" sz="3600" dirty="0" smtClean="0"/>
                        <a:t>КИ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3600" dirty="0" smtClean="0"/>
                    </a:p>
                    <a:p>
                      <a:r>
                        <a:rPr lang="ru-RU" sz="3600" dirty="0" smtClean="0"/>
                        <a:t>ПА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3600" dirty="0" smtClean="0"/>
                        <a:t> РА</a:t>
                      </a:r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3600" dirty="0" smtClean="0"/>
                    </a:p>
                    <a:p>
                      <a:r>
                        <a:rPr lang="ru-RU" sz="3600" dirty="0" smtClean="0"/>
                        <a:t>НО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149">
                <a:tc>
                  <a:txBody>
                    <a:bodyPr/>
                    <a:lstStyle/>
                    <a:p>
                      <a:r>
                        <a:rPr lang="ru-RU" sz="3600" u="sng" dirty="0" smtClean="0"/>
                        <a:t>ГО</a:t>
                      </a:r>
                      <a:endParaRPr lang="ru-RU" sz="36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ГИ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НО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u="sng" dirty="0" smtClean="0"/>
                        <a:t>ЛА</a:t>
                      </a:r>
                      <a:endParaRPr lang="ru-RU" sz="36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ЛУН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ША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598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</a:t>
            </a:r>
            <a:r>
              <a:rPr lang="ru-RU" sz="2800" b="1" dirty="0" smtClean="0">
                <a:solidFill>
                  <a:schemeClr val="accent3"/>
                </a:solidFill>
              </a:rPr>
              <a:t> «Цепочка»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1600" b="1" dirty="0" smtClean="0">
                <a:solidFill>
                  <a:schemeClr val="accent3"/>
                </a:solidFill>
              </a:rPr>
              <a:t>1.Придумать слово на первый слог – МА (машина)</a:t>
            </a:r>
            <a:br>
              <a:rPr lang="ru-RU" sz="1600" b="1" dirty="0" smtClean="0">
                <a:solidFill>
                  <a:schemeClr val="accent3"/>
                </a:solidFill>
              </a:rPr>
            </a:br>
            <a:r>
              <a:rPr lang="ru-RU" sz="1600" b="1" dirty="0" smtClean="0">
                <a:solidFill>
                  <a:schemeClr val="accent3"/>
                </a:solidFill>
              </a:rPr>
              <a:t>2. Определить последний слог – записать- НА</a:t>
            </a:r>
            <a:br>
              <a:rPr lang="ru-RU" sz="1600" b="1" dirty="0" smtClean="0">
                <a:solidFill>
                  <a:schemeClr val="accent3"/>
                </a:solidFill>
              </a:rPr>
            </a:br>
            <a:r>
              <a:rPr lang="ru-RU" sz="1600" b="1" dirty="0" smtClean="0">
                <a:solidFill>
                  <a:schemeClr val="accent3"/>
                </a:solidFill>
              </a:rPr>
              <a:t>3. Придумать слово на слог –НА – записать последний слог и т. д.</a:t>
            </a:r>
            <a:endParaRPr lang="ru-RU" sz="28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348058"/>
              </p:ext>
            </p:extLst>
          </p:nvPr>
        </p:nvGraphicFramePr>
        <p:xfrm>
          <a:off x="467544" y="1772816"/>
          <a:ext cx="6768752" cy="3744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256"/>
                <a:gridCol w="2232248"/>
                <a:gridCol w="2232248"/>
              </a:tblGrid>
              <a:tr h="1440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НА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 </a:t>
                      </a:r>
                      <a:r>
                        <a:rPr lang="ru-RU" sz="4400" u="sng" dirty="0" smtClean="0"/>
                        <a:t>МА</a:t>
                      </a:r>
                      <a:endParaRPr lang="ru-RU" sz="44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66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819472"/>
            <a:ext cx="7467600" cy="360040"/>
          </a:xfrm>
        </p:spPr>
        <p:txBody>
          <a:bodyPr>
            <a:normAutofit fontScale="90000"/>
          </a:bodyPr>
          <a:lstStyle/>
          <a:p>
            <a:endParaRPr lang="ru-RU" sz="3200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7467600" cy="5665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Искажения слогового состава слова признаны ведущими и стойкими проявлениями в структуре речевого дефекта детей с общим недоразвитием речи.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48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/>
            </a:r>
            <a:br>
              <a:rPr lang="ru-RU" b="1" u="sng" dirty="0" smtClean="0">
                <a:solidFill>
                  <a:schemeClr val="accent3"/>
                </a:solidFill>
              </a:rPr>
            </a:br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«Конец слова за тобой»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тык…,</a:t>
            </a:r>
            <a:r>
              <a:rPr lang="ru-RU" sz="2400" b="1" dirty="0" err="1" smtClean="0">
                <a:solidFill>
                  <a:schemeClr val="accent3"/>
                </a:solidFill>
              </a:rPr>
              <a:t>коф</a:t>
            </a:r>
            <a:r>
              <a:rPr lang="ru-RU" sz="2400" b="1" dirty="0" smtClean="0">
                <a:solidFill>
                  <a:schemeClr val="accent3"/>
                </a:solidFill>
              </a:rPr>
              <a:t>…,кап…,тем…,бук…,лен…,боль…,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b="1" dirty="0" err="1" smtClean="0">
                <a:solidFill>
                  <a:schemeClr val="accent3"/>
                </a:solidFill>
              </a:rPr>
              <a:t>ваф</a:t>
            </a:r>
            <a:r>
              <a:rPr lang="ru-RU" sz="2400" b="1" dirty="0" smtClean="0">
                <a:solidFill>
                  <a:schemeClr val="accent3"/>
                </a:solidFill>
              </a:rPr>
              <a:t>…,пят…,</a:t>
            </a:r>
            <a:r>
              <a:rPr lang="ru-RU" sz="2400" b="1" dirty="0" err="1" smtClean="0">
                <a:solidFill>
                  <a:schemeClr val="accent3"/>
                </a:solidFill>
              </a:rPr>
              <a:t>кег</a:t>
            </a:r>
            <a:r>
              <a:rPr lang="ru-RU" sz="2400" b="1" dirty="0" smtClean="0">
                <a:solidFill>
                  <a:schemeClr val="accent3"/>
                </a:solidFill>
              </a:rPr>
              <a:t>… .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57741717"/>
              </p:ext>
            </p:extLst>
          </p:nvPr>
        </p:nvGraphicFramePr>
        <p:xfrm>
          <a:off x="827584" y="2564904"/>
          <a:ext cx="5616624" cy="32771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0"/>
                <a:gridCol w="2736304"/>
              </a:tblGrid>
              <a:tr h="1404156">
                <a:tc>
                  <a:txBody>
                    <a:bodyPr/>
                    <a:lstStyle/>
                    <a:p>
                      <a:r>
                        <a:rPr lang="ru-RU" sz="4800" dirty="0" smtClean="0"/>
                        <a:t>         </a:t>
                      </a:r>
                    </a:p>
                    <a:p>
                      <a:r>
                        <a:rPr lang="ru-RU" sz="4800" dirty="0" smtClean="0"/>
                        <a:t>     В А</a:t>
                      </a:r>
                      <a:endParaRPr lang="ru-RU" sz="4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4000" dirty="0" smtClean="0"/>
                        <a:t>     </a:t>
                      </a:r>
                      <a:r>
                        <a:rPr lang="ru-RU" sz="4400" dirty="0" smtClean="0"/>
                        <a:t>Т</a:t>
                      </a:r>
                      <a:r>
                        <a:rPr lang="ru-RU" sz="4400" baseline="0" dirty="0" smtClean="0"/>
                        <a:t> А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8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   </a:t>
                      </a:r>
                      <a:r>
                        <a:rPr lang="ru-RU" sz="4400" dirty="0" smtClean="0"/>
                        <a:t>ЛИ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sz="4400" baseline="0" dirty="0" smtClean="0"/>
                        <a:t>     НО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97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sz="2800" b="1" dirty="0" smtClean="0">
                <a:solidFill>
                  <a:schemeClr val="accent3"/>
                </a:solidFill>
              </a:rPr>
              <a:t>«Угадай начало слова»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…шина,…</a:t>
            </a:r>
            <a:r>
              <a:rPr lang="ru-RU" sz="2400" b="1" dirty="0" err="1" smtClean="0">
                <a:solidFill>
                  <a:schemeClr val="accent3"/>
                </a:solidFill>
              </a:rPr>
              <a:t>хомор</a:t>
            </a:r>
            <a:r>
              <a:rPr lang="ru-RU" sz="2400" b="1" dirty="0" smtClean="0">
                <a:solidFill>
                  <a:schemeClr val="accent3"/>
                </a:solidFill>
              </a:rPr>
              <a:t>, …</a:t>
            </a:r>
            <a:r>
              <a:rPr lang="ru-RU" sz="2400" b="1" dirty="0" err="1" smtClean="0">
                <a:solidFill>
                  <a:schemeClr val="accent3"/>
                </a:solidFill>
              </a:rPr>
              <a:t>тышка</a:t>
            </a:r>
            <a:r>
              <a:rPr lang="ru-RU" sz="2400" b="1" dirty="0" smtClean="0">
                <a:solidFill>
                  <a:schemeClr val="accent3"/>
                </a:solidFill>
              </a:rPr>
              <a:t>,…</a:t>
            </a:r>
            <a:r>
              <a:rPr lang="ru-RU" sz="2400" b="1" dirty="0" err="1" smtClean="0">
                <a:solidFill>
                  <a:schemeClr val="accent3"/>
                </a:solidFill>
              </a:rPr>
              <a:t>шонок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9208583"/>
              </p:ext>
            </p:extLst>
          </p:nvPr>
        </p:nvGraphicFramePr>
        <p:xfrm>
          <a:off x="467544" y="2276872"/>
          <a:ext cx="3538736" cy="3540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0544"/>
                <a:gridCol w="1728192"/>
              </a:tblGrid>
              <a:tr h="1440160">
                <a:tc>
                  <a:txBody>
                    <a:bodyPr/>
                    <a:lstStyle/>
                    <a:p>
                      <a:endParaRPr lang="ru-RU" sz="4400" baseline="0" dirty="0" smtClean="0"/>
                    </a:p>
                    <a:p>
                      <a:r>
                        <a:rPr lang="ru-RU" sz="4400" baseline="0" dirty="0" smtClean="0"/>
                        <a:t>   МА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sz="3200" dirty="0" smtClean="0"/>
                    </a:p>
                    <a:p>
                      <a:r>
                        <a:rPr lang="ru-RU" sz="4400" baseline="0" dirty="0" smtClean="0"/>
                        <a:t> МЫ</a:t>
                      </a:r>
                      <a:endParaRPr lang="ru-RU" sz="4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224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4400" dirty="0" smtClean="0"/>
                        <a:t>   МУ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sz="4400" dirty="0" smtClean="0"/>
                        <a:t>МАР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Рисунок 8" descr="http://im0-tub-ru.yandex.net/i?id=179774744-13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1528">
            <a:off x="4427984" y="2085575"/>
            <a:ext cx="1905000" cy="143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http://im4-tub-ru.yandex.net/i?id=191027879-26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3584">
            <a:off x="6459936" y="2062477"/>
            <a:ext cx="2120361" cy="1535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http://im7-tub-ru.yandex.net/i?id=90759901-64-72&amp;n=2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2743">
            <a:off x="6720474" y="3995716"/>
            <a:ext cx="1360324" cy="1517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http://im0-tub-ru.yandex.net/i?id=265596992-44-72&amp;n=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31190"/>
            <a:ext cx="1227832" cy="16860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681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sz="2800" b="1" dirty="0" smtClean="0">
                <a:solidFill>
                  <a:schemeClr val="accent3"/>
                </a:solidFill>
              </a:rPr>
              <a:t>«Кто больше?»</a:t>
            </a:r>
            <a:br>
              <a:rPr lang="ru-RU" sz="2800" b="1" dirty="0" smtClean="0">
                <a:solidFill>
                  <a:schemeClr val="accent3"/>
                </a:solidFill>
              </a:rPr>
            </a:br>
            <a:r>
              <a:rPr lang="ru-RU" sz="2000" b="1" dirty="0" smtClean="0">
                <a:solidFill>
                  <a:schemeClr val="accent3"/>
                </a:solidFill>
              </a:rPr>
              <a:t>Цель: Придумать слова на первый слог.</a:t>
            </a:r>
            <a:endParaRPr lang="ru-RU" sz="2000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84014328"/>
              </p:ext>
            </p:extLst>
          </p:nvPr>
        </p:nvGraphicFramePr>
        <p:xfrm>
          <a:off x="395536" y="1772816"/>
          <a:ext cx="6048672" cy="3528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328"/>
                <a:gridCol w="3096344"/>
              </a:tblGrid>
              <a:tr h="1764196"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baseline="0" dirty="0" smtClean="0"/>
                        <a:t>      </a:t>
                      </a:r>
                      <a:r>
                        <a:rPr lang="ru-RU" sz="4400" dirty="0" smtClean="0"/>
                        <a:t>МА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dirty="0" smtClean="0"/>
                        <a:t>       МУ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419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   </a:t>
                      </a:r>
                      <a:r>
                        <a:rPr lang="ru-RU" sz="4400" dirty="0" smtClean="0"/>
                        <a:t>МО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baseline="0" dirty="0" smtClean="0"/>
                        <a:t>       </a:t>
                      </a:r>
                      <a:r>
                        <a:rPr lang="ru-RU" sz="4400" dirty="0" smtClean="0"/>
                        <a:t>МЫ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305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«Какой слог потерялся?»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 ( из 2 слогов)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35340557"/>
              </p:ext>
            </p:extLst>
          </p:nvPr>
        </p:nvGraphicFramePr>
        <p:xfrm>
          <a:off x="457200" y="1600200"/>
          <a:ext cx="3898776" cy="34129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9388"/>
                <a:gridCol w="1949388"/>
              </a:tblGrid>
              <a:tr h="17064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baseline="0" dirty="0" smtClean="0"/>
                        <a:t> ЗА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488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 РУ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Рисунок 6" descr="http://im5-tub-ru.yandex.net/i?id=114297000-08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348" y="1549722"/>
            <a:ext cx="2240562" cy="1873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im2-tub-ru.yandex.net/i?id=130222065-57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763" y="3669257"/>
            <a:ext cx="2200195" cy="18962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7387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«Какой слог потерялся?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( из 3 слогов)</a:t>
            </a:r>
            <a:endParaRPr lang="ru-RU" b="1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65126578"/>
              </p:ext>
            </p:extLst>
          </p:nvPr>
        </p:nvGraphicFramePr>
        <p:xfrm>
          <a:off x="395536" y="1700808"/>
          <a:ext cx="4032448" cy="36724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3480"/>
                <a:gridCol w="1608179"/>
                <a:gridCol w="1250789"/>
              </a:tblGrid>
              <a:tr h="183620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КУ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0" lang="ru-RU" sz="4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КИ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204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БА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 РА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Рисунок 6" descr="http://im7-tub-ru.yandex.net/i?id=132253587-26-72&amp;n=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166" y="1472681"/>
            <a:ext cx="2086643" cy="1877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im0-tub-ru.yandex.net/i?id=93975420-50-72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411" y="3572637"/>
            <a:ext cx="2552656" cy="205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4453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49817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3"/>
                </a:solidFill>
              </a:rPr>
              <a:t>Упражнение </a:t>
            </a:r>
            <a:r>
              <a:rPr lang="ru-RU" b="1" dirty="0" smtClean="0">
                <a:solidFill>
                  <a:schemeClr val="accent3"/>
                </a:solidFill>
              </a:rPr>
              <a:t>«Придумай слова»</a:t>
            </a:r>
            <a:br>
              <a:rPr lang="ru-RU" b="1" dirty="0" smtClean="0">
                <a:solidFill>
                  <a:schemeClr val="accent3"/>
                </a:solidFill>
              </a:rPr>
            </a:br>
            <a:r>
              <a:rPr lang="ru-RU" b="1" dirty="0" smtClean="0">
                <a:solidFill>
                  <a:schemeClr val="accent3"/>
                </a:solidFill>
              </a:rPr>
              <a:t>(</a:t>
            </a:r>
            <a:r>
              <a:rPr lang="ru-RU" sz="2400" b="1" dirty="0" smtClean="0">
                <a:solidFill>
                  <a:schemeClr val="accent3"/>
                </a:solidFill>
              </a:rPr>
              <a:t>с определенным количеством слогов)</a:t>
            </a:r>
            <a:br>
              <a:rPr lang="ru-RU" sz="2400" b="1" dirty="0" smtClean="0">
                <a:solidFill>
                  <a:schemeClr val="accent3"/>
                </a:solidFill>
              </a:rPr>
            </a:br>
            <a:r>
              <a:rPr lang="ru-RU" sz="2400" b="1" dirty="0" smtClean="0">
                <a:solidFill>
                  <a:schemeClr val="accent3"/>
                </a:solidFill>
              </a:rPr>
              <a:t>Каша, канат, Катя ; карусель, капуста, карандаш</a:t>
            </a:r>
            <a:r>
              <a:rPr lang="ru-RU" sz="2400" dirty="0" smtClean="0">
                <a:solidFill>
                  <a:schemeClr val="accent3"/>
                </a:solidFill>
              </a:rPr>
              <a:t>.</a:t>
            </a:r>
            <a:endParaRPr lang="ru-RU" sz="2400" dirty="0">
              <a:solidFill>
                <a:schemeClr val="accent3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09520973"/>
              </p:ext>
            </p:extLst>
          </p:nvPr>
        </p:nvGraphicFramePr>
        <p:xfrm>
          <a:off x="755576" y="2276872"/>
          <a:ext cx="6912768" cy="3312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256"/>
                <a:gridCol w="2304256"/>
                <a:gridCol w="2304256"/>
              </a:tblGrid>
              <a:tr h="1656184"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dirty="0" smtClean="0"/>
                        <a:t>КА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6184">
                <a:tc>
                  <a:txBody>
                    <a:bodyPr/>
                    <a:lstStyle/>
                    <a:p>
                      <a:endParaRPr lang="ru-RU" sz="4400" dirty="0" smtClean="0"/>
                    </a:p>
                    <a:p>
                      <a:r>
                        <a:rPr lang="ru-RU" sz="4400" dirty="0" smtClean="0"/>
                        <a:t>КА</a:t>
                      </a:r>
                      <a:endParaRPr lang="ru-RU" sz="4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054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397</TotalTime>
  <Words>394</Words>
  <Application>Microsoft Office PowerPoint</Application>
  <PresentationFormat>Экран (4:3)</PresentationFormat>
  <Paragraphs>194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Слоговая таблица, как средство развития слогового анализа и синтеза</vt:lpstr>
      <vt:lpstr>      Леонтьев А.А. </vt:lpstr>
      <vt:lpstr>Презентация PowerPoint</vt:lpstr>
      <vt:lpstr> Упражнение «Конец слова за тобой» тык…,коф…,кап…,тем…,бук…,лен…,боль…, ваф…,пят…,кег… .</vt:lpstr>
      <vt:lpstr>Упражнение «Угадай начало слова» …шина,…хомор, …тышка,…шонок</vt:lpstr>
      <vt:lpstr>Упражнение «Кто больше?» Цель: Придумать слова на первый слог.</vt:lpstr>
      <vt:lpstr>Упражнение «Какой слог потерялся?»  ( из 2 слогов)</vt:lpstr>
      <vt:lpstr>Упражнение «Какой слог потерялся? ( из 3 слогов)</vt:lpstr>
      <vt:lpstr>Упражнение «Придумай слова» (с определенным количеством слогов) Каша, канат, Катя ; карусель, капуста, карандаш.</vt:lpstr>
      <vt:lpstr>Упражнение «Придумай слова» (в определенной позиции слога) Слова из 2 слогов: каша , камень ,Катя ; река ,мука ,рука .</vt:lpstr>
      <vt:lpstr>Упражнение «Придумай слова» (в определенной позиции слога) Слова из 3 слогов: рубаха, рукава, рубанок; кенгуру; </vt:lpstr>
      <vt:lpstr>Упражнение «Составь слово из первых слогов» Из 2слогов:Карусель, Шарик ; Рынок, Барабан</vt:lpstr>
      <vt:lpstr>Упражнение «Составь слово из первых слогов» из 3 слогов : КУрица , БИнокль , КИно; БАран,РАдуга,БАНка ;</vt:lpstr>
      <vt:lpstr>Упражнение «Составь слово из последних слогов» из 2 слогов : киНО , дороГИ ; короВА , мимоЗА ;</vt:lpstr>
      <vt:lpstr>Упражнение «Отгадай картинку»  (из 2 слогов )</vt:lpstr>
      <vt:lpstr>Упражнение «Отгадай картинку» ( из 3 слогов)</vt:lpstr>
      <vt:lpstr>Упражнение «Загадай картинку» ( из 2 слогов, из 3 слогов)</vt:lpstr>
      <vt:lpstr>Упражнение «Придумай слова» ( из 2 слогов, из 3 слогов)</vt:lpstr>
      <vt:lpstr>Упражнение «Найди слова» (из 2 слогов,  3 слогов)</vt:lpstr>
      <vt:lpstr>Упражнение «Какие спрятались птицы , животные ?»</vt:lpstr>
      <vt:lpstr>Упражнение «Читай по первому слогу»</vt:lpstr>
      <vt:lpstr>Упражнение «Закончи слово слогом»</vt:lpstr>
      <vt:lpstr>Упражнение «Длинные и короткие слова»</vt:lpstr>
      <vt:lpstr>Упражнение «Слоги перепутались» (Взрослый говорит слова неправильно – дети правильно : ШАМА- МАША, КИУШ- УШКИ, БАРЫ- РЫБА и т.д.)</vt:lpstr>
      <vt:lpstr>Упражнение «Дорожки слов»</vt:lpstr>
      <vt:lpstr>Упражнение «Цепочка» 1.Придумать слово на первый слог – МА (машина) 2. Определить последний слог – записать- НА 3. Придумать слово на слог –НА – записать последний слог и т. д.</vt:lpstr>
    </vt:vector>
  </TitlesOfParts>
  <Company>sadik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Слоговая таблица, как средство развития слогового анализа и синтеза</dc:title>
  <dc:creator>Наталья</dc:creator>
  <cp:lastModifiedBy>Наталья</cp:lastModifiedBy>
  <cp:revision>40</cp:revision>
  <dcterms:created xsi:type="dcterms:W3CDTF">2007-01-08T17:28:32Z</dcterms:created>
  <dcterms:modified xsi:type="dcterms:W3CDTF">2007-01-18T06:18:38Z</dcterms:modified>
</cp:coreProperties>
</file>