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8" r:id="rId3"/>
    <p:sldId id="259" r:id="rId4"/>
    <p:sldId id="262" r:id="rId5"/>
    <p:sldId id="263" r:id="rId6"/>
    <p:sldId id="264" r:id="rId7"/>
    <p:sldId id="261" r:id="rId8"/>
    <p:sldId id="265" r:id="rId9"/>
    <p:sldId id="260" r:id="rId10"/>
    <p:sldId id="268" r:id="rId11"/>
    <p:sldId id="267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77556-84A2-42EF-87F6-476B3903B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3D39F08-5675-46E3-9DD3-92E2001BE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7302C-65F6-44AB-B77E-76699EE98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8310-C7B1-4A16-8559-B402A2596720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C701D8-C722-4BB5-BC18-3E3F92DA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E73B2A-8439-4BDA-865A-43C1CAEA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D009-700B-4F18-AD57-5A3D2E890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95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3FC96-BBEB-4C98-BC2E-E848773F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8C9AF4-064F-4EA3-AD65-841B4A5A4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1C0B7F-8382-4B97-9B3B-083D2EF8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8310-C7B1-4A16-8559-B402A2596720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714601-5833-46B7-A1F6-7CC40240D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8BE6B-B3F4-496F-8937-D0FB16500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D009-700B-4F18-AD57-5A3D2E890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84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FDBCF3-1AC0-499B-9285-C22E2EE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5C410-BA6A-4394-8E6A-740BE1C0F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E05C65-2874-4FA5-8D5D-20D4C9FE1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8310-C7B1-4A16-8559-B402A2596720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6C35CB-A910-4C1D-92D9-15F269E6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91111E-0EDD-45E0-AF09-FBECE8B40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D009-700B-4F18-AD57-5A3D2E890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23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7261F-D14F-49DF-8E4B-80FC4D057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8B9E15-51BC-4536-B8E4-6127C5241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7F5E4C-9C7A-440C-A86C-774ABEC12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8310-C7B1-4A16-8559-B402A2596720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B4A094-CA1D-4B97-9EF5-9EE14C1D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1B4280-0AC3-47C9-B538-AED79533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D009-700B-4F18-AD57-5A3D2E890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BDF4A-88EE-4F48-BAA8-FA8A6F74D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834BD2-41C9-48A4-A165-793AAAD3A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70A468-4E08-4AD5-A15C-E1B9BD7E2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8310-C7B1-4A16-8559-B402A2596720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9BAC17-7ED4-486A-AA73-1087B436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063D2A-73DB-4181-ADB5-EEBA6D347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D009-700B-4F18-AD57-5A3D2E890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92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9816E-352E-48F7-868A-2F7702531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D8B73C-6D29-43B7-B308-A7A90FA7D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B76DC7-2400-4865-8464-95276DF83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A2CAA4-CA0E-46E8-A348-AAAEFCDF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8310-C7B1-4A16-8559-B402A2596720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85AD8-40CA-4259-AAE9-9C239491B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394D2-1872-45A0-B6DA-4D622155D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D009-700B-4F18-AD57-5A3D2E890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7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17E5F-DC93-4DFC-88B5-EF29A619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801750-64D3-4713-A452-FB204ED1E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9DF7EE-271B-4FEA-A679-59CD25436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74C210-D7B6-4BE0-9608-C90AE7D28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20C0CB-40AF-410A-9939-469568CA30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1CBF91-AE4A-4009-BE81-DD6D2ADEC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8310-C7B1-4A16-8559-B402A2596720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71B105-1ED5-4C8E-8BD5-2E595B8E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5BDE4F-196E-4D34-8A15-D22232A1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D009-700B-4F18-AD57-5A3D2E890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21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9F6FB-D80D-4320-8C91-54CDF5397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CBDFED-85E2-4E9A-AAA9-2D1C5185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8310-C7B1-4A16-8559-B402A2596720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30449A-39CC-410C-9090-317C98F2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54F17E-6E76-4D34-A3B0-3CDC96B0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D009-700B-4F18-AD57-5A3D2E890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46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C52CEC-EBDC-42FE-9462-C76EC642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8310-C7B1-4A16-8559-B402A2596720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5DDE5D-46E0-48EB-82F2-9788C8A7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D6F2F3-BD80-4561-A574-1F796008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D009-700B-4F18-AD57-5A3D2E890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60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AD655-90B0-4385-B596-C9BE5C6B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D8C902-D4BD-4BBC-A2BA-54B7907BB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B2D28F-A48A-4630-8273-4FC63BFC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8492B8-DC3C-4AA4-B0A7-68FE7C101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8310-C7B1-4A16-8559-B402A2596720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857644-0347-4788-B57D-E773D9125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C15CD9-714E-4B30-BB16-7DC23669A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D009-700B-4F18-AD57-5A3D2E890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2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98AFC-1AAE-4647-BD7C-3FDCEBE8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150C55-F666-4417-8CCE-E6263F5B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E97A84-6AD6-4828-A0ED-342F0DFC7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3D366E-1A0C-406C-9C66-780E43FF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8310-C7B1-4A16-8559-B402A2596720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0BBC31-4793-4717-91DC-7E5DF711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524817-F1C9-487C-A592-5C41C4E0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2D009-700B-4F18-AD57-5A3D2E890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10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0455BB-27E4-4A14-8963-9717940EF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EB9ADB-5BE9-45A0-AFB1-264C9370D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58BEFD-A9DF-49C6-A34F-00F1E1E8A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D8310-C7B1-4A16-8559-B402A2596720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21E0F-7864-448E-8CE3-FFA187C2F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6E82A9-DDDA-42B9-9F1C-9E8E49E8C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2D009-700B-4F18-AD57-5A3D2E890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60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hyperlink" Target="https://learningapps.org/display?v=ppofhihcn25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learningapps.org/4041236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7151240A-7849-4696-ACCA-A36123818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60B99D-2E77-4959-8430-D13D70F2A9E9}"/>
              </a:ext>
            </a:extLst>
          </p:cNvPr>
          <p:cNvSpPr/>
          <p:nvPr/>
        </p:nvSpPr>
        <p:spPr>
          <a:xfrm>
            <a:off x="401217" y="803899"/>
            <a:ext cx="10870163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«Упражнения, направленные на развитие познавательной активности учащихся с применение игровых технологий и ЦОР на уроках чтения в начальной школе»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32E6C1-2999-4519-8E09-A21662542B7B}"/>
              </a:ext>
            </a:extLst>
          </p:cNvPr>
          <p:cNvSpPr/>
          <p:nvPr/>
        </p:nvSpPr>
        <p:spPr>
          <a:xfrm>
            <a:off x="5781870" y="4396185"/>
            <a:ext cx="6096000" cy="253556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Гацелюк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Ирина Анатольевна, учитель начальных классов МАОУ СОШ №17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Мироненко Екатерина Александровна, учитель начальных классов МАОУ СОШ №17</a:t>
            </a:r>
          </a:p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Клепалова Ксения </a:t>
            </a:r>
            <a:r>
              <a:rPr lang="ru-RU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Владимировна, учитель начальных классов МАОУ СОШ №17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0BDEFA-CFA1-4747-8CFD-8FEC8E375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83" y="2717730"/>
            <a:ext cx="4828625" cy="371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40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20B32-FCC9-4670-8481-6D0268EE1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\</a:t>
            </a:r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470FD7D5-6C7D-44BA-843B-744C0FA94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623761AA-2FA1-4ABF-BF74-973C55B026C1}"/>
              </a:ext>
            </a:extLst>
          </p:cNvPr>
          <p:cNvSpPr txBox="1">
            <a:spLocks/>
          </p:cNvSpPr>
          <p:nvPr/>
        </p:nvSpPr>
        <p:spPr>
          <a:xfrm>
            <a:off x="915955" y="5517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Упражнение </a:t>
            </a:r>
          </a:p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«Восстанови последовательность»</a:t>
            </a:r>
          </a:p>
          <a:p>
            <a:pPr algn="ctr"/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A36C6C-9CE6-4781-ABA4-7CEA87BE1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523" y="2528594"/>
            <a:ext cx="5862444" cy="2866053"/>
          </a:xfrm>
          <a:prstGeom prst="rect">
            <a:avLst/>
          </a:prstGeom>
        </p:spPr>
      </p:pic>
      <p:pic>
        <p:nvPicPr>
          <p:cNvPr id="4098" name="Picture 2" descr="https://avatars.mds.yandex.net/i?id=e517a9da1d56072268c3deb245927ab69c7d71f9-3237927-images-thumbs&amp;n=13">
            <a:extLst>
              <a:ext uri="{FF2B5EF4-FFF2-40B4-BE49-F238E27FC236}">
                <a16:creationId xmlns:a16="http://schemas.microsoft.com/office/drawing/2014/main" id="{0CC43F4B-D4B2-4A53-8D1F-58AC56D04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 t="23647" b="21237"/>
          <a:stretch/>
        </p:blipFill>
        <p:spPr bwMode="auto">
          <a:xfrm>
            <a:off x="4329404" y="1651519"/>
            <a:ext cx="3455436" cy="87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5AFF62-387F-45EF-9AFC-7B97A88DCE39}"/>
              </a:ext>
            </a:extLst>
          </p:cNvPr>
          <p:cNvSpPr/>
          <p:nvPr/>
        </p:nvSpPr>
        <p:spPr>
          <a:xfrm>
            <a:off x="3424336" y="5610776"/>
            <a:ext cx="5253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https://learningapps.org/display?v=ppofhihcn25</a:t>
            </a:r>
            <a:endParaRPr lang="ru-RU" sz="2000" dirty="0"/>
          </a:p>
        </p:txBody>
      </p:sp>
      <p:pic>
        <p:nvPicPr>
          <p:cNvPr id="4102" name="Picture 6" descr="https://learningapps.org/qrcode.php?id=ppofhihcn25">
            <a:extLst>
              <a:ext uri="{FF2B5EF4-FFF2-40B4-BE49-F238E27FC236}">
                <a16:creationId xmlns:a16="http://schemas.microsoft.com/office/drawing/2014/main" id="{EBB35E46-821F-4481-A5D3-72DC5FAB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817" y="1959429"/>
            <a:ext cx="2136710" cy="213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43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20B32-FCC9-4670-8481-6D0268EE1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470FD7D5-6C7D-44BA-843B-744C0FA94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623761AA-2FA1-4ABF-BF74-973C55B026C1}"/>
              </a:ext>
            </a:extLst>
          </p:cNvPr>
          <p:cNvSpPr txBox="1">
            <a:spLocks/>
          </p:cNvSpPr>
          <p:nvPr/>
        </p:nvSpPr>
        <p:spPr>
          <a:xfrm>
            <a:off x="91595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Упражнение «Найди пару»</a:t>
            </a:r>
          </a:p>
        </p:txBody>
      </p:sp>
      <p:pic>
        <p:nvPicPr>
          <p:cNvPr id="4098" name="Picture 2" descr="https://avatars.mds.yandex.net/i?id=e517a9da1d56072268c3deb245927ab69c7d71f9-3237927-images-thumbs&amp;n=13">
            <a:extLst>
              <a:ext uri="{FF2B5EF4-FFF2-40B4-BE49-F238E27FC236}">
                <a16:creationId xmlns:a16="http://schemas.microsoft.com/office/drawing/2014/main" id="{0CC43F4B-D4B2-4A53-8D1F-58AC56D04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 t="23647" b="21237"/>
          <a:stretch/>
        </p:blipFill>
        <p:spPr bwMode="auto">
          <a:xfrm>
            <a:off x="4329404" y="1651519"/>
            <a:ext cx="3455436" cy="87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B4F005-5296-41EC-8506-48FC18660497}"/>
              </a:ext>
            </a:extLst>
          </p:cNvPr>
          <p:cNvSpPr/>
          <p:nvPr/>
        </p:nvSpPr>
        <p:spPr>
          <a:xfrm>
            <a:off x="3421224" y="5598367"/>
            <a:ext cx="6092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https://learningapps.org/40412366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F0B4D1-3949-4694-852C-15654968C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433" y="2677886"/>
            <a:ext cx="5188981" cy="2808514"/>
          </a:xfrm>
          <a:prstGeom prst="rect">
            <a:avLst/>
          </a:prstGeom>
        </p:spPr>
      </p:pic>
      <p:pic>
        <p:nvPicPr>
          <p:cNvPr id="4100" name="Picture 4" descr="https://learningapps.org/qrcode.php?id=pv8ssimkc25">
            <a:extLst>
              <a:ext uri="{FF2B5EF4-FFF2-40B4-BE49-F238E27FC236}">
                <a16:creationId xmlns:a16="http://schemas.microsoft.com/office/drawing/2014/main" id="{E4B030C8-2E4D-486F-A98D-AC24C6F7E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7" y="1688842"/>
            <a:ext cx="2320210" cy="232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482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9A96B9D3-60E7-47F9-A58D-16B6A66C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C501A3E-4B8F-4516-8A07-D4A28F030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 информации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376C30-4A44-491B-9935-BBB59F8FC0D4}"/>
              </a:ext>
            </a:extLst>
          </p:cNvPr>
          <p:cNvSpPr txBox="1"/>
          <p:nvPr/>
        </p:nvSpPr>
        <p:spPr>
          <a:xfrm>
            <a:off x="597160" y="1763486"/>
            <a:ext cx="95732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Новые педагогические и информационные технологии в системе образования / Под ред. Е.С. </a:t>
            </a:r>
            <a:r>
              <a:rPr lang="ru-RU" dirty="0" err="1"/>
              <a:t>Полат</a:t>
            </a:r>
            <a:r>
              <a:rPr lang="ru-RU" dirty="0"/>
              <a:t>. - М.: Академия, 2000. - 272 с.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Панина, Т.С., Вавилова, Л.Н. Современные способы активизации обучения: учебное пособие / Ушинский, К.Д. Родное слово: Книга для детей и родителей / К.Д. Ушинский. - М.: </a:t>
            </a:r>
            <a:r>
              <a:rPr lang="ru-RU" dirty="0" err="1"/>
              <a:t>Эксмо</a:t>
            </a:r>
            <a:r>
              <a:rPr lang="ru-RU" dirty="0"/>
              <a:t>, 2013. - 400 с.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Федеральный государственный образовательный стандарт начального общего образования. - М.: Просвещение, 2009.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Щукина, Г.И. Активизация познавательной деятельности учащихся в учебном процессе / Г.И. Щукина. - М.: Просвещение, 1979. - 160 с.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LearningApps.org - создание мультимедийных интерактивных упражнений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Интерактив клипарт: 2 </a:t>
            </a:r>
            <a:r>
              <a:rPr lang="ru-RU" dirty="0" err="1"/>
              <a:t>тыс</a:t>
            </a:r>
            <a:r>
              <a:rPr lang="ru-RU" dirty="0"/>
              <a:t> изображений найдено в Яндекс Картинках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647F43-0804-491C-8FDE-09C4EF44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619" y="4021299"/>
            <a:ext cx="6267504" cy="283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88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F1F1CD76-2036-49D4-B3D6-C218522F3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4B61D7A2-4786-480B-B52C-CFBCCD3A800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453" y="510008"/>
            <a:ext cx="9357624" cy="4911077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5A8132-D75C-4474-975B-8B8BD5A6671C}"/>
              </a:ext>
            </a:extLst>
          </p:cNvPr>
          <p:cNvSpPr/>
          <p:nvPr/>
        </p:nvSpPr>
        <p:spPr>
          <a:xfrm>
            <a:off x="5287346" y="933061"/>
            <a:ext cx="65065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«Игра - путь детей к познанию мира, в котором они живут и  который призваны изменить»</a:t>
            </a:r>
            <a:endParaRPr lang="ru-RU" sz="3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1F6FCA-7DC7-4071-9F3A-2AD0D2592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004" y="3937516"/>
            <a:ext cx="3890866" cy="2697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AF1D66-9901-4B0B-B1AA-8C826BD3C3D7}"/>
              </a:ext>
            </a:extLst>
          </p:cNvPr>
          <p:cNvSpPr txBox="1"/>
          <p:nvPr/>
        </p:nvSpPr>
        <p:spPr>
          <a:xfrm>
            <a:off x="429209" y="5561045"/>
            <a:ext cx="498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А. М. Горький</a:t>
            </a:r>
          </a:p>
        </p:txBody>
      </p:sp>
    </p:spTree>
    <p:extLst>
      <p:ext uri="{BB962C8B-B14F-4D97-AF65-F5344CB8AC3E}">
        <p14:creationId xmlns:p14="http://schemas.microsoft.com/office/powerpoint/2010/main" val="317747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75996962-CFC5-4573-B4A8-F73981AC1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E5758C6-F9B6-444A-9209-506FA8A1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08" y="1318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Упражнение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сундучок»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523886-D136-4432-9C7F-5BE9E1B11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384" y="2120701"/>
            <a:ext cx="3601616" cy="251721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A6F32D-8307-4FCF-B1B4-8F520A4121A3}"/>
              </a:ext>
            </a:extLst>
          </p:cNvPr>
          <p:cNvSpPr/>
          <p:nvPr/>
        </p:nvSpPr>
        <p:spPr>
          <a:xfrm>
            <a:off x="298579" y="1189504"/>
            <a:ext cx="8145625" cy="5449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активизация памяти, развитие речи и воображения, создание позитивной и игровой атмосферы.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Актуализация знаний о сказках: Проверка знаний о русских народных и авторских сказках.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ассоциативного мышления: Связывание игрушки с конкретной сказкой.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навыков публичного выступления: Ребенок должен четко и громко назвать сказку.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социальных навыков: умение слушать других, не перебивать, поддерживать.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эмоциональной сферы: описать эмоции, которые вызывает этот персонаж или сказка.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6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9A4EA33E-35B8-407D-9BD7-FAEE2B370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4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6DD81C1-464E-4C54-86E4-88367DC6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Упражнение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сундучок»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0BFFB4-3D1F-4D79-B9DC-8B34F0C0A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2" y="1461215"/>
            <a:ext cx="3424626" cy="4827618"/>
          </a:xfrm>
          <a:prstGeom prst="rect">
            <a:avLst/>
          </a:prstGeom>
        </p:spPr>
      </p:pic>
      <p:sp>
        <p:nvSpPr>
          <p:cNvPr id="16" name="Блок-схема: перфолента 15">
            <a:extLst>
              <a:ext uri="{FF2B5EF4-FFF2-40B4-BE49-F238E27FC236}">
                <a16:creationId xmlns:a16="http://schemas.microsoft.com/office/drawing/2014/main" id="{EFC3E17E-5CDC-49AF-A6AC-D8F18CDE8F25}"/>
              </a:ext>
            </a:extLst>
          </p:cNvPr>
          <p:cNvSpPr/>
          <p:nvPr/>
        </p:nvSpPr>
        <p:spPr>
          <a:xfrm>
            <a:off x="485192" y="1987420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ED20E8-44A6-4511-8D76-3996C021F907}"/>
              </a:ext>
            </a:extLst>
          </p:cNvPr>
          <p:cNvSpPr txBox="1"/>
          <p:nvPr/>
        </p:nvSpPr>
        <p:spPr>
          <a:xfrm>
            <a:off x="643813" y="2360645"/>
            <a:ext cx="347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«Волк и семеро козлят»</a:t>
            </a:r>
          </a:p>
        </p:txBody>
      </p:sp>
      <p:sp>
        <p:nvSpPr>
          <p:cNvPr id="17" name="Блок-схема: перфолента 16">
            <a:extLst>
              <a:ext uri="{FF2B5EF4-FFF2-40B4-BE49-F238E27FC236}">
                <a16:creationId xmlns:a16="http://schemas.microsoft.com/office/drawing/2014/main" id="{0391F6CF-5655-452E-AEB2-7DD84E0BE912}"/>
              </a:ext>
            </a:extLst>
          </p:cNvPr>
          <p:cNvSpPr/>
          <p:nvPr/>
        </p:nvSpPr>
        <p:spPr>
          <a:xfrm>
            <a:off x="506963" y="3278155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6DE88D-79A5-4E23-83DA-0A61B044B8C4}"/>
              </a:ext>
            </a:extLst>
          </p:cNvPr>
          <p:cNvSpPr txBox="1"/>
          <p:nvPr/>
        </p:nvSpPr>
        <p:spPr>
          <a:xfrm>
            <a:off x="889519" y="3632718"/>
            <a:ext cx="347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«Красная шапочка»</a:t>
            </a:r>
          </a:p>
        </p:txBody>
      </p:sp>
      <p:sp>
        <p:nvSpPr>
          <p:cNvPr id="18" name="Блок-схема: перфолента 17">
            <a:extLst>
              <a:ext uri="{FF2B5EF4-FFF2-40B4-BE49-F238E27FC236}">
                <a16:creationId xmlns:a16="http://schemas.microsoft.com/office/drawing/2014/main" id="{D6A57E87-0C0B-4139-88A6-A9DB0AEEB0C7}"/>
              </a:ext>
            </a:extLst>
          </p:cNvPr>
          <p:cNvSpPr/>
          <p:nvPr/>
        </p:nvSpPr>
        <p:spPr>
          <a:xfrm>
            <a:off x="553617" y="4659086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A526C2-DEC5-452D-9F20-6A3916128BA1}"/>
              </a:ext>
            </a:extLst>
          </p:cNvPr>
          <p:cNvSpPr txBox="1"/>
          <p:nvPr/>
        </p:nvSpPr>
        <p:spPr>
          <a:xfrm>
            <a:off x="1063688" y="5047861"/>
            <a:ext cx="345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«Три поросёнка»</a:t>
            </a:r>
          </a:p>
        </p:txBody>
      </p:sp>
      <p:sp>
        <p:nvSpPr>
          <p:cNvPr id="19" name="Блок-схема: перфолента 18">
            <a:extLst>
              <a:ext uri="{FF2B5EF4-FFF2-40B4-BE49-F238E27FC236}">
                <a16:creationId xmlns:a16="http://schemas.microsoft.com/office/drawing/2014/main" id="{3982EC7F-A025-44BB-A17C-EFB4CD5970EF}"/>
              </a:ext>
            </a:extLst>
          </p:cNvPr>
          <p:cNvSpPr/>
          <p:nvPr/>
        </p:nvSpPr>
        <p:spPr>
          <a:xfrm>
            <a:off x="7881258" y="1788368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57D3C5-9980-41AE-A617-76303A317266}"/>
              </a:ext>
            </a:extLst>
          </p:cNvPr>
          <p:cNvSpPr txBox="1"/>
          <p:nvPr/>
        </p:nvSpPr>
        <p:spPr>
          <a:xfrm>
            <a:off x="8932505" y="2186474"/>
            <a:ext cx="345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«Теремок»</a:t>
            </a:r>
          </a:p>
        </p:txBody>
      </p:sp>
      <p:sp>
        <p:nvSpPr>
          <p:cNvPr id="21" name="Блок-схема: перфолента 20">
            <a:extLst>
              <a:ext uri="{FF2B5EF4-FFF2-40B4-BE49-F238E27FC236}">
                <a16:creationId xmlns:a16="http://schemas.microsoft.com/office/drawing/2014/main" id="{D375BF79-955C-47A3-B813-4F60FDE84F75}"/>
              </a:ext>
            </a:extLst>
          </p:cNvPr>
          <p:cNvSpPr/>
          <p:nvPr/>
        </p:nvSpPr>
        <p:spPr>
          <a:xfrm>
            <a:off x="7918579" y="3150638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BA3EB2-54D5-4642-984E-D363E974DDFF}"/>
              </a:ext>
            </a:extLst>
          </p:cNvPr>
          <p:cNvSpPr txBox="1"/>
          <p:nvPr/>
        </p:nvSpPr>
        <p:spPr>
          <a:xfrm>
            <a:off x="8857859" y="3530083"/>
            <a:ext cx="345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«Колобок»</a:t>
            </a:r>
          </a:p>
        </p:txBody>
      </p:sp>
      <p:sp>
        <p:nvSpPr>
          <p:cNvPr id="23" name="Блок-схема: перфолента 22">
            <a:extLst>
              <a:ext uri="{FF2B5EF4-FFF2-40B4-BE49-F238E27FC236}">
                <a16:creationId xmlns:a16="http://schemas.microsoft.com/office/drawing/2014/main" id="{37E0F72B-1D2F-4DC4-A612-84C11655D2A8}"/>
              </a:ext>
            </a:extLst>
          </p:cNvPr>
          <p:cNvSpPr/>
          <p:nvPr/>
        </p:nvSpPr>
        <p:spPr>
          <a:xfrm>
            <a:off x="7965228" y="4568885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B820AE-5D34-4F1D-AFFF-EF76576AC009}"/>
              </a:ext>
            </a:extLst>
          </p:cNvPr>
          <p:cNvSpPr txBox="1"/>
          <p:nvPr/>
        </p:nvSpPr>
        <p:spPr>
          <a:xfrm>
            <a:off x="8195381" y="4836362"/>
            <a:ext cx="3455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«Лисичка-сестричка и серый волк»</a:t>
            </a:r>
          </a:p>
        </p:txBody>
      </p:sp>
    </p:spTree>
    <p:extLst>
      <p:ext uri="{BB962C8B-B14F-4D97-AF65-F5344CB8AC3E}">
        <p14:creationId xmlns:p14="http://schemas.microsoft.com/office/powerpoint/2010/main" val="167729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0" grpId="0"/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9A4EA33E-35B8-407D-9BD7-FAEE2B370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6DD81C1-464E-4C54-86E4-88367DC6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Упражнение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сундучок»</a:t>
            </a:r>
            <a:endParaRPr lang="ru-RU" dirty="0"/>
          </a:p>
        </p:txBody>
      </p:sp>
      <p:sp>
        <p:nvSpPr>
          <p:cNvPr id="16" name="Блок-схема: перфолента 15">
            <a:extLst>
              <a:ext uri="{FF2B5EF4-FFF2-40B4-BE49-F238E27FC236}">
                <a16:creationId xmlns:a16="http://schemas.microsoft.com/office/drawing/2014/main" id="{EFC3E17E-5CDC-49AF-A6AC-D8F18CDE8F25}"/>
              </a:ext>
            </a:extLst>
          </p:cNvPr>
          <p:cNvSpPr/>
          <p:nvPr/>
        </p:nvSpPr>
        <p:spPr>
          <a:xfrm>
            <a:off x="485192" y="1987420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ED20E8-44A6-4511-8D76-3996C021F907}"/>
              </a:ext>
            </a:extLst>
          </p:cNvPr>
          <p:cNvSpPr txBox="1"/>
          <p:nvPr/>
        </p:nvSpPr>
        <p:spPr>
          <a:xfrm>
            <a:off x="643813" y="2360645"/>
            <a:ext cx="347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</a:t>
            </a:r>
            <a:r>
              <a:rPr lang="ru-RU" sz="2400" dirty="0" err="1"/>
              <a:t>Зайкина</a:t>
            </a:r>
            <a:r>
              <a:rPr lang="ru-RU" sz="2400" dirty="0"/>
              <a:t> избушка»</a:t>
            </a:r>
          </a:p>
        </p:txBody>
      </p:sp>
      <p:sp>
        <p:nvSpPr>
          <p:cNvPr id="17" name="Блок-схема: перфолента 16">
            <a:extLst>
              <a:ext uri="{FF2B5EF4-FFF2-40B4-BE49-F238E27FC236}">
                <a16:creationId xmlns:a16="http://schemas.microsoft.com/office/drawing/2014/main" id="{0391F6CF-5655-452E-AEB2-7DD84E0BE912}"/>
              </a:ext>
            </a:extLst>
          </p:cNvPr>
          <p:cNvSpPr/>
          <p:nvPr/>
        </p:nvSpPr>
        <p:spPr>
          <a:xfrm>
            <a:off x="506963" y="3278155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6DE88D-79A5-4E23-83DA-0A61B044B8C4}"/>
              </a:ext>
            </a:extLst>
          </p:cNvPr>
          <p:cNvSpPr txBox="1"/>
          <p:nvPr/>
        </p:nvSpPr>
        <p:spPr>
          <a:xfrm>
            <a:off x="889519" y="3632718"/>
            <a:ext cx="347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«Лиса и журавль»</a:t>
            </a:r>
          </a:p>
        </p:txBody>
      </p:sp>
      <p:sp>
        <p:nvSpPr>
          <p:cNvPr id="18" name="Блок-схема: перфолента 17">
            <a:extLst>
              <a:ext uri="{FF2B5EF4-FFF2-40B4-BE49-F238E27FC236}">
                <a16:creationId xmlns:a16="http://schemas.microsoft.com/office/drawing/2014/main" id="{D6A57E87-0C0B-4139-88A6-A9DB0AEEB0C7}"/>
              </a:ext>
            </a:extLst>
          </p:cNvPr>
          <p:cNvSpPr/>
          <p:nvPr/>
        </p:nvSpPr>
        <p:spPr>
          <a:xfrm>
            <a:off x="553617" y="4659086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A526C2-DEC5-452D-9F20-6A3916128BA1}"/>
              </a:ext>
            </a:extLst>
          </p:cNvPr>
          <p:cNvSpPr txBox="1"/>
          <p:nvPr/>
        </p:nvSpPr>
        <p:spPr>
          <a:xfrm>
            <a:off x="793101" y="4907902"/>
            <a:ext cx="3455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«Петушок золотой гребешок»</a:t>
            </a:r>
          </a:p>
        </p:txBody>
      </p:sp>
      <p:sp>
        <p:nvSpPr>
          <p:cNvPr id="19" name="Блок-схема: перфолента 18">
            <a:extLst>
              <a:ext uri="{FF2B5EF4-FFF2-40B4-BE49-F238E27FC236}">
                <a16:creationId xmlns:a16="http://schemas.microsoft.com/office/drawing/2014/main" id="{3982EC7F-A025-44BB-A17C-EFB4CD5970EF}"/>
              </a:ext>
            </a:extLst>
          </p:cNvPr>
          <p:cNvSpPr/>
          <p:nvPr/>
        </p:nvSpPr>
        <p:spPr>
          <a:xfrm>
            <a:off x="7881258" y="1788368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57D3C5-9980-41AE-A617-76303A317266}"/>
              </a:ext>
            </a:extLst>
          </p:cNvPr>
          <p:cNvSpPr txBox="1"/>
          <p:nvPr/>
        </p:nvSpPr>
        <p:spPr>
          <a:xfrm>
            <a:off x="8932505" y="2186474"/>
            <a:ext cx="345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«Теремок»</a:t>
            </a:r>
          </a:p>
        </p:txBody>
      </p:sp>
      <p:sp>
        <p:nvSpPr>
          <p:cNvPr id="21" name="Блок-схема: перфолента 20">
            <a:extLst>
              <a:ext uri="{FF2B5EF4-FFF2-40B4-BE49-F238E27FC236}">
                <a16:creationId xmlns:a16="http://schemas.microsoft.com/office/drawing/2014/main" id="{D375BF79-955C-47A3-B813-4F60FDE84F75}"/>
              </a:ext>
            </a:extLst>
          </p:cNvPr>
          <p:cNvSpPr/>
          <p:nvPr/>
        </p:nvSpPr>
        <p:spPr>
          <a:xfrm>
            <a:off x="7918579" y="3150638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BA3EB2-54D5-4642-984E-D363E974DDFF}"/>
              </a:ext>
            </a:extLst>
          </p:cNvPr>
          <p:cNvSpPr txBox="1"/>
          <p:nvPr/>
        </p:nvSpPr>
        <p:spPr>
          <a:xfrm>
            <a:off x="8857859" y="3530083"/>
            <a:ext cx="345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«Колобок»</a:t>
            </a:r>
          </a:p>
        </p:txBody>
      </p:sp>
      <p:sp>
        <p:nvSpPr>
          <p:cNvPr id="23" name="Блок-схема: перфолента 22">
            <a:extLst>
              <a:ext uri="{FF2B5EF4-FFF2-40B4-BE49-F238E27FC236}">
                <a16:creationId xmlns:a16="http://schemas.microsoft.com/office/drawing/2014/main" id="{37E0F72B-1D2F-4DC4-A612-84C11655D2A8}"/>
              </a:ext>
            </a:extLst>
          </p:cNvPr>
          <p:cNvSpPr/>
          <p:nvPr/>
        </p:nvSpPr>
        <p:spPr>
          <a:xfrm>
            <a:off x="7965228" y="4568885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B820AE-5D34-4F1D-AFFF-EF76576AC009}"/>
              </a:ext>
            </a:extLst>
          </p:cNvPr>
          <p:cNvSpPr txBox="1"/>
          <p:nvPr/>
        </p:nvSpPr>
        <p:spPr>
          <a:xfrm>
            <a:off x="8195381" y="4836362"/>
            <a:ext cx="3455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«Лисичка-сестричка и серый волк»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81343D-27AC-49FD-A21B-7916C1F86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056" y="1495619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0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9A4EA33E-35B8-407D-9BD7-FAEE2B370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6DD81C1-464E-4C54-86E4-88367DC6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Упражнение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сундучок»</a:t>
            </a:r>
            <a:endParaRPr lang="ru-RU" dirty="0"/>
          </a:p>
        </p:txBody>
      </p:sp>
      <p:sp>
        <p:nvSpPr>
          <p:cNvPr id="16" name="Блок-схема: перфолента 15">
            <a:extLst>
              <a:ext uri="{FF2B5EF4-FFF2-40B4-BE49-F238E27FC236}">
                <a16:creationId xmlns:a16="http://schemas.microsoft.com/office/drawing/2014/main" id="{EFC3E17E-5CDC-49AF-A6AC-D8F18CDE8F25}"/>
              </a:ext>
            </a:extLst>
          </p:cNvPr>
          <p:cNvSpPr/>
          <p:nvPr/>
        </p:nvSpPr>
        <p:spPr>
          <a:xfrm>
            <a:off x="485192" y="1987420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ED20E8-44A6-4511-8D76-3996C021F907}"/>
              </a:ext>
            </a:extLst>
          </p:cNvPr>
          <p:cNvSpPr txBox="1"/>
          <p:nvPr/>
        </p:nvSpPr>
        <p:spPr>
          <a:xfrm>
            <a:off x="643813" y="2360645"/>
            <a:ext cx="347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</a:t>
            </a:r>
            <a:r>
              <a:rPr lang="ru-RU" sz="2400" dirty="0" err="1"/>
              <a:t>Зайкина</a:t>
            </a:r>
            <a:r>
              <a:rPr lang="ru-RU" sz="2400" dirty="0"/>
              <a:t> избушка»</a:t>
            </a:r>
          </a:p>
        </p:txBody>
      </p:sp>
      <p:sp>
        <p:nvSpPr>
          <p:cNvPr id="17" name="Блок-схема: перфолента 16">
            <a:extLst>
              <a:ext uri="{FF2B5EF4-FFF2-40B4-BE49-F238E27FC236}">
                <a16:creationId xmlns:a16="http://schemas.microsoft.com/office/drawing/2014/main" id="{0391F6CF-5655-452E-AEB2-7DD84E0BE912}"/>
              </a:ext>
            </a:extLst>
          </p:cNvPr>
          <p:cNvSpPr/>
          <p:nvPr/>
        </p:nvSpPr>
        <p:spPr>
          <a:xfrm>
            <a:off x="506963" y="3278155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6DE88D-79A5-4E23-83DA-0A61B044B8C4}"/>
              </a:ext>
            </a:extLst>
          </p:cNvPr>
          <p:cNvSpPr txBox="1"/>
          <p:nvPr/>
        </p:nvSpPr>
        <p:spPr>
          <a:xfrm>
            <a:off x="889519" y="3632718"/>
            <a:ext cx="347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«Лиса, заяц и петух»</a:t>
            </a:r>
          </a:p>
        </p:txBody>
      </p:sp>
      <p:sp>
        <p:nvSpPr>
          <p:cNvPr id="19" name="Блок-схема: перфолента 18">
            <a:extLst>
              <a:ext uri="{FF2B5EF4-FFF2-40B4-BE49-F238E27FC236}">
                <a16:creationId xmlns:a16="http://schemas.microsoft.com/office/drawing/2014/main" id="{3982EC7F-A025-44BB-A17C-EFB4CD5970EF}"/>
              </a:ext>
            </a:extLst>
          </p:cNvPr>
          <p:cNvSpPr/>
          <p:nvPr/>
        </p:nvSpPr>
        <p:spPr>
          <a:xfrm>
            <a:off x="7881258" y="1788368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57D3C5-9980-41AE-A617-76303A317266}"/>
              </a:ext>
            </a:extLst>
          </p:cNvPr>
          <p:cNvSpPr txBox="1"/>
          <p:nvPr/>
        </p:nvSpPr>
        <p:spPr>
          <a:xfrm>
            <a:off x="8932505" y="2186474"/>
            <a:ext cx="345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«Теремок»</a:t>
            </a:r>
          </a:p>
        </p:txBody>
      </p:sp>
      <p:sp>
        <p:nvSpPr>
          <p:cNvPr id="21" name="Блок-схема: перфолента 20">
            <a:extLst>
              <a:ext uri="{FF2B5EF4-FFF2-40B4-BE49-F238E27FC236}">
                <a16:creationId xmlns:a16="http://schemas.microsoft.com/office/drawing/2014/main" id="{D375BF79-955C-47A3-B813-4F60FDE84F75}"/>
              </a:ext>
            </a:extLst>
          </p:cNvPr>
          <p:cNvSpPr/>
          <p:nvPr/>
        </p:nvSpPr>
        <p:spPr>
          <a:xfrm>
            <a:off x="7918579" y="3150638"/>
            <a:ext cx="3638939" cy="12129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BA3EB2-54D5-4642-984E-D363E974DDFF}"/>
              </a:ext>
            </a:extLst>
          </p:cNvPr>
          <p:cNvSpPr txBox="1"/>
          <p:nvPr/>
        </p:nvSpPr>
        <p:spPr>
          <a:xfrm>
            <a:off x="8857859" y="3530083"/>
            <a:ext cx="345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«Колобок»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8BC06E-B2D4-4993-BB44-206232CC3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266" y="1502229"/>
            <a:ext cx="3904110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75996962-CFC5-4573-B4A8-F73981AC1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E5758C6-F9B6-444A-9209-506FA8A1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616" y="2811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Упражнение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по картинке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»»</a:t>
            </a:r>
            <a:endParaRPr lang="ru-RU" dirty="0"/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F192727D-9BF4-47B1-987C-D6FF400F8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85914"/>
              </a:clrFrom>
              <a:clrTo>
                <a:srgbClr val="88591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866" y="2248676"/>
            <a:ext cx="3461269" cy="2541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A97E54-6DF1-47FB-B440-119D225C5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8168" y="74644"/>
            <a:ext cx="3088433" cy="308843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A42C4E-B054-48AC-A041-6FB774B08D13}"/>
              </a:ext>
            </a:extLst>
          </p:cNvPr>
          <p:cNvSpPr/>
          <p:nvPr/>
        </p:nvSpPr>
        <p:spPr>
          <a:xfrm>
            <a:off x="2600130" y="1471326"/>
            <a:ext cx="8008775" cy="878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 активизация знаний о сказках, развитие внимания, зрительной памяти и речи.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CA2D5CB-378C-4A24-A456-A1F8B80D410E}"/>
              </a:ext>
            </a:extLst>
          </p:cNvPr>
          <p:cNvSpPr/>
          <p:nvPr/>
        </p:nvSpPr>
        <p:spPr>
          <a:xfrm>
            <a:off x="-83975" y="3448084"/>
            <a:ext cx="9927771" cy="2540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•  Развитие умения анализировать изображение и выделять ключевые детали.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•  Развитие ассоциативного мышления и воображения.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•  Формирование навыков связной речи и умения описывать увиденное.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•  Повышение интереса к чтению сказок.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•  (В групповой работе) Развитие умения работать в команде и приходить к общему решению.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34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75996962-CFC5-4573-B4A8-F73981AC1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E5758C6-F9B6-444A-9209-506FA8A1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616" y="2811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Упражнение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по картинке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»»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A97E54-6DF1-47FB-B440-119D225C5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8168" y="74644"/>
            <a:ext cx="3088433" cy="30884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0328A1-4A5B-4A4D-ABD4-FD0437876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18" y="1455575"/>
            <a:ext cx="6749142" cy="50618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7FA661-14C2-4192-B6DF-45B45E8A5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96" y="310145"/>
            <a:ext cx="6374071" cy="7053149"/>
          </a:xfrm>
          <a:prstGeom prst="rect">
            <a:avLst/>
          </a:prstGeom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BAE3D20C-F01C-485E-90E4-A28020959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98198">
            <a:off x="3564295" y="1940657"/>
            <a:ext cx="5206546" cy="417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369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20B32-FCC9-4670-8481-6D0268EE1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\</a:t>
            </a:r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470FD7D5-6C7D-44BA-843B-744C0FA94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623761AA-2FA1-4ABF-BF74-973C55B026C1}"/>
              </a:ext>
            </a:extLst>
          </p:cNvPr>
          <p:cNvSpPr txBox="1">
            <a:spLocks/>
          </p:cNvSpPr>
          <p:nvPr/>
        </p:nvSpPr>
        <p:spPr>
          <a:xfrm>
            <a:off x="91595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«Упражнения, направленные на развитие познавательной активности учащихся с применением ЦОР»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CB2B3C3-F11A-49A8-8936-ED3282AE8985}"/>
              </a:ext>
            </a:extLst>
          </p:cNvPr>
          <p:cNvSpPr/>
          <p:nvPr/>
        </p:nvSpPr>
        <p:spPr>
          <a:xfrm>
            <a:off x="643813" y="1861687"/>
            <a:ext cx="683933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Jost"/>
              </a:rPr>
              <a:t>Цель:</a:t>
            </a:r>
            <a:r>
              <a:rPr lang="ru-RU" dirty="0">
                <a:latin typeface="Jost"/>
              </a:rPr>
              <a:t> Активизация познавательной деятельности учащихся посредством интеграции цифровых образовательных ресурсов (ЦОР) в учебный процесс.</a:t>
            </a:r>
          </a:p>
          <a:p>
            <a:r>
              <a:rPr lang="ru-RU" b="1" dirty="0">
                <a:latin typeface="Jost"/>
              </a:rPr>
              <a:t>Задачи:</a:t>
            </a:r>
            <a:endParaRPr lang="ru-RU" dirty="0">
              <a:latin typeface="Jost"/>
            </a:endParaRPr>
          </a:p>
          <a:p>
            <a:pPr>
              <a:buFont typeface="+mj-lt"/>
              <a:buAutoNum type="arabicPeriod"/>
            </a:pPr>
            <a:r>
              <a:rPr lang="ru-RU" dirty="0">
                <a:latin typeface="Jost"/>
              </a:rPr>
              <a:t>Развитие у учащихся умений анализировать, систематизировать и обобщать информацию, представленную в различных форматах (текст, графика, аудио, видео).</a:t>
            </a:r>
          </a:p>
          <a:p>
            <a:pPr>
              <a:buFont typeface="+mj-lt"/>
              <a:buAutoNum type="arabicPeriod"/>
            </a:pPr>
            <a:r>
              <a:rPr lang="ru-RU" dirty="0">
                <a:latin typeface="Jost"/>
              </a:rPr>
              <a:t>Формирование навыков самостоятельной работы с ЦОР, включая поиск, оценку достоверности и применение полученных знаний.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6A29CA-4815-445A-A8EC-5FC12864D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036" y="914400"/>
            <a:ext cx="5329964" cy="376956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DF20B1-26CD-4F0B-A2DF-713DD09AA842}"/>
              </a:ext>
            </a:extLst>
          </p:cNvPr>
          <p:cNvSpPr/>
          <p:nvPr/>
        </p:nvSpPr>
        <p:spPr>
          <a:xfrm>
            <a:off x="650032" y="4495523"/>
            <a:ext cx="113024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Jost"/>
              </a:rPr>
              <a:t>3. Стимулирование интереса к предмету изучения через интерактивные формы работы и визуализацию учебного материала.</a:t>
            </a:r>
          </a:p>
          <a:p>
            <a:r>
              <a:rPr lang="ru-RU" dirty="0">
                <a:latin typeface="Jost"/>
              </a:rPr>
              <a:t>4. Развитие критического мышления и способности к решению проблемных ситуаций с использованием ЦОР.</a:t>
            </a:r>
          </a:p>
          <a:p>
            <a:r>
              <a:rPr lang="ru-RU" dirty="0">
                <a:latin typeface="Jost"/>
              </a:rPr>
              <a:t>5. Совершенствование коммуникативных навыков и умения работать в команде при выполнении совместных проектов с применением ЦОР.</a:t>
            </a:r>
          </a:p>
        </p:txBody>
      </p:sp>
    </p:spTree>
    <p:extLst>
      <p:ext uri="{BB962C8B-B14F-4D97-AF65-F5344CB8AC3E}">
        <p14:creationId xmlns:p14="http://schemas.microsoft.com/office/powerpoint/2010/main" val="2748704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647</Words>
  <Application>Microsoft Office PowerPoint</Application>
  <PresentationFormat>Широкоэкранный</PresentationFormat>
  <Paragraphs>64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Jost</vt:lpstr>
      <vt:lpstr>Times New Roman</vt:lpstr>
      <vt:lpstr>Тема Office</vt:lpstr>
      <vt:lpstr>Презентация PowerPoint</vt:lpstr>
      <vt:lpstr>Презентация PowerPoint</vt:lpstr>
      <vt:lpstr>Упражнение «Волшебный сундучок»</vt:lpstr>
      <vt:lpstr>Упражнение «Волшебный сундучок»</vt:lpstr>
      <vt:lpstr>Упражнение «Волшебный сундучок»</vt:lpstr>
      <vt:lpstr>Упражнение «Волшебный сундучок»</vt:lpstr>
      <vt:lpstr>Упражнение «Сказка по картинке»»</vt:lpstr>
      <vt:lpstr>Упражнение «Сказка по картинке»»</vt:lpstr>
      <vt:lpstr>\</vt:lpstr>
      <vt:lpstr>\</vt:lpstr>
      <vt:lpstr>Презентация PowerPoint</vt:lpstr>
      <vt:lpstr>Источники информации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13</cp:revision>
  <dcterms:created xsi:type="dcterms:W3CDTF">2025-04-19T14:37:49Z</dcterms:created>
  <dcterms:modified xsi:type="dcterms:W3CDTF">2025-04-19T16:52:06Z</dcterms:modified>
</cp:coreProperties>
</file>