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385" y="4304030"/>
            <a:ext cx="879729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Необычные свойства 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поваренной соли.</a:t>
            </a:r>
            <a:endParaRPr lang="ru-RU" altLang="en-US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2.1. Выращивание кристаллов соли.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0" y="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tx2">
                    <a:lumMod val="50000"/>
                  </a:schemeClr>
                </a:solidFill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2.2. Использование соли в декоративном творчестве.</a:t>
            </a:r>
            <a:endParaRPr lang="en-US" altLang="zh-CN" sz="3200" b="1">
              <a:solidFill>
                <a:schemeClr val="tx2">
                  <a:lumMod val="50000"/>
                </a:schemeClr>
              </a:solidFill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27025" y="1041400"/>
            <a:ext cx="6269990" cy="1476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Тестопластика</a:t>
            </a:r>
            <a:r>
              <a:rPr lang="en-US" altLang="zh-CN" sz="2000">
                <a:latin typeface="Times New Roman" panose="02020603050405020304"/>
                <a:ea typeface="SimSun" panose="02010600030101010101" pitchFamily="2" charset="-122"/>
              </a:rPr>
              <a:t> – увлекательный вид рукоделия, не требующий ни больших денежных затрат, ни особых умений. </a:t>
            </a:r>
            <a:endParaRPr lang="en-US" altLang="zh-CN" sz="2000"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5610" y="1041400"/>
            <a:ext cx="5144135" cy="380238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26390" y="2518410"/>
            <a:ext cx="6329045" cy="406463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Приготовление теста для лепки</a:t>
            </a:r>
            <a:r>
              <a:rPr lang="ru-RU" altLang="en-US" sz="16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:</a:t>
            </a:r>
            <a:endParaRPr lang="ru-RU" altLang="en-US" sz="1600" b="1"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1"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1600">
                <a:latin typeface="Wingdings" panose="05000000000000000000"/>
                <a:ea typeface="SimSun" panose="02010600030101010101" pitchFamily="2" charset="-122"/>
              </a:rPr>
              <a:t> </a:t>
            </a:r>
            <a:r>
              <a:rPr lang="en-US" altLang="zh-CN" sz="1600">
                <a:latin typeface="Times New Roman" panose="02020603050405020304"/>
                <a:ea typeface="SimSun" panose="02010600030101010101" pitchFamily="2" charset="-122"/>
              </a:rPr>
              <a:t>1 ст. мелкой соли;</a:t>
            </a:r>
            <a:endParaRPr lang="en-US" altLang="zh-CN"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1600">
                <a:latin typeface="Wingdings" panose="05000000000000000000"/>
                <a:ea typeface="SimSun" panose="02010600030101010101" pitchFamily="2" charset="-122"/>
              </a:rPr>
              <a:t> </a:t>
            </a:r>
            <a:r>
              <a:rPr lang="en-US" altLang="zh-CN" sz="1600">
                <a:latin typeface="Times New Roman" panose="02020603050405020304"/>
                <a:ea typeface="SimSun" panose="02010600030101010101" pitchFamily="2" charset="-122"/>
              </a:rPr>
              <a:t>1 ст. муки;</a:t>
            </a:r>
            <a:endParaRPr lang="en-US" altLang="zh-CN"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1600">
                <a:latin typeface="Wingdings" panose="05000000000000000000"/>
                <a:ea typeface="SimSun" panose="02010600030101010101" pitchFamily="2" charset="-122"/>
              </a:rPr>
              <a:t> </a:t>
            </a:r>
            <a:r>
              <a:rPr lang="en-US" altLang="zh-CN" sz="1600">
                <a:latin typeface="Times New Roman" panose="02020603050405020304"/>
                <a:ea typeface="SimSun" panose="02010600030101010101" pitchFamily="2" charset="-122"/>
              </a:rPr>
              <a:t>5 ст. л. подсолнечного масла;</a:t>
            </a:r>
            <a:endParaRPr lang="en-US" altLang="zh-CN"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1600">
                <a:latin typeface="Wingdings" panose="05000000000000000000"/>
                <a:ea typeface="SimSun" panose="02010600030101010101" pitchFamily="2" charset="-122"/>
              </a:rPr>
              <a:t> </a:t>
            </a:r>
            <a:r>
              <a:rPr lang="en-US" altLang="zh-CN" sz="1600">
                <a:latin typeface="Times New Roman" panose="02020603050405020304"/>
                <a:ea typeface="SimSun" panose="02010600030101010101" pitchFamily="2" charset="-122"/>
              </a:rPr>
              <a:t>вода;</a:t>
            </a:r>
            <a:endParaRPr lang="en-US" altLang="zh-CN"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1600">
                <a:latin typeface="Wingdings" panose="05000000000000000000"/>
                <a:ea typeface="SimSun" panose="02010600030101010101" pitchFamily="2" charset="-122"/>
              </a:rPr>
              <a:t> </a:t>
            </a:r>
            <a:r>
              <a:rPr lang="en-US" altLang="zh-CN" sz="1600">
                <a:latin typeface="Times New Roman" panose="02020603050405020304"/>
                <a:ea typeface="SimSun" panose="02010600030101010101" pitchFamily="2" charset="-122"/>
              </a:rPr>
              <a:t>цветная гуашь или натуральный сок.</a:t>
            </a:r>
            <a:endParaRPr lang="en-US" altLang="zh-CN"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SimSun" panose="02010600030101010101" pitchFamily="2" charset="-122"/>
              </a:rPr>
              <a:t> </a:t>
            </a:r>
            <a:endParaRPr lang="en-US" altLang="zh-CN" sz="16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SimSun" panose="02010600030101010101" pitchFamily="2" charset="-122"/>
              </a:rPr>
              <a:t>Тщательно размешайте в глубокой емкости сухие ингредиенты, влейте туда масло и немного воды. Чтобы тесто приобрело определенный окрас, аккуратно вмешайте в него сок (например, морковный либо свекольный).</a:t>
            </a:r>
            <a:endParaRPr lang="en-US" altLang="zh-CN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56235" y="224790"/>
            <a:ext cx="1135253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Из невероятно пластичного, податливого и абсолютно безопасного материала для творчества получаются чудесные фигурки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 и картины.</a:t>
            </a:r>
            <a:endParaRPr lang="ru-RU" altLang="en-US" sz="2800"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199505" y="1757045"/>
            <a:ext cx="5359400" cy="462597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825625" y="3277235"/>
            <a:ext cx="2390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Место для фото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25095" y="106045"/>
            <a:ext cx="5422265" cy="44577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2.3.</a:t>
            </a:r>
            <a:r>
              <a:rPr lang="en-US" altLang="en-US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 </a:t>
            </a:r>
            <a:r>
              <a:rPr lang="en-US" altLang="ru-RU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r>
              <a:rPr lang="en-US" altLang="en-US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Применение</a:t>
            </a:r>
            <a:r>
              <a:rPr lang="en-US" altLang="ru-RU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r>
              <a:rPr lang="en-US" altLang="en-US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соли</a:t>
            </a:r>
            <a:r>
              <a:rPr lang="en-US" altLang="ru-RU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r>
              <a:rPr lang="en-US" altLang="en-US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в</a:t>
            </a:r>
            <a:r>
              <a:rPr lang="en-US" altLang="ru-RU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 </a:t>
            </a:r>
            <a:r>
              <a:rPr lang="en-US" altLang="en-US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быту</a:t>
            </a:r>
            <a:r>
              <a:rPr lang="en-US" altLang="ru-RU" sz="2800" b="1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.</a:t>
            </a:r>
            <a:endParaRPr lang="en-US" altLang="ru-RU" sz="2800" b="1"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46710" y="1136015"/>
            <a:ext cx="5080000" cy="5510530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4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/>
                <a:ea typeface="SimSun" panose="02010600030101010101" pitchFamily="2" charset="-122"/>
              </a:rPr>
              <a:t>Соль – пятновыводитель.</a:t>
            </a:r>
            <a:endParaRPr lang="en-US" altLang="zh-CN" sz="34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400">
                <a:latin typeface="Times New Roman" panose="02020603050405020304"/>
                <a:ea typeface="SimSun" panose="02010600030101010101" pitchFamily="2" charset="-122"/>
              </a:rPr>
              <a:t>Избавиться от любых видов пятен (в том числе и жирных) можно при помощи старого и проверенного метода – посыпать пострадавшее место поваренной солью и втереть ее в ткань одежды.</a:t>
            </a:r>
            <a:endParaRPr lang="en-US" altLang="zh-CN" sz="340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112000" y="4939347"/>
            <a:ext cx="5080000" cy="1814830"/>
          </a:xfrm>
          <a:prstGeom prst="rect">
            <a:avLst/>
          </a:prstGeom>
        </p:spPr>
        <p:txBody>
          <a:bodyPr>
            <a:sp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Соль не оказывает негативного воздействия на материал, поэтому ее можно использовать для любой ткани.</a:t>
            </a:r>
            <a:endParaRPr lang="en-US" altLang="zh-CN" sz="280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313930" y="1198880"/>
            <a:ext cx="3788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Место для фото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096635" y="849630"/>
            <a:ext cx="5816600" cy="45231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/>
            <a:r>
              <a:rPr lang="en-US" altLang="zh-CN" sz="3200" b="1" i="0">
                <a:solidFill>
                  <a:srgbClr val="333333"/>
                </a:solidFill>
                <a:latin typeface="Open Sans"/>
                <a:ea typeface="Open Sans"/>
              </a:rPr>
              <a:t>Соль</a:t>
            </a:r>
            <a:endParaRPr lang="en-US" altLang="zh-CN" sz="3200" b="1" i="0">
              <a:solidFill>
                <a:srgbClr val="333333"/>
              </a:solidFill>
              <a:latin typeface="Open Sans"/>
              <a:ea typeface="Open Sans"/>
            </a:endParaRPr>
          </a:p>
          <a:p>
            <a:pPr marL="0" indent="0" algn="ctr"/>
            <a:r>
              <a:rPr lang="en-US" altLang="zh-CN" sz="3200" b="0" i="0">
                <a:solidFill>
                  <a:srgbClr val="333333"/>
                </a:solidFill>
                <a:latin typeface="Open Sans"/>
                <a:ea typeface="Open Sans"/>
              </a:rPr>
              <a:t> подходит для поверхностей, которые не боятся царапин. Солью можно очищать посуду от накипи, а сковородки и жаровни — от застывшего жира и пригоревшей пищи. </a:t>
            </a:r>
            <a:endParaRPr lang="en-US" altLang="zh-CN" sz="3200" b="0" i="0">
              <a:solidFill>
                <a:srgbClr val="333333"/>
              </a:solidFill>
              <a:latin typeface="Open Sans"/>
              <a:ea typeface="Open Sans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353820" y="2049145"/>
            <a:ext cx="269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Место для фото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01295" y="1357630"/>
            <a:ext cx="5645785" cy="523621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Segoe Print" panose="02000600000000000000" charset="0"/>
                <a:ea typeface="SimSun" panose="02010600030101010101" pitchFamily="2" charset="-122"/>
                <a:cs typeface="Segoe Print" panose="02000600000000000000" charset="0"/>
              </a:rPr>
              <a:t>Соль — не только вещество, необходимое человеку для жизнедеятельности, но и интересный материал для опытов, наблюдений и творчества. Соль широко применяется в быту.</a:t>
            </a:r>
            <a:endParaRPr lang="en-US" altLang="zh-CN" sz="2800">
              <a:latin typeface="Segoe Print" panose="02000600000000000000" charset="0"/>
              <a:ea typeface="SimSun" panose="02010600030101010101" pitchFamily="2" charset="-122"/>
              <a:cs typeface="Segoe Print" panose="0200060000000000000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0243" y="158750"/>
            <a:ext cx="34499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Выводы</a:t>
            </a:r>
            <a:endParaRPr lang="ru-RU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504190" y="635"/>
            <a:ext cx="11781790" cy="532066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latin typeface="Times New Roman" panose="02020603050405020304"/>
                <a:ea typeface="SimSun" panose="02010600030101010101" pitchFamily="2" charset="-122"/>
              </a:rPr>
              <a:t>Цели:</a:t>
            </a:r>
            <a:r>
              <a:rPr lang="en-US" altLang="zh-CN" sz="320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en-US" altLang="zh-CN" sz="210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- изучить особенности поваренной соли;</a:t>
            </a:r>
            <a:endParaRPr lang="en-US" altLang="zh-CN" sz="28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           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       </a:t>
            </a: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 - историю появления соли;</a:t>
            </a:r>
            <a:endParaRPr lang="en-US" altLang="zh-CN" sz="28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            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      </a:t>
            </a: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- узнать о значении соли в жизни человека</a:t>
            </a:r>
            <a:endParaRPr lang="en-US" altLang="zh-CN" sz="28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100" b="1">
                <a:latin typeface="Times New Roman" panose="02020603050405020304"/>
                <a:ea typeface="SimSun" panose="02010600030101010101" pitchFamily="2" charset="-122"/>
              </a:rPr>
              <a:t>                                                                 </a:t>
            </a:r>
            <a:r>
              <a:rPr lang="en-US" altLang="zh-CN" sz="3200" b="1">
                <a:latin typeface="Times New Roman" panose="02020603050405020304"/>
                <a:ea typeface="SimSun" panose="02010600030101010101" pitchFamily="2" charset="-122"/>
              </a:rPr>
              <a:t>Задачи:</a:t>
            </a:r>
            <a:r>
              <a:rPr lang="en-US" altLang="zh-CN" sz="2100">
                <a:latin typeface="Times New Roman" panose="02020603050405020304"/>
                <a:ea typeface="SimSun" panose="02010600030101010101" pitchFamily="2" charset="-122"/>
              </a:rPr>
              <a:t> 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- изучить литературу по данной теме;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             </a:t>
            </a: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                                   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- провести опыты по применению соли в быту;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            </a:t>
            </a: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                                    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- познакомиться с методами выращивания кристаллов соли;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             </a:t>
            </a: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                                   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- собрать пословицы и поговорки, связанные с солью.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latin typeface="Times New Roman" panose="02020603050405020304"/>
                <a:ea typeface="SimSun" panose="02010600030101010101" pitchFamily="2" charset="-122"/>
              </a:rPr>
              <a:t>Гипотеза: </a:t>
            </a:r>
            <a:r>
              <a:rPr lang="en-US" altLang="zh-CN" sz="2100">
                <a:latin typeface="Times New Roman" panose="02020603050405020304"/>
                <a:ea typeface="SimSun" panose="02010600030101010101" pitchFamily="2" charset="-122"/>
              </a:rPr>
              <a:t>   </a:t>
            </a:r>
            <a:r>
              <a:rPr lang="en-US" altLang="zh-CN" sz="3200">
                <a:latin typeface="Times New Roman" panose="02020603050405020304"/>
                <a:ea typeface="SimSun" panose="02010600030101010101" pitchFamily="2" charset="-122"/>
              </a:rPr>
              <a:t>Что если соль можно использовать не только как пищевой продукт?</a:t>
            </a:r>
            <a:endParaRPr lang="en-US" altLang="zh-CN" sz="32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425450" y="474980"/>
            <a:ext cx="4675505" cy="367665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5344160" y="474980"/>
            <a:ext cx="6470650" cy="26765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28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П</a:t>
            </a:r>
            <a:r>
              <a:rPr lang="en-US" altLang="zh-CN" sz="28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лемена первобытных людей удовлетворяли потребность в соли, используя мясо в сыром виде или растения в качестве пищи. Так или иначе натрий содержится в натуральных и необработанных продуктах.</a:t>
            </a:r>
            <a:endParaRPr lang="en-US" altLang="zh-CN" sz="2800" i="0">
              <a:solidFill>
                <a:srgbClr val="1B1E24"/>
              </a:solidFill>
              <a:latin typeface="Times New Roman" panose="02020603050405020304"/>
              <a:ea typeface="helvetica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20230" y="3624580"/>
            <a:ext cx="4894580" cy="30429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64160" y="4467225"/>
            <a:ext cx="6177280" cy="169799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Соль - самая древняя из специй. С давних времен соль была ценным товаром и как следствие важным стратегическим ресурсом.</a:t>
            </a:r>
            <a:endParaRPr lang="en-US" altLang="zh-CN" sz="2400" i="0">
              <a:solidFill>
                <a:srgbClr val="1B1E24"/>
              </a:solidFill>
              <a:latin typeface="Times New Roman" panose="02020603050405020304"/>
              <a:ea typeface="helvetica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В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некоторые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исторические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периоды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соль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стоила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очень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дорого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–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настолько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,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что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выступала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в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качестве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денежного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 </a:t>
            </a:r>
            <a:r>
              <a:rPr lang="en-US" altLang="en-US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эквивалента</a:t>
            </a:r>
            <a:r>
              <a:rPr lang="en-US" altLang="ru-RU" sz="2400" i="0">
                <a:solidFill>
                  <a:srgbClr val="1B1E24"/>
                </a:solidFill>
                <a:latin typeface="Times New Roman" panose="02020603050405020304"/>
                <a:ea typeface="helvetica"/>
              </a:rPr>
              <a:t>.</a:t>
            </a:r>
            <a:endParaRPr lang="en-US" altLang="ru-RU" sz="2400" i="0">
              <a:solidFill>
                <a:srgbClr val="1B1E24"/>
              </a:solidFill>
              <a:latin typeface="Times New Roman" panose="02020603050405020304"/>
              <a:ea typeface="helve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2149158" y="100330"/>
            <a:ext cx="83432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Месторождения соли в России</a:t>
            </a:r>
            <a:endParaRPr lang="ru-RU" altLang="en-US" sz="4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1140" y="1184275"/>
            <a:ext cx="5105400" cy="274891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31140" y="4044950"/>
            <a:ext cx="2886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/>
              <a:t>Баскунчакское месторождение соли </a:t>
            </a:r>
            <a:endParaRPr lang="ru-RU" altLang="en-US"/>
          </a:p>
          <a:p>
            <a:pPr algn="ctr"/>
            <a:r>
              <a:rPr lang="ru-RU" altLang="en-US"/>
              <a:t>(Астраханская область)</a:t>
            </a:r>
            <a:endParaRPr lang="ru-RU" altLang="en-US"/>
          </a:p>
        </p:txBody>
      </p:sp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91960" y="1184275"/>
            <a:ext cx="4981575" cy="274891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6983730" y="4097655"/>
            <a:ext cx="4653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/>
              <a:t>Эльтонское месторождение соли </a:t>
            </a:r>
            <a:endParaRPr lang="ru-RU" altLang="en-US"/>
          </a:p>
          <a:p>
            <a:pPr algn="ctr"/>
            <a:r>
              <a:rPr lang="ru-RU" altLang="en-US"/>
              <a:t>(Волгоградская область)</a:t>
            </a:r>
            <a:endParaRPr lang="ru-RU" altLang="en-US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220" y="3540760"/>
            <a:ext cx="4450715" cy="331787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7705725" y="6031865"/>
            <a:ext cx="4015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Илецкое месторождение соли</a:t>
            </a:r>
            <a:endParaRPr lang="ru-RU" altLang="en-US"/>
          </a:p>
          <a:p>
            <a:r>
              <a:rPr lang="ru-RU" altLang="en-US"/>
              <a:t>(Оренбургская область)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3317558" y="0"/>
            <a:ext cx="607885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ru-RU" altLang="en-US" sz="4800" b="1">
                <a:solidFill>
                  <a:schemeClr val="accent3"/>
                </a:solidFill>
                <a:effectLst/>
              </a:rPr>
              <a:t>Способы добычи соли</a:t>
            </a:r>
            <a:endParaRPr lang="ru-RU" altLang="en-US" sz="4800" b="1">
              <a:solidFill>
                <a:schemeClr val="accent3"/>
              </a:solidFill>
              <a:effectLst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4373245" y="3086735"/>
            <a:ext cx="3764915" cy="3282950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99705" y="710565"/>
            <a:ext cx="4116705" cy="324358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0825" y="710565"/>
            <a:ext cx="4373245" cy="33528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63880" y="4296410"/>
            <a:ext cx="33039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/>
              <a:t>Озерный метод</a:t>
            </a:r>
            <a:endParaRPr lang="ru-RU" altLang="en-US" sz="320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035425" y="6250940"/>
            <a:ext cx="4370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/>
              <a:t>Шахтный метод</a:t>
            </a:r>
            <a:endParaRPr lang="ru-RU" altLang="en-US" sz="280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353425" y="4097655"/>
            <a:ext cx="3513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/>
              <a:t>Ваакумный метод</a:t>
            </a:r>
            <a:endParaRPr lang="ru-RU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23770" y="0"/>
            <a:ext cx="996823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Свойства поваренной соли</a:t>
            </a:r>
            <a:endParaRPr lang="ru-RU" altLang="en-US" sz="66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043170" y="1106170"/>
            <a:ext cx="7148830" cy="560578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600" b="1">
                <a:latin typeface="Times New Roman" panose="02020603050405020304"/>
                <a:ea typeface="SimSun" panose="02010600030101010101" pitchFamily="2" charset="-122"/>
              </a:rPr>
              <a:t>Соль участвует в обменных процессах на уровне клеток, благодаря ей ткани получают необходимое количество элементов.</a:t>
            </a:r>
            <a:endParaRPr lang="en-US" altLang="zh-CN" sz="2600" b="1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2600" b="1">
                <a:latin typeface="Times New Roman" panose="02020603050405020304"/>
                <a:ea typeface="SimSun" panose="02010600030101010101" pitchFamily="2" charset="-122"/>
              </a:rPr>
              <a:t>Обладает антибактериальными свойствами.</a:t>
            </a:r>
            <a:endParaRPr lang="ru-RU" altLang="en-US" sz="2600" b="1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2600" b="1">
                <a:latin typeface="Times New Roman" panose="02020603050405020304"/>
                <a:ea typeface="SimSun" panose="02010600030101010101" pitchFamily="2" charset="-122"/>
              </a:rPr>
              <a:t>Усиливает вкус продуктов</a:t>
            </a:r>
            <a:endParaRPr lang="ru-RU" altLang="en-US" sz="2600" b="1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Без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этой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соли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невозможна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жизнь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растений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животных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человека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так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как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она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обеспечивает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важнейшие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физиологические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процессы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в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организмах</a:t>
            </a:r>
            <a:r>
              <a:rPr lang="ru-RU" altLang="en-US" sz="2600" b="1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lang="ru-RU" altLang="en-US" sz="2600" b="1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defTabSz="2667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en-US" sz="2600" b="1">
                <a:latin typeface="Times New Roman" panose="02020603050405020304"/>
                <a:ea typeface="SimSun" panose="02010600030101010101" pitchFamily="2" charset="-122"/>
              </a:rPr>
              <a:t>Б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ез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altLang="en-US" sz="2600" b="1">
                <a:latin typeface="Times New Roman" panose="02020603050405020304"/>
                <a:ea typeface="SimSun" panose="02010600030101010101" pitchFamily="2" charset="-122"/>
              </a:rPr>
              <a:t>соли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невозможна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деятельность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наших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нервов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мускулов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Так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же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в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небольших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количествах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она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содержится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в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желудочном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600" b="1">
                <a:latin typeface="Times New Roman" panose="02020603050405020304"/>
                <a:ea typeface="SimSun" panose="02010600030101010101" pitchFamily="2" charset="-122"/>
              </a:rPr>
              <a:t>соке</a:t>
            </a:r>
            <a:r>
              <a:rPr lang="en-US" altLang="ru-RU" sz="2600" b="1">
                <a:latin typeface="Times New Roman" panose="02020603050405020304"/>
                <a:ea typeface="SimSun" panose="02010600030101010101" pitchFamily="2" charset="-122"/>
              </a:rPr>
              <a:t>. </a:t>
            </a:r>
            <a:endParaRPr lang="en-US" altLang="ru-RU" sz="2600" b="1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4754245" y="293370"/>
            <a:ext cx="7324090" cy="10147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Имеется большое количество различных легенд и сказок, связанных с солью, пословиц и поговорок.</a:t>
            </a:r>
            <a:endParaRPr lang="en-US" altLang="zh-CN" sz="2000" b="1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544820" y="1308100"/>
            <a:ext cx="6533515" cy="39693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1600">
                <a:latin typeface="Wingdings" panose="05000000000000000000"/>
                <a:ea typeface="SimSun" panose="02010600030101010101" pitchFamily="2" charset="-122"/>
              </a:rPr>
              <a:t>  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Хлеб да соль — всему голова.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2400">
                <a:latin typeface="Wingdings" panose="05000000000000000000"/>
                <a:ea typeface="SimSun" panose="02010600030101010101" pitchFamily="2" charset="-122"/>
              </a:rPr>
              <a:t> 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Без соли, без хлеба — половина обеда.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Wingdings" panose="05000000000000000000"/>
                <a:ea typeface="SimSun" panose="02010600030101010101" pitchFamily="2" charset="-122"/>
              </a:rPr>
              <a:t>l</a:t>
            </a:r>
            <a:r>
              <a:rPr lang="ru-RU" altLang="en-US" sz="2400">
                <a:latin typeface="Wingdings" panose="05000000000000000000"/>
                <a:ea typeface="SimSun" panose="02010600030101010101" pitchFamily="2" charset="-122"/>
              </a:rPr>
              <a:t> 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Без соли, без хлеба за стол не садятся.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0202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 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За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хлебом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солью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всякая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шутка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хороша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lang="en-US" altLang="ru-RU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0202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 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От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хлеба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соли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отказываются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lang="en-US" altLang="ru-RU"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210000"/>
              <a:buFont typeface="Arial" panose="020B0604020202020204" pitchFamily="34" charset="0"/>
              <a:buChar char="•"/>
            </a:pP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 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Сколько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думай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а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лучше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хлеба</a:t>
            </a: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соли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не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400">
                <a:latin typeface="Times New Roman" panose="02020603050405020304"/>
                <a:ea typeface="SimSun" panose="02010600030101010101" pitchFamily="2" charset="-122"/>
              </a:rPr>
              <a:t>придумаешь</a:t>
            </a:r>
            <a:r>
              <a:rPr lang="en-US" altLang="ru-RU" sz="240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lang="en-US" altLang="ru-RU" sz="24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2354580" y="0"/>
            <a:ext cx="7951470" cy="7404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ru-RU" altLang="en-US" sz="7200" b="1">
                <a:ln w="15875"/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/>
              </a:rPr>
              <a:t>Практическая часть</a:t>
            </a:r>
            <a:endParaRPr lang="ru-RU" altLang="en-US" sz="7200" b="1">
              <a:ln w="15875"/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2415" y="1063625"/>
            <a:ext cx="691769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2.1. Выращивание кристаллов соли.</a:t>
            </a:r>
            <a:endParaRPr lang="ru-RU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61290" y="1729740"/>
            <a:ext cx="5080000" cy="4998085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Каменная соль принадлежит к минералам. В минералогии она называется «галит», от греческого слова «галис» — «соль». </a:t>
            </a:r>
            <a:endParaRPr lang="en-US" altLang="zh-CN" sz="280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Кристаллы хлористого натрия обычно имеют кубическую форму.</a:t>
            </a:r>
            <a:endParaRPr lang="en-US" altLang="zh-CN" sz="2800">
              <a:latin typeface="Times New Roman" panose="02020603050405020304"/>
              <a:ea typeface="SimSun" panose="02010600030101010101" pitchFamily="2" charset="-122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54370" y="1908810"/>
            <a:ext cx="6169025" cy="4582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14935" y="991235"/>
            <a:ext cx="11667490" cy="490918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Если взять насыщенный раствор поваренной соли и бросить в него маленький соляной кристаллик — «затравку», то вокруг него начнут образовываться новые кристаллы.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Этот опыт может каждый проделать у себя дома. </a:t>
            </a:r>
            <a:endParaRPr lang="en-US" altLang="zh-CN" sz="240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1) 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Развести раствор в стакане</a:t>
            </a: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lang="en-US" altLang="zh-CN" sz="240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2) П</a:t>
            </a: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оложить поперек стакана палочку, привязать к ней нитку с узелком на конце и опустить в раствор. </a:t>
            </a:r>
            <a:endParaRPr lang="en-US" altLang="zh-CN" sz="240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По мере испарения воды в стакане будут осаждаться кристаллики соли, и на узелке будет расти большой кристалл.</a:t>
            </a:r>
            <a:endParaRPr lang="en-US" altLang="zh-CN" sz="240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2">
                    <a:lumMod val="50000"/>
                  </a:schemeClr>
                </a:solidFill>
                <a:latin typeface="Times New Roman" panose="02020603050405020304"/>
                <a:ea typeface="SimSun" panose="02010600030101010101" pitchFamily="2" charset="-122"/>
              </a:rPr>
              <a:t>В зависимости от температуры и скорости испарения величина кристаллов будет разная. При быстром испарении воды получаются мелкие кубики, при медленном — вырастают большие кристаллы.</a:t>
            </a:r>
            <a:endParaRPr lang="en-US" altLang="zh-CN" sz="2400">
              <a:solidFill>
                <a:schemeClr val="tx2">
                  <a:lumMod val="50000"/>
                </a:schemeClr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8000" y="3810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charset="0"/>
                <a:cs typeface="Segoe Print" panose="02000600000000000000" charset="0"/>
                <a:sym typeface="+mn-ea"/>
              </a:rPr>
              <a:t>2.1. Выращивание кристаллов соли.</a:t>
            </a:r>
            <a:endParaRPr lang="ru-RU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charset="0"/>
              <a:cs typeface="Segoe Print" panose="02000600000000000000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4368</Words>
  <Application>WPS Presentation</Application>
  <PresentationFormat>宽屏</PresentationFormat>
  <Paragraphs>106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Calibri Light</vt:lpstr>
      <vt:lpstr>Segoe Print</vt:lpstr>
      <vt:lpstr>Times New Roman</vt:lpstr>
      <vt:lpstr>helvetica</vt:lpstr>
      <vt:lpstr>Times New Roman</vt:lpstr>
      <vt:lpstr>Wingdings</vt:lpstr>
      <vt:lpstr>Open Sans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2.1. Выращивание кристаллов соли.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WPS_1731926868</cp:lastModifiedBy>
  <cp:revision>7</cp:revision>
  <dcterms:created xsi:type="dcterms:W3CDTF">2025-02-24T11:46:00Z</dcterms:created>
  <dcterms:modified xsi:type="dcterms:W3CDTF">2025-04-13T16:39:52Z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1049-12.2.0.20782</vt:lpwstr>
  </property>
  <property fmtid="{D5CDD505-2E9C-101B-9397-08002B2CF9AE}" pid="3" name="ICV">
    <vt:lpwstr>47B6FF3234034BB8865EAF86F991F792_12</vt:lpwstr>
  </property>
</Properties>
</file>