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02" r:id="rId3"/>
    <p:sldId id="306" r:id="rId4"/>
    <p:sldId id="318" r:id="rId5"/>
    <p:sldId id="325" r:id="rId6"/>
    <p:sldId id="326" r:id="rId7"/>
    <p:sldId id="331" r:id="rId8"/>
    <p:sldId id="343" r:id="rId9"/>
    <p:sldId id="344" r:id="rId10"/>
    <p:sldId id="350" r:id="rId11"/>
    <p:sldId id="351" r:id="rId12"/>
    <p:sldId id="346" r:id="rId13"/>
    <p:sldId id="347" r:id="rId14"/>
    <p:sldId id="352" r:id="rId15"/>
    <p:sldId id="332" r:id="rId16"/>
    <p:sldId id="335" r:id="rId17"/>
    <p:sldId id="336" r:id="rId18"/>
    <p:sldId id="337" r:id="rId19"/>
    <p:sldId id="333" r:id="rId20"/>
    <p:sldId id="338" r:id="rId21"/>
    <p:sldId id="339" r:id="rId22"/>
    <p:sldId id="334" r:id="rId23"/>
    <p:sldId id="259" r:id="rId24"/>
    <p:sldId id="295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0"/>
  </p:normalViewPr>
  <p:slideViewPr>
    <p:cSldViewPr>
      <p:cViewPr>
        <p:scale>
          <a:sx n="73" d="100"/>
          <a:sy n="73" d="100"/>
        </p:scale>
        <p:origin x="-41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3D53-CF1A-40A9-91A8-B4129842480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AB583-43F4-4AA0-8C22-1D3C3C312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01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9B0E9-CB81-494E-9534-26334A2FD8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8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4;&#1082;&#1086;&#1083;&#1072;\Downloads\WhatsApp%20Audio%202025-04-07%20at%2017.05.41--online-audio-convert.com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1418museum.ru/heroes/72214130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36" t="19858" r="2856" b="18790"/>
          <a:stretch/>
        </p:blipFill>
        <p:spPr bwMode="auto">
          <a:xfrm>
            <a:off x="0" y="33674"/>
            <a:ext cx="9206039" cy="682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WhatsApp Audio 2025-04-07 at 17.05.41--online-audio-convert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714612" y="56435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4924586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Старший лейтенант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Иван Ильич </a:t>
            </a: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Назин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1919-1943</a:t>
            </a:r>
            <a:endParaRPr lang="ru-RU" sz="2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 fontAlgn="t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Герой Советского Союза. В годы Великой Отечественной войны командовал звеном. </a:t>
            </a:r>
          </a:p>
          <a:p>
            <a:pPr algn="ctr" fontAlgn="t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7 августа 1943 года погиб при выполнении 252-го боевого вылета. 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hlinkClick r:id="rId2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mbria" pitchFamily="18" charset="0"/>
                <a:hlinkClick r:id="rId2"/>
              </a:rPr>
            </a:br>
            <a:endParaRPr lang="ru-RU" u="sng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u="sng" dirty="0" smtClean="0">
                <a:solidFill>
                  <a:schemeClr val="tx1"/>
                </a:solidFill>
                <a:latin typeface="Cambria" pitchFamily="18" charset="0"/>
              </a:rPr>
              <a:t>Родился в </a:t>
            </a:r>
            <a:r>
              <a:rPr lang="ru-RU" u="sng" dirty="0" err="1" smtClean="0">
                <a:solidFill>
                  <a:schemeClr val="tx1"/>
                </a:solidFill>
                <a:latin typeface="Cambria" pitchFamily="18" charset="0"/>
              </a:rPr>
              <a:t>с.Бурминка</a:t>
            </a:r>
            <a:r>
              <a:rPr lang="ru-RU" u="sng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u="sng" dirty="0" err="1" smtClean="0">
                <a:solidFill>
                  <a:schemeClr val="tx1"/>
                </a:solidFill>
                <a:latin typeface="Cambria" pitchFamily="18" charset="0"/>
              </a:rPr>
              <a:t>Новодеревенский</a:t>
            </a:r>
            <a:r>
              <a:rPr lang="ru-RU" u="sng" dirty="0" smtClean="0">
                <a:solidFill>
                  <a:schemeClr val="tx1"/>
                </a:solidFill>
                <a:latin typeface="Cambria" pitchFamily="18" charset="0"/>
              </a:rPr>
              <a:t> р-н, Рязанская область</a:t>
            </a:r>
            <a:endParaRPr lang="ru-RU" u="sng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2653" t="28763" r="43639" b="42588"/>
          <a:stretch>
            <a:fillRect/>
          </a:stretch>
        </p:blipFill>
        <p:spPr bwMode="auto">
          <a:xfrm>
            <a:off x="4929190" y="1428736"/>
            <a:ext cx="401268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Гвардии капитан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b="1" dirty="0" err="1" smtClean="0">
                <a:latin typeface="Cambria" pitchFamily="18" charset="0"/>
              </a:rPr>
              <a:t>Алексе́й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Ива́нович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Перегу́дов</a:t>
            </a:r>
            <a:r>
              <a:rPr lang="ru-RU" dirty="0" smtClean="0">
                <a:latin typeface="Cambria" pitchFamily="18" charset="0"/>
              </a:rPr>
              <a:t> </a:t>
            </a:r>
            <a:br>
              <a:rPr lang="ru-RU" dirty="0" smtClean="0">
                <a:latin typeface="Cambria" pitchFamily="18" charset="0"/>
              </a:rPr>
            </a:br>
            <a:r>
              <a:rPr lang="ru-RU" sz="2200" b="1" dirty="0" smtClean="0">
                <a:latin typeface="Cambria" pitchFamily="18" charset="0"/>
              </a:rPr>
              <a:t>1913-1943 </a:t>
            </a:r>
            <a:endParaRPr lang="ru-RU" sz="22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Штурман эскадрильи 34-го гвардейского бомбардировочного авиационного полка,1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3-я воздушная армия.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Герой Советского Союза.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Родился в с. Кукуй, г. Сапожок,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Рязанская губерния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223" t="7673" r="35962" b="22106"/>
          <a:stretch>
            <a:fillRect/>
          </a:stretch>
        </p:blipFill>
        <p:spPr bwMode="auto">
          <a:xfrm>
            <a:off x="5143504" y="1500174"/>
            <a:ext cx="362431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Младший лейтенант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Евгений Иванович Пичугин</a:t>
            </a:r>
            <a:br>
              <a:rPr lang="ru-RU" b="1" dirty="0" smtClean="0">
                <a:latin typeface="Cambria" pitchFamily="18" charset="0"/>
              </a:rPr>
            </a:br>
            <a:r>
              <a:rPr lang="ru-RU" sz="2200" b="1" dirty="0" smtClean="0">
                <a:latin typeface="Cambria" pitchFamily="18" charset="0"/>
              </a:rPr>
              <a:t>1922-1942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52952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Лётчик 441-го истребительного авиационного полка, Герой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Советсткого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Союза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Родился в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с.Шумашь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Рязанского уезда Рязанской губернии 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2912" t="22302" r="54058" b="22106"/>
          <a:stretch>
            <a:fillRect/>
          </a:stretch>
        </p:blipFill>
        <p:spPr bwMode="auto">
          <a:xfrm>
            <a:off x="5008148" y="1571612"/>
            <a:ext cx="34215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Гвардии капитан </a:t>
            </a: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r>
              <a:rPr lang="vi-VN" b="1" dirty="0" smtClean="0">
                <a:latin typeface="Cambria" pitchFamily="18" charset="0"/>
              </a:rPr>
              <a:t>Алексе́й 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vi-VN" b="1" dirty="0" smtClean="0">
                <a:latin typeface="Cambria" pitchFamily="18" charset="0"/>
              </a:rPr>
              <a:t>Степа́нович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vi-VN" b="1" dirty="0" smtClean="0">
                <a:latin typeface="Cambria" pitchFamily="18" charset="0"/>
              </a:rPr>
              <a:t> Хло́быстов</a:t>
            </a: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r>
              <a:rPr lang="ru-RU" sz="2200" b="1" dirty="0" smtClean="0">
                <a:latin typeface="Cambria" pitchFamily="18" charset="0"/>
              </a:rPr>
              <a:t>1918-1943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100" dirty="0" smtClean="0">
                <a:solidFill>
                  <a:schemeClr val="tx1"/>
                </a:solidFill>
                <a:latin typeface="Cambria" pitchFamily="18" charset="0"/>
              </a:rPr>
              <a:t>Лётчик-истребитель, </a:t>
            </a:r>
          </a:p>
          <a:p>
            <a:pPr algn="ctr">
              <a:buNone/>
            </a:pPr>
            <a:r>
              <a:rPr lang="ru-RU" sz="3100" dirty="0" smtClean="0">
                <a:solidFill>
                  <a:schemeClr val="tx1"/>
                </a:solidFill>
                <a:latin typeface="Cambria" pitchFamily="18" charset="0"/>
              </a:rPr>
              <a:t> Герой Советского Союза.</a:t>
            </a:r>
          </a:p>
          <a:p>
            <a:pPr algn="ctr">
              <a:buNone/>
            </a:pPr>
            <a:r>
              <a:rPr lang="ru-RU" sz="3100" dirty="0" smtClean="0">
                <a:solidFill>
                  <a:schemeClr val="tx1"/>
                </a:solidFill>
                <a:latin typeface="Cambria" pitchFamily="18" charset="0"/>
              </a:rPr>
              <a:t>Один из двух советских лётчиков в истории СССР, трижды совершивших</a:t>
            </a:r>
          </a:p>
          <a:p>
            <a:pPr algn="ctr">
              <a:buNone/>
            </a:pPr>
            <a:r>
              <a:rPr lang="ru-RU" sz="3100" dirty="0" smtClean="0">
                <a:solidFill>
                  <a:schemeClr val="tx1"/>
                </a:solidFill>
                <a:latin typeface="Cambria" pitchFamily="18" charset="0"/>
              </a:rPr>
              <a:t>воздушный таран,</a:t>
            </a:r>
          </a:p>
          <a:p>
            <a:pPr algn="ctr">
              <a:buNone/>
            </a:pPr>
            <a:r>
              <a:rPr lang="ru-RU" sz="3100" dirty="0" smtClean="0">
                <a:solidFill>
                  <a:schemeClr val="tx1"/>
                </a:solidFill>
                <a:latin typeface="Cambria" pitchFamily="18" charset="0"/>
              </a:rPr>
              <a:t> причем два тарана — в одном бою.</a:t>
            </a:r>
          </a:p>
          <a:p>
            <a:pPr algn="ctr">
              <a:buNone/>
            </a:pPr>
            <a:endParaRPr lang="ru-RU" sz="3100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sz="3100" dirty="0" smtClean="0">
                <a:solidFill>
                  <a:schemeClr val="tx1"/>
                </a:solidFill>
                <a:latin typeface="Cambria" pitchFamily="18" charset="0"/>
              </a:rPr>
              <a:t>Родился в </a:t>
            </a:r>
            <a:r>
              <a:rPr lang="ru-RU" sz="3100" dirty="0" err="1" smtClean="0">
                <a:solidFill>
                  <a:schemeClr val="tx1"/>
                </a:solidFill>
                <a:latin typeface="Cambria" pitchFamily="18" charset="0"/>
              </a:rPr>
              <a:t>с.Елино</a:t>
            </a:r>
            <a:r>
              <a:rPr lang="ru-RU" sz="3100" dirty="0" smtClean="0">
                <a:solidFill>
                  <a:schemeClr val="tx1"/>
                </a:solidFill>
                <a:latin typeface="Cambria" pitchFamily="18" charset="0"/>
              </a:rPr>
              <a:t> Михайловского района </a:t>
            </a:r>
            <a:r>
              <a:rPr lang="ru-RU" sz="3100" dirty="0" err="1" smtClean="0">
                <a:solidFill>
                  <a:schemeClr val="tx1"/>
                </a:solidFill>
                <a:latin typeface="Cambria" pitchFamily="18" charset="0"/>
              </a:rPr>
              <a:t>Рязанскойласти</a:t>
            </a:r>
            <a:endParaRPr lang="ru-RU" sz="31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9623" t="12628" r="52412" b="16255"/>
          <a:stretch>
            <a:fillRect/>
          </a:stretch>
        </p:blipFill>
        <p:spPr bwMode="auto">
          <a:xfrm>
            <a:off x="5072066" y="1500174"/>
            <a:ext cx="3500462" cy="50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Старший лейтенант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Фёдор Акимович </a:t>
            </a: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Шебанов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1921-1951</a:t>
            </a:r>
            <a:endParaRPr lang="ru-RU" sz="2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81580" cy="4724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Советский ас реактивной истребительной авиации Корейской войны, 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старший лётчик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196-го  истребительного авиационного полка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324-й  авиационной дивизии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64-го истребительного авиационного корпуса,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Герой Советского Союза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Родился в с.Студенки,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Якимецкая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волость,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Раненбургский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уезд, Рязанская губерния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75549" t="16455" r="3069" b="33813"/>
          <a:stretch>
            <a:fillRect/>
          </a:stretch>
        </p:blipFill>
        <p:spPr bwMode="auto">
          <a:xfrm>
            <a:off x="5374594" y="1428736"/>
            <a:ext cx="376940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836" y="457200"/>
            <a:ext cx="5843715" cy="1819672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20000"/>
              </a:lnSpc>
            </a:pP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братская 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могила</a:t>
            </a:r>
            <a:b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на городском кладбище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Пронска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, </a:t>
            </a:r>
            <a:br>
              <a:rPr lang="ru-RU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 которой в 1947 году перезахоронили прах экипажа военных лётчиков 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101-го 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Гвардейского Авиационного Красносельского Краснознаменного Полка Дальнего Действия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560858898"/>
              </p:ext>
            </p:extLst>
          </p:nvPr>
        </p:nvGraphicFramePr>
        <p:xfrm>
          <a:off x="179512" y="2313276"/>
          <a:ext cx="8712968" cy="4544724"/>
        </p:xfrm>
        <a:graphic>
          <a:graphicData uri="http://schemas.openxmlformats.org/drawingml/2006/table">
            <a:tbl>
              <a:tblPr/>
              <a:tblGrid>
                <a:gridCol w="288032"/>
                <a:gridCol w="1944216"/>
                <a:gridCol w="792088"/>
                <a:gridCol w="1008112"/>
                <a:gridCol w="1008112"/>
                <a:gridCol w="1008112"/>
                <a:gridCol w="360040"/>
                <a:gridCol w="1080120"/>
                <a:gridCol w="1224136"/>
              </a:tblGrid>
              <a:tr h="719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dirty="0">
                          <a:effectLst/>
                          <a:latin typeface="verdana"/>
                        </a:rPr>
                        <a:t>34.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ЯНЫШЕВСКИЙ</a:t>
                      </a:r>
                      <a:b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</a:b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Алексей</a:t>
                      </a:r>
                      <a:b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</a:b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Петрович</a:t>
                      </a:r>
                      <a:b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</a:br>
                      <a:endParaRPr lang="ru-RU" sz="1100" dirty="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капитан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зам.ком.</a:t>
                      </a:r>
                    </a:p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АЭ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err="1">
                          <a:effectLst/>
                          <a:latin typeface="verdana"/>
                        </a:rPr>
                        <a:t>г.Москва</a:t>
                      </a:r>
                      <a:endParaRPr lang="ru-RU" sz="9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900" dirty="0" smtClean="0">
                          <a:effectLst/>
                          <a:latin typeface="verdana"/>
                        </a:rPr>
                        <a:t>1894г.</a:t>
                      </a:r>
                      <a:endParaRPr lang="ru-RU" sz="900" dirty="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НКО</a:t>
                      </a:r>
                    </a:p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1941г.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Погиб при катастрофе</a:t>
                      </a:r>
                      <a:br>
                        <a:rPr lang="ru-RU" sz="900">
                          <a:effectLst/>
                          <a:latin typeface="verdana"/>
                        </a:rPr>
                      </a:br>
                      <a:r>
                        <a:rPr lang="ru-RU" sz="900">
                          <a:effectLst/>
                          <a:latin typeface="verdana"/>
                        </a:rPr>
                        <a:t>в ночь </a:t>
                      </a: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15/16.09.1942г.</a:t>
                      </a:r>
                      <a:r>
                        <a:rPr lang="ru-RU" sz="900">
                          <a:effectLst/>
                          <a:latin typeface="verdana"/>
                        </a:rPr>
                        <a:t/>
                      </a:r>
                      <a:br>
                        <a:rPr lang="ru-RU" sz="900">
                          <a:effectLst/>
                          <a:latin typeface="verdana"/>
                        </a:rPr>
                      </a:br>
                      <a:endParaRPr lang="ru-RU" sz="90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Рязанская обл.</a:t>
                      </a:r>
                    </a:p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Скопинский</a:t>
                      </a:r>
                    </a:p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р-н</a:t>
                      </a:r>
                    </a:p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  д.Высокое    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6065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  <a:latin typeface="verdana"/>
                        </a:rPr>
                        <a:t>35.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СТЕПАНОВ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Алексей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Митрофанович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майор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штурман</a:t>
                      </a:r>
                    </a:p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АЭ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Курская обл.</a:t>
                      </a:r>
                    </a:p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1908г.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err="1">
                          <a:effectLst/>
                          <a:latin typeface="verdana"/>
                        </a:rPr>
                        <a:t>Ефремовским</a:t>
                      </a:r>
                      <a:r>
                        <a:rPr lang="ru-RU" sz="900" dirty="0">
                          <a:effectLst/>
                          <a:latin typeface="verdana"/>
                        </a:rPr>
                        <a:t> РВК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Погиб при катастрофе</a:t>
                      </a:r>
                    </a:p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в ночь </a:t>
                      </a: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15/16.09.1942г.</a:t>
                      </a:r>
                      <a:endParaRPr lang="ru-RU" sz="90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Рязанская обл.</a:t>
                      </a:r>
                      <a:br>
                        <a:rPr lang="ru-RU" sz="900">
                          <a:effectLst/>
                          <a:latin typeface="verdana"/>
                        </a:rPr>
                      </a:br>
                      <a:r>
                        <a:rPr lang="ru-RU" sz="900">
                          <a:effectLst/>
                          <a:latin typeface="verdana"/>
                        </a:rPr>
                        <a:t>Скопинский</a:t>
                      </a:r>
                      <a:br>
                        <a:rPr lang="ru-RU" sz="900">
                          <a:effectLst/>
                          <a:latin typeface="verdana"/>
                        </a:rPr>
                      </a:br>
                      <a:r>
                        <a:rPr lang="ru-RU" sz="900">
                          <a:effectLst/>
                          <a:latin typeface="verdana"/>
                        </a:rPr>
                        <a:t>р-н</a:t>
                      </a:r>
                      <a:br>
                        <a:rPr lang="ru-RU" sz="900">
                          <a:effectLst/>
                          <a:latin typeface="verdana"/>
                        </a:rPr>
                      </a:br>
                      <a:r>
                        <a:rPr lang="ru-RU" sz="900">
                          <a:effectLst/>
                          <a:latin typeface="verdana"/>
                        </a:rPr>
                        <a:t>д.Высокое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6065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  <a:latin typeface="verdana"/>
                        </a:rPr>
                        <a:t>36.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СОКОЛОВ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Михаил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Федорович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ст.лейтенант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борт.механик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Калининская обл.</a:t>
                      </a:r>
                    </a:p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1902г.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НКО</a:t>
                      </a:r>
                    </a:p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1942г.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Погиб при катастрофе</a:t>
                      </a:r>
                    </a:p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в ночь </a:t>
                      </a: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15/16.09.1942г.</a:t>
                      </a:r>
                      <a:endParaRPr lang="ru-RU" sz="90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Рязанская обл.</a:t>
                      </a:r>
                      <a:br>
                        <a:rPr lang="ru-RU" sz="900">
                          <a:effectLst/>
                          <a:latin typeface="verdana"/>
                        </a:rPr>
                      </a:br>
                      <a:r>
                        <a:rPr lang="ru-RU" sz="900">
                          <a:effectLst/>
                          <a:latin typeface="verdana"/>
                        </a:rPr>
                        <a:t>Скопинский</a:t>
                      </a:r>
                      <a:br>
                        <a:rPr lang="ru-RU" sz="900">
                          <a:effectLst/>
                          <a:latin typeface="verdana"/>
                        </a:rPr>
                      </a:br>
                      <a:r>
                        <a:rPr lang="ru-RU" sz="900">
                          <a:effectLst/>
                          <a:latin typeface="verdana"/>
                        </a:rPr>
                        <a:t>р-н</a:t>
                      </a:r>
                      <a:br>
                        <a:rPr lang="ru-RU" sz="900">
                          <a:effectLst/>
                          <a:latin typeface="verdana"/>
                        </a:rPr>
                      </a:br>
                      <a:r>
                        <a:rPr lang="ru-RU" sz="900">
                          <a:effectLst/>
                          <a:latin typeface="verdana"/>
                        </a:rPr>
                        <a:t>д.Высокое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6065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  <a:latin typeface="verdana"/>
                        </a:rPr>
                        <a:t>37.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НОВИКОВ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Георгий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Иванович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старшина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радист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Ростовская обл.</a:t>
                      </a:r>
                    </a:p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1909г.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РВК </a:t>
                      </a:r>
                      <a:r>
                        <a:rPr lang="ru-RU" sz="900" dirty="0" err="1">
                          <a:effectLst/>
                          <a:latin typeface="verdana"/>
                        </a:rPr>
                        <a:t>г.Баку</a:t>
                      </a:r>
                      <a:endParaRPr lang="ru-RU" sz="9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Погиб при катастрофе</a:t>
                      </a:r>
                    </a:p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в ночь </a:t>
                      </a: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15/16.09.1942г.</a:t>
                      </a:r>
                      <a:endParaRPr lang="ru-RU" sz="90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Рязанская обл.</a:t>
                      </a:r>
                      <a:br>
                        <a:rPr lang="ru-RU" sz="900" dirty="0">
                          <a:effectLst/>
                          <a:latin typeface="verdana"/>
                        </a:rPr>
                      </a:br>
                      <a:r>
                        <a:rPr lang="ru-RU" sz="900" dirty="0" err="1">
                          <a:effectLst/>
                          <a:latin typeface="verdana"/>
                        </a:rPr>
                        <a:t>Скопинский</a:t>
                      </a:r>
                      <a:r>
                        <a:rPr lang="ru-RU" sz="900" dirty="0">
                          <a:effectLst/>
                          <a:latin typeface="verdana"/>
                        </a:rPr>
                        <a:t/>
                      </a:r>
                      <a:br>
                        <a:rPr lang="ru-RU" sz="900" dirty="0">
                          <a:effectLst/>
                          <a:latin typeface="verdana"/>
                        </a:rPr>
                      </a:br>
                      <a:r>
                        <a:rPr lang="ru-RU" sz="900" dirty="0">
                          <a:effectLst/>
                          <a:latin typeface="verdana"/>
                        </a:rPr>
                        <a:t>р-н</a:t>
                      </a:r>
                      <a:br>
                        <a:rPr lang="ru-RU" sz="900" dirty="0">
                          <a:effectLst/>
                          <a:latin typeface="verdana"/>
                        </a:rPr>
                      </a:br>
                      <a:r>
                        <a:rPr lang="ru-RU" sz="900" dirty="0" err="1">
                          <a:effectLst/>
                          <a:latin typeface="verdana"/>
                        </a:rPr>
                        <a:t>д.Высокое</a:t>
                      </a:r>
                      <a:endParaRPr lang="ru-RU" sz="900" dirty="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6065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  <a:latin typeface="verdana"/>
                        </a:rPr>
                        <a:t>38.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ДРЕБЕЗГОВ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Михаил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Иванович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старшина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стрелок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Ярославская обл.</a:t>
                      </a:r>
                    </a:p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1916г.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err="1">
                          <a:effectLst/>
                          <a:latin typeface="verdana"/>
                        </a:rPr>
                        <a:t>г.Кинешма</a:t>
                      </a:r>
                      <a:endParaRPr lang="ru-RU" sz="900" dirty="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Погиб при катастрофе</a:t>
                      </a:r>
                    </a:p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в ночь </a:t>
                      </a: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15/16.09.1942г.</a:t>
                      </a:r>
                      <a:endParaRPr lang="ru-RU" sz="90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Рязанская обл.</a:t>
                      </a:r>
                      <a:br>
                        <a:rPr lang="ru-RU" sz="900">
                          <a:effectLst/>
                          <a:latin typeface="verdana"/>
                        </a:rPr>
                      </a:br>
                      <a:r>
                        <a:rPr lang="ru-RU" sz="900">
                          <a:effectLst/>
                          <a:latin typeface="verdana"/>
                        </a:rPr>
                        <a:t>Скопинский</a:t>
                      </a:r>
                      <a:br>
                        <a:rPr lang="ru-RU" sz="900">
                          <a:effectLst/>
                          <a:latin typeface="verdana"/>
                        </a:rPr>
                      </a:br>
                      <a:r>
                        <a:rPr lang="ru-RU" sz="900">
                          <a:effectLst/>
                          <a:latin typeface="verdana"/>
                        </a:rPr>
                        <a:t>р-н</a:t>
                      </a:r>
                      <a:br>
                        <a:rPr lang="ru-RU" sz="900">
                          <a:effectLst/>
                          <a:latin typeface="verdana"/>
                        </a:rPr>
                      </a:br>
                      <a:r>
                        <a:rPr lang="ru-RU" sz="900">
                          <a:effectLst/>
                          <a:latin typeface="verdana"/>
                        </a:rPr>
                        <a:t>д.Высокое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6065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  <a:latin typeface="verdana"/>
                        </a:rPr>
                        <a:t>39.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АССАУЛ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Иван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Григорьевич</a:t>
                      </a:r>
                      <a:endParaRPr lang="ru-RU" sz="1100" dirty="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>
                          <a:effectLst/>
                          <a:latin typeface="verdana"/>
                        </a:rPr>
                        <a:t>сержант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моторист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Полтавская обл.</a:t>
                      </a:r>
                    </a:p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1922г.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Погиб при катастрофе</a:t>
                      </a:r>
                    </a:p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в ночь 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15/16.09.1942г.</a:t>
                      </a:r>
                      <a:endParaRPr lang="ru-RU" sz="900" dirty="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verdana"/>
                        </a:rPr>
                        <a:t>Рязанская обл.</a:t>
                      </a:r>
                      <a:br>
                        <a:rPr lang="ru-RU" sz="900" dirty="0">
                          <a:effectLst/>
                          <a:latin typeface="verdana"/>
                        </a:rPr>
                      </a:br>
                      <a:r>
                        <a:rPr lang="ru-RU" sz="900" dirty="0" err="1">
                          <a:effectLst/>
                          <a:latin typeface="verdana"/>
                        </a:rPr>
                        <a:t>Скопинский</a:t>
                      </a:r>
                      <a:r>
                        <a:rPr lang="ru-RU" sz="900" dirty="0">
                          <a:effectLst/>
                          <a:latin typeface="verdana"/>
                        </a:rPr>
                        <a:t/>
                      </a:r>
                      <a:br>
                        <a:rPr lang="ru-RU" sz="900" dirty="0">
                          <a:effectLst/>
                          <a:latin typeface="verdana"/>
                        </a:rPr>
                      </a:br>
                      <a:r>
                        <a:rPr lang="ru-RU" sz="900" dirty="0">
                          <a:effectLst/>
                          <a:latin typeface="verdana"/>
                        </a:rPr>
                        <a:t>р-н</a:t>
                      </a:r>
                      <a:br>
                        <a:rPr lang="ru-RU" sz="900" dirty="0">
                          <a:effectLst/>
                          <a:latin typeface="verdana"/>
                        </a:rPr>
                      </a:br>
                      <a:r>
                        <a:rPr lang="ru-RU" sz="900" dirty="0" err="1">
                          <a:effectLst/>
                          <a:latin typeface="verdana"/>
                        </a:rPr>
                        <a:t>д.Высокое</a:t>
                      </a:r>
                      <a:endParaRPr lang="ru-RU" sz="900" dirty="0">
                        <a:effectLst/>
                        <a:latin typeface="verdana"/>
                      </a:endParaRPr>
                    </a:p>
                  </a:txBody>
                  <a:tcPr marL="48795" marR="48795" marT="24397" marB="243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Анна\OneDrive\Изображения\bratskaya-mogil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2591851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8511970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836" y="457200"/>
            <a:ext cx="5843715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 </a:t>
            </a:r>
            <a:r>
              <a:rPr lang="ru-RU" sz="2200" b="1" dirty="0">
                <a:effectLst/>
                <a:latin typeface="Cambria" pitchFamily="18" charset="0"/>
                <a:ea typeface="Cambria" pitchFamily="18" charset="0"/>
              </a:rPr>
              <a:t>капитан </a:t>
            </a:r>
            <a:r>
              <a:rPr lang="ru-RU" b="1" dirty="0" smtClean="0">
                <a:effectLst/>
                <a:latin typeface="Cambria" pitchFamily="18" charset="0"/>
                <a:ea typeface="Cambria" pitchFamily="18" charset="0"/>
              </a:rPr>
              <a:t/>
            </a:r>
            <a:br>
              <a:rPr lang="ru-RU" b="1" dirty="0" smtClean="0">
                <a:effectLst/>
                <a:latin typeface="Cambria" pitchFamily="18" charset="0"/>
                <a:ea typeface="Cambria" pitchFamily="18" charset="0"/>
              </a:rPr>
            </a:br>
            <a:r>
              <a:rPr lang="ru-RU" b="1" dirty="0" smtClean="0">
                <a:effectLst/>
                <a:latin typeface="Cambria" pitchFamily="18" charset="0"/>
                <a:ea typeface="Cambria" pitchFamily="18" charset="0"/>
              </a:rPr>
              <a:t>Алексей </a:t>
            </a:r>
            <a:r>
              <a:rPr lang="ru-RU" b="1" dirty="0">
                <a:effectLst/>
                <a:latin typeface="Cambria" pitchFamily="18" charset="0"/>
                <a:ea typeface="Cambria" pitchFamily="18" charset="0"/>
              </a:rPr>
              <a:t>Петрович </a:t>
            </a:r>
            <a:r>
              <a:rPr lang="ru-RU" b="1" dirty="0" err="1" smtClean="0">
                <a:effectLst/>
                <a:latin typeface="Cambria" pitchFamily="18" charset="0"/>
                <a:ea typeface="Cambria" pitchFamily="18" charset="0"/>
              </a:rPr>
              <a:t>Янышевский</a:t>
            </a:r>
            <a:r>
              <a:rPr lang="ru-RU" b="1" dirty="0" smtClean="0">
                <a:effectLst/>
                <a:latin typeface="Cambria" pitchFamily="18" charset="0"/>
                <a:ea typeface="Cambria" pitchFamily="18" charset="0"/>
              </a:rPr>
              <a:t/>
            </a:r>
            <a:br>
              <a:rPr lang="ru-RU" b="1" dirty="0" smtClean="0">
                <a:effectLst/>
                <a:latin typeface="Cambria" pitchFamily="18" charset="0"/>
                <a:ea typeface="Cambria" pitchFamily="18" charset="0"/>
              </a:rPr>
            </a:br>
            <a:r>
              <a:rPr lang="ru-RU" sz="2700" b="1" dirty="0" smtClean="0">
                <a:effectLst/>
                <a:latin typeface="Cambria" pitchFamily="18" charset="0"/>
                <a:ea typeface="Cambria" pitchFamily="18" charset="0"/>
              </a:rPr>
              <a:t>1894-1942</a:t>
            </a:r>
            <a:endParaRPr lang="ru-RU" sz="27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098" name="Picture 2" descr="C:\Users\Анна\OneDrive\Изображения\bratskaya-mogil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3"/>
            <a:ext cx="3144837" cy="235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на\OneDrive\Изображения\i_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353172" cy="4783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Отсканированный докуме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Отсканированный докумен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C:\Users\Анна\OneDrive\Изображения\Images_554_2019_DIP_006_00000682_00000144_01135689_00001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" y="2564904"/>
            <a:ext cx="5092179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069421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632" y="457200"/>
            <a:ext cx="5827919" cy="1459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Старшина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  <a:ea typeface="Cambria" pitchFamily="18" charset="0"/>
              </a:rPr>
            </a:br>
            <a:r>
              <a:rPr lang="ru-RU" b="1" dirty="0" smtClean="0">
                <a:latin typeface="Cambria" pitchFamily="18" charset="0"/>
                <a:ea typeface="Cambria" pitchFamily="18" charset="0"/>
              </a:rPr>
              <a:t> Михаил  Иванович </a:t>
            </a:r>
            <a:r>
              <a:rPr lang="ru-RU" b="1" dirty="0" err="1">
                <a:latin typeface="Cambria" pitchFamily="18" charset="0"/>
                <a:ea typeface="Cambria" pitchFamily="18" charset="0"/>
              </a:rPr>
              <a:t>Дребезгов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>  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  <a:ea typeface="Cambria" pitchFamily="18" charset="0"/>
              </a:rPr>
            </a:b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700" b="1" dirty="0" smtClean="0">
                <a:latin typeface="Cambria" pitchFamily="18" charset="0"/>
                <a:ea typeface="Cambria" pitchFamily="18" charset="0"/>
              </a:rPr>
              <a:t> 1916-1942                  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/>
            </a:r>
            <a:br>
              <a:rPr lang="ru-RU" b="1" dirty="0">
                <a:latin typeface="Cambria" pitchFamily="18" charset="0"/>
                <a:ea typeface="Cambr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343400" cy="426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нна\OneDrive\Изображения\bratskaya-mogil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" y="0"/>
            <a:ext cx="3144837" cy="235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2303785"/>
            <a:ext cx="9144000" cy="32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8810863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57200"/>
            <a:ext cx="6072736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Cambria" pitchFamily="18" charset="0"/>
                <a:ea typeface="Cambria" pitchFamily="18" charset="0"/>
              </a:rPr>
              <a:t>Ассаул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 </a:t>
            </a:r>
            <a:br>
              <a:rPr lang="ru-RU" b="1" dirty="0" smtClean="0">
                <a:latin typeface="Cambria" pitchFamily="18" charset="0"/>
                <a:ea typeface="Cambria" pitchFamily="18" charset="0"/>
              </a:rPr>
            </a:br>
            <a:r>
              <a:rPr lang="ru-RU" b="1" dirty="0" smtClean="0">
                <a:latin typeface="Cambria" pitchFamily="18" charset="0"/>
                <a:ea typeface="Cambria" pitchFamily="18" charset="0"/>
              </a:rPr>
              <a:t>Иван   Григорьевич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1922-1942</a:t>
            </a:r>
            <a:endParaRPr lang="ru-RU" sz="2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146" name="Picture 2" descr="C:\Users\Анна\OneDrive\Изображения\bratskaya-mogil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44"/>
            <a:ext cx="2812474" cy="2109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04800" y="2276872"/>
            <a:ext cx="8515672" cy="20162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авиационный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моторист, сержант. </a:t>
            </a:r>
          </a:p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Родился в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городе </a:t>
            </a:r>
            <a:r>
              <a:rPr lang="ru-RU" dirty="0" err="1">
                <a:latin typeface="Cambria" pitchFamily="18" charset="0"/>
                <a:ea typeface="Cambria" pitchFamily="18" charset="0"/>
              </a:rPr>
              <a:t>Решетилово</a:t>
            </a:r>
            <a:r>
              <a:rPr lang="ru-RU" dirty="0">
                <a:latin typeface="Cambria" pitchFamily="18" charset="0"/>
                <a:ea typeface="Cambria" pitchFamily="18" charset="0"/>
              </a:rPr>
              <a:t> Полтавской области.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В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составе 101-го авиаполка вылетал на бомбардирование в районы Орёл, Льгов, Курск, Щигры, Брянск, Вязьма, Ржев, уничтожая железнодорожные эшелоны, живую силу и технику противника. 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Погиб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в ночь с 15 на 16 сентября 1942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года.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32728" y="4221088"/>
            <a:ext cx="9176728" cy="250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2484386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57200"/>
            <a:ext cx="5640688" cy="841248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ru-RU" sz="2000" b="1" dirty="0" smtClean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  <a:t>майор</a:t>
            </a:r>
            <a:r>
              <a:rPr lang="ru-RU" sz="2700" b="1" dirty="0" smtClean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  <a:t>СТЕПАНОВ</a:t>
            </a:r>
            <a:r>
              <a:rPr lang="ru-RU" sz="2700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  <a:t>Алексей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  <a:t>    </a:t>
            </a:r>
            <a:r>
              <a:rPr lang="ru-RU" sz="2700" b="1" dirty="0" smtClean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  <a:t>Митрофанович</a:t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  <a:t>1908-1942</a:t>
            </a:r>
            <a:r>
              <a:rPr lang="ru-RU" dirty="0">
                <a:effectLst/>
                <a:latin typeface="verdana"/>
              </a:rPr>
              <a:t/>
            </a:r>
            <a:br>
              <a:rPr lang="ru-RU" dirty="0">
                <a:effectLst/>
                <a:latin typeface="verdana"/>
              </a:rPr>
            </a:br>
            <a:endParaRPr lang="ru-RU" dirty="0"/>
          </a:p>
        </p:txBody>
      </p:sp>
      <p:pic>
        <p:nvPicPr>
          <p:cNvPr id="3074" name="Picture 2" descr="C:\Users\Анна\OneDrive\Изображения\bratskaya-mogil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99"/>
            <a:ext cx="2051720" cy="1539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на\OneDrive\Изображения\4766b387d5899d091359c3a23aad21f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87" t="15148" r="5746" b="4721"/>
          <a:stretch/>
        </p:blipFill>
        <p:spPr bwMode="auto">
          <a:xfrm>
            <a:off x="4754215" y="1456259"/>
            <a:ext cx="4364670" cy="5401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83" r="5615" b="19289"/>
          <a:stretch/>
        </p:blipFill>
        <p:spPr bwMode="auto">
          <a:xfrm>
            <a:off x="49890" y="1555148"/>
            <a:ext cx="4487702" cy="20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41" t="13043" r="66401" b="37138"/>
          <a:stretch/>
        </p:blipFill>
        <p:spPr bwMode="auto">
          <a:xfrm>
            <a:off x="611560" y="3068960"/>
            <a:ext cx="3364363" cy="364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5540482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effectLst/>
              </a:rPr>
              <a:t>Гвардии капитан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  <a:latin typeface="Cambria" pitchFamily="18" charset="0"/>
              </a:rPr>
              <a:t>Антонина</a:t>
            </a:r>
            <a:r>
              <a:rPr lang="ru-RU" b="1" dirty="0" smtClean="0">
                <a:effectLst/>
              </a:rPr>
              <a:t> </a:t>
            </a:r>
            <a:r>
              <a:rPr lang="ru-RU" b="1" dirty="0">
                <a:effectLst/>
                <a:latin typeface="Cambria" pitchFamily="18" charset="0"/>
                <a:ea typeface="Cambria" pitchFamily="18" charset="0"/>
              </a:rPr>
              <a:t>Леонтьевна</a:t>
            </a:r>
            <a:r>
              <a:rPr lang="ru-RU" b="1" dirty="0">
                <a:effectLst/>
              </a:rPr>
              <a:t> </a:t>
            </a:r>
            <a:r>
              <a:rPr lang="ru-RU" b="1" dirty="0" smtClean="0">
                <a:effectLst/>
              </a:rPr>
              <a:t>Зубкова </a:t>
            </a:r>
            <a:br>
              <a:rPr lang="ru-RU" b="1" dirty="0" smtClean="0">
                <a:effectLst/>
              </a:rPr>
            </a:br>
            <a:r>
              <a:rPr lang="ru-RU" sz="2200" b="1" dirty="0" smtClean="0">
                <a:effectLst/>
              </a:rPr>
              <a:t>1920-1950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советский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штурман пикирующего бомбардировщика, гвардии капитан, Герой Советского Союза (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1945)</a:t>
            </a:r>
          </a:p>
          <a:p>
            <a:pPr marL="0" indent="0" algn="ctr">
              <a:buNone/>
            </a:pP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Родилась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в селе </a:t>
            </a:r>
            <a:r>
              <a:rPr lang="ru-RU" dirty="0" err="1">
                <a:latin typeface="Cambria" pitchFamily="18" charset="0"/>
                <a:ea typeface="Cambria" pitchFamily="18" charset="0"/>
              </a:rPr>
              <a:t>Семион</a:t>
            </a:r>
            <a:r>
              <a:rPr lang="ru-RU" dirty="0">
                <a:latin typeface="Cambria" pitchFamily="18" charset="0"/>
                <a:ea typeface="Cambria" pitchFamily="18" charset="0"/>
              </a:rPr>
              <a:t> Ряжского уезда Рязанской губернии, ныне </a:t>
            </a:r>
            <a:r>
              <a:rPr lang="ru-RU" dirty="0" err="1">
                <a:latin typeface="Cambria" pitchFamily="18" charset="0"/>
                <a:ea typeface="Cambria" pitchFamily="18" charset="0"/>
              </a:rPr>
              <a:t>Кораблинского</a:t>
            </a:r>
            <a:r>
              <a:rPr lang="ru-RU" dirty="0">
                <a:latin typeface="Cambria" pitchFamily="18" charset="0"/>
                <a:ea typeface="Cambria" pitchFamily="18" charset="0"/>
              </a:rPr>
              <a:t> района Рязанской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области</a:t>
            </a:r>
            <a:endParaRPr lang="ru-RU" dirty="0">
              <a:latin typeface="Cambria" pitchFamily="18" charset="0"/>
              <a:ea typeface="Cambria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54659" b="-1507"/>
          <a:stretch/>
        </p:blipFill>
        <p:spPr bwMode="auto">
          <a:xfrm>
            <a:off x="395536" y="1166719"/>
            <a:ext cx="3816424" cy="5517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1576663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56" t="29834" r="15462" b="4348"/>
          <a:stretch/>
        </p:blipFill>
        <p:spPr bwMode="auto">
          <a:xfrm>
            <a:off x="0" y="52668"/>
            <a:ext cx="9144000" cy="690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Анна\OneDrive\Изображения\bratskaya-mogil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178649"/>
            <a:ext cx="3571868" cy="267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4679446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59" t="28079" r="18417" b="4528"/>
          <a:stretch/>
        </p:blipFill>
        <p:spPr bwMode="auto">
          <a:xfrm>
            <a:off x="16430" y="0"/>
            <a:ext cx="9127570" cy="6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Анна\OneDrive\Изображения\bratskaya-mogil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4357694"/>
            <a:ext cx="3144837" cy="235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0997686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57200"/>
            <a:ext cx="4992616" cy="8412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Cambria" pitchFamily="18" charset="0"/>
                <a:ea typeface="Cambria" pitchFamily="18" charset="0"/>
              </a:rPr>
              <a:t>Александр Петрович Нестеров  </a:t>
            </a:r>
            <a:r>
              <a:rPr lang="ru-RU" sz="2800" dirty="0">
                <a:effectLst/>
                <a:latin typeface="Cambria" pitchFamily="18" charset="0"/>
                <a:ea typeface="Cambria" pitchFamily="18" charset="0"/>
              </a:rPr>
              <a:t/>
            </a:r>
            <a:br>
              <a:rPr lang="ru-RU" sz="2800" dirty="0">
                <a:effectLst/>
                <a:latin typeface="Cambria" pitchFamily="18" charset="0"/>
                <a:ea typeface="Cambria" pitchFamily="18" charset="0"/>
              </a:rPr>
            </a:br>
            <a:r>
              <a:rPr lang="ru-RU" sz="2800" b="1" dirty="0">
                <a:effectLst/>
                <a:latin typeface="Cambria" pitchFamily="18" charset="0"/>
                <a:ea typeface="Cambria" pitchFamily="18" charset="0"/>
              </a:rPr>
              <a:t>1929-1969</a:t>
            </a:r>
            <a:endParaRPr lang="ru-RU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513" y="2492896"/>
            <a:ext cx="5563599" cy="38317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В 1969 году выполняя очередной полет на сверхзвуковой скорости  Александр Петрович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погиб </a:t>
            </a:r>
            <a:endParaRPr lang="ru-RU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Пронске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Рязанской области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Он в последний момент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отвел самолет от детского дома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, и не успев покинуть самолет врезался в землю.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" y="8336"/>
            <a:ext cx="3618828" cy="2412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65" t="17789" r="31838" b="42210"/>
          <a:stretch/>
        </p:blipFill>
        <p:spPr bwMode="auto">
          <a:xfrm>
            <a:off x="5724128" y="1556792"/>
            <a:ext cx="320706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6652147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47" r="2399" b="32716"/>
          <a:stretch/>
        </p:blipFill>
        <p:spPr bwMode="auto">
          <a:xfrm>
            <a:off x="107504" y="21932"/>
            <a:ext cx="8928992" cy="680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0308460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c.pics.livejournal.com/matveychev_oleg/27303223/6195528/6195528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54" b="46339"/>
          <a:stretch/>
        </p:blipFill>
        <p:spPr bwMode="auto">
          <a:xfrm>
            <a:off x="0" y="73450"/>
            <a:ext cx="9144000" cy="6784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0340472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4" t="35493" b="33015"/>
          <a:stretch/>
        </p:blipFill>
        <p:spPr bwMode="auto">
          <a:xfrm>
            <a:off x="-15302" y="-14356"/>
            <a:ext cx="9204632" cy="687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3785313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effectLst/>
                <a:latin typeface="Cambria" pitchFamily="18" charset="0"/>
              </a:rPr>
              <a:t>Старший лейтенант</a:t>
            </a:r>
            <a:r>
              <a:rPr lang="ru-RU" b="1" dirty="0" smtClean="0">
                <a:effectLst/>
                <a:latin typeface="Cambria" pitchFamily="18" charset="0"/>
              </a:rPr>
              <a:t/>
            </a:r>
            <a:br>
              <a:rPr lang="ru-RU" b="1" dirty="0" smtClean="0">
                <a:effectLst/>
                <a:latin typeface="Cambria" pitchFamily="18" charset="0"/>
              </a:rPr>
            </a:br>
            <a:r>
              <a:rPr lang="vi-VN" b="1" dirty="0" smtClean="0">
                <a:effectLst/>
                <a:latin typeface="Cambria" pitchFamily="18" charset="0"/>
              </a:rPr>
              <a:t>Васи́лий </a:t>
            </a:r>
            <a:r>
              <a:rPr lang="vi-VN" b="1" dirty="0">
                <a:effectLst/>
                <a:latin typeface="Cambria" pitchFamily="18" charset="0"/>
              </a:rPr>
              <a:t>Тимофе́евич Алексу́хин</a:t>
            </a:r>
            <a:r>
              <a:rPr lang="vi-VN" dirty="0">
                <a:effectLst/>
                <a:latin typeface="Cambria" pitchFamily="18" charset="0"/>
              </a:rPr>
              <a:t> </a:t>
            </a:r>
            <a:r>
              <a:rPr lang="ru-RU" dirty="0" smtClean="0">
                <a:effectLst/>
                <a:latin typeface="Cambria" pitchFamily="18" charset="0"/>
              </a:rPr>
              <a:t> </a:t>
            </a:r>
            <a:br>
              <a:rPr lang="ru-RU" dirty="0" smtClean="0">
                <a:effectLst/>
                <a:latin typeface="Cambria" pitchFamily="18" charset="0"/>
              </a:rPr>
            </a:br>
            <a:r>
              <a:rPr lang="ru-RU" sz="2200" b="1" dirty="0" smtClean="0">
                <a:effectLst/>
                <a:latin typeface="Cambria" pitchFamily="18" charset="0"/>
              </a:rPr>
              <a:t>1919-1943</a:t>
            </a:r>
            <a:endParaRPr lang="ru-RU" sz="2200" b="1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советский лётчик,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командир звена 617-го штурмового авиационного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полка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291-й штурмовой авиационной дивизии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2-й воздушной армии Воронежского фронта.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Герой Советского Союза</a:t>
            </a: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 </a:t>
            </a: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Родился 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деревне 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Малая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Дмитриевка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Сапожковского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уезда 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Рязанской губернии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098" name="Picture 2" descr="C:\Users\Анна\OneDrive\Изображения\Василий_Тимофеевич_Алексух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39" y="1600200"/>
            <a:ext cx="3852721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650760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Капитан </a:t>
            </a:r>
            <a:r>
              <a:rPr lang="ru-RU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vi-VN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Михаи́л </a:t>
            </a:r>
            <a:r>
              <a:rPr lang="vi-VN" b="1" dirty="0">
                <a:solidFill>
                  <a:schemeClr val="tx1"/>
                </a:solidFill>
                <a:effectLst/>
                <a:latin typeface="Cambria" pitchFamily="18" charset="0"/>
              </a:rPr>
              <a:t>Его́рович Аста́шкин</a:t>
            </a:r>
            <a:r>
              <a:rPr lang="vi-VN" dirty="0">
                <a:solidFill>
                  <a:schemeClr val="tx1"/>
                </a:solidFill>
                <a:effectLst/>
                <a:latin typeface="Cambria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ru-RU" sz="2200" b="1" dirty="0">
                <a:solidFill>
                  <a:schemeClr val="tx1"/>
                </a:solidFill>
                <a:effectLst/>
                <a:latin typeface="Cambria" pitchFamily="18" charset="0"/>
              </a:rPr>
              <a:t>1908-1941</a:t>
            </a:r>
            <a:endParaRPr 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95828" cy="4724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Советский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военный лётчик, участник 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советско-финской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И Великой Отечественной войн,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в годы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ВОВ – командир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эскадрильи</a:t>
            </a: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 69-го истребительного авиационного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полка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Отдельной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Приморской армии.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Герой Советского Союза.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Родился 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в селе 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Нащи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Сасовского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уезда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Рязанской губернии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 descr="C:\Users\Анна\OneDrive\Изображения\Оборона_Одессы_201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66" t="54457" r="63391" b="30691"/>
          <a:stretch/>
        </p:blipFill>
        <p:spPr bwMode="auto">
          <a:xfrm>
            <a:off x="5148064" y="1556792"/>
            <a:ext cx="3686942" cy="5222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079545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effectLst/>
                <a:latin typeface="Cambria" pitchFamily="18" charset="0"/>
              </a:rPr>
              <a:t>Гвардии майор </a:t>
            </a:r>
            <a:r>
              <a:rPr lang="ru-RU" b="1" dirty="0" smtClean="0">
                <a:effectLst/>
                <a:latin typeface="Cambria" pitchFamily="18" charset="0"/>
              </a:rPr>
              <a:t/>
            </a:r>
            <a:br>
              <a:rPr lang="ru-RU" b="1" dirty="0" smtClean="0">
                <a:effectLst/>
                <a:latin typeface="Cambria" pitchFamily="18" charset="0"/>
              </a:rPr>
            </a:br>
            <a:r>
              <a:rPr lang="ru-RU" b="1" dirty="0" smtClean="0">
                <a:effectLst/>
                <a:latin typeface="Cambria" pitchFamily="18" charset="0"/>
              </a:rPr>
              <a:t>Иван  Петрович Грачёв  </a:t>
            </a:r>
            <a:br>
              <a:rPr lang="ru-RU" b="1" dirty="0" smtClean="0">
                <a:effectLst/>
                <a:latin typeface="Cambria" pitchFamily="18" charset="0"/>
              </a:rPr>
            </a:br>
            <a:r>
              <a:rPr lang="ru-RU" sz="2200" b="1" dirty="0" smtClean="0">
                <a:effectLst/>
                <a:latin typeface="Cambria" pitchFamily="18" charset="0"/>
              </a:rPr>
              <a:t>1915-1944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8158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700" dirty="0" smtClean="0">
                <a:latin typeface="Cambria" pitchFamily="18" charset="0"/>
              </a:rPr>
              <a:t>Советский</a:t>
            </a:r>
            <a:r>
              <a:rPr lang="ru-RU" sz="2700" dirty="0">
                <a:latin typeface="Cambria" pitchFamily="18" charset="0"/>
              </a:rPr>
              <a:t> </a:t>
            </a:r>
            <a:r>
              <a:rPr lang="ru-RU" sz="2700" dirty="0" smtClean="0">
                <a:latin typeface="Cambria" pitchFamily="18" charset="0"/>
              </a:rPr>
              <a:t>военный летчик,  </a:t>
            </a:r>
          </a:p>
          <a:p>
            <a:pPr algn="ctr">
              <a:buNone/>
            </a:pPr>
            <a:r>
              <a:rPr lang="ru-RU" sz="2700" dirty="0" smtClean="0">
                <a:latin typeface="Cambria" pitchFamily="18" charset="0"/>
              </a:rPr>
              <a:t>участник</a:t>
            </a:r>
            <a:r>
              <a:rPr lang="ru-RU" sz="2700" dirty="0">
                <a:latin typeface="Cambria" pitchFamily="18" charset="0"/>
              </a:rPr>
              <a:t> </a:t>
            </a:r>
            <a:r>
              <a:rPr lang="ru-RU" sz="2700" dirty="0" smtClean="0">
                <a:latin typeface="Cambria" pitchFamily="18" charset="0"/>
              </a:rPr>
              <a:t>с</a:t>
            </a:r>
            <a:r>
              <a:rPr lang="ru-RU" sz="2700" dirty="0" smtClean="0">
                <a:latin typeface="Cambria" pitchFamily="18" charset="0"/>
              </a:rPr>
              <a:t>оветско-финской</a:t>
            </a:r>
            <a:endParaRPr lang="ru-RU" sz="27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2700" dirty="0">
                <a:latin typeface="Cambria" pitchFamily="18" charset="0"/>
              </a:rPr>
              <a:t> и </a:t>
            </a:r>
            <a:r>
              <a:rPr lang="ru-RU" sz="2700" dirty="0" smtClean="0">
                <a:latin typeface="Cambria" pitchFamily="18" charset="0"/>
              </a:rPr>
              <a:t>Великой Отечественной войны.</a:t>
            </a:r>
          </a:p>
          <a:p>
            <a:pPr algn="ctr">
              <a:buNone/>
            </a:pPr>
            <a:r>
              <a:rPr lang="ru-RU" sz="2700" dirty="0" smtClean="0">
                <a:latin typeface="Cambria" pitchFamily="18" charset="0"/>
              </a:rPr>
              <a:t>Герой Советского Союза.</a:t>
            </a:r>
          </a:p>
          <a:p>
            <a:pPr algn="ctr">
              <a:buNone/>
            </a:pPr>
            <a:r>
              <a:rPr lang="ru-RU" sz="2700" dirty="0" smtClean="0">
                <a:latin typeface="Cambria" pitchFamily="18" charset="0"/>
              </a:rPr>
              <a:t>   Родился</a:t>
            </a:r>
            <a:r>
              <a:rPr lang="ru-RU" sz="2700" dirty="0">
                <a:latin typeface="Cambria" pitchFamily="18" charset="0"/>
              </a:rPr>
              <a:t> </a:t>
            </a:r>
            <a:r>
              <a:rPr lang="ru-RU" sz="2700" dirty="0" smtClean="0">
                <a:latin typeface="Cambria" pitchFamily="18" charset="0"/>
              </a:rPr>
              <a:t>в д.Фролово</a:t>
            </a:r>
            <a:r>
              <a:rPr lang="ru-RU" sz="2700" dirty="0">
                <a:latin typeface="Cambria" pitchFamily="18" charset="0"/>
              </a:rPr>
              <a:t> </a:t>
            </a:r>
            <a:endParaRPr lang="ru-RU" sz="27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2700" dirty="0" smtClean="0">
                <a:latin typeface="Cambria" pitchFamily="18" charset="0"/>
              </a:rPr>
              <a:t>   </a:t>
            </a:r>
            <a:r>
              <a:rPr lang="ru-RU" sz="2700" dirty="0" err="1" smtClean="0">
                <a:latin typeface="Cambria" pitchFamily="18" charset="0"/>
              </a:rPr>
              <a:t>Касимовский</a:t>
            </a:r>
            <a:r>
              <a:rPr lang="ru-RU" sz="2700" dirty="0" smtClean="0">
                <a:latin typeface="Cambria" pitchFamily="18" charset="0"/>
              </a:rPr>
              <a:t> </a:t>
            </a:r>
            <a:r>
              <a:rPr lang="ru-RU" sz="2700" dirty="0">
                <a:latin typeface="Cambria" pitchFamily="18" charset="0"/>
              </a:rPr>
              <a:t>уезд Рязанская губерния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C:\Users\Анна\OneDrive\Изображения\Грачёв_Иван_Петрови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428736"/>
            <a:ext cx="3373721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6715910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effectLst/>
                <a:latin typeface="Cambria" pitchFamily="18" charset="0"/>
              </a:rPr>
              <a:t>Гвардии лейтенант</a:t>
            </a:r>
            <a:r>
              <a:rPr lang="ru-RU" b="1" dirty="0" smtClean="0">
                <a:effectLst/>
                <a:latin typeface="Cambria" pitchFamily="18" charset="0"/>
              </a:rPr>
              <a:t/>
            </a:r>
            <a:br>
              <a:rPr lang="ru-RU" b="1" dirty="0" smtClean="0">
                <a:effectLst/>
                <a:latin typeface="Cambria" pitchFamily="18" charset="0"/>
              </a:rPr>
            </a:br>
            <a:r>
              <a:rPr lang="ru-RU" b="1" dirty="0" smtClean="0">
                <a:effectLst/>
                <a:latin typeface="Cambria" pitchFamily="18" charset="0"/>
              </a:rPr>
              <a:t>Александр </a:t>
            </a:r>
            <a:r>
              <a:rPr lang="ru-RU" b="1" dirty="0">
                <a:effectLst/>
                <a:latin typeface="Cambria" pitchFamily="18" charset="0"/>
              </a:rPr>
              <a:t>Иванович </a:t>
            </a:r>
            <a:r>
              <a:rPr lang="ru-RU" b="1" dirty="0" err="1">
                <a:effectLst/>
                <a:latin typeface="Cambria" pitchFamily="18" charset="0"/>
              </a:rPr>
              <a:t>Гридинский</a:t>
            </a:r>
            <a:r>
              <a:rPr lang="ru-RU" dirty="0">
                <a:effectLst/>
                <a:latin typeface="Cambria" pitchFamily="18" charset="0"/>
              </a:rPr>
              <a:t> </a:t>
            </a:r>
            <a:r>
              <a:rPr lang="ru-RU" dirty="0" smtClean="0">
                <a:effectLst/>
                <a:latin typeface="Cambria" pitchFamily="18" charset="0"/>
              </a:rPr>
              <a:t/>
            </a:r>
            <a:br>
              <a:rPr lang="ru-RU" dirty="0" smtClean="0">
                <a:effectLst/>
                <a:latin typeface="Cambria" pitchFamily="18" charset="0"/>
              </a:rPr>
            </a:br>
            <a:r>
              <a:rPr lang="ru-RU" sz="2200" dirty="0" smtClean="0">
                <a:effectLst/>
                <a:latin typeface="Cambria" pitchFamily="18" charset="0"/>
              </a:rPr>
              <a:t> </a:t>
            </a:r>
            <a:r>
              <a:rPr lang="ru-RU" sz="2200" b="1" dirty="0" smtClean="0">
                <a:effectLst/>
                <a:latin typeface="Cambria" pitchFamily="18" charset="0"/>
              </a:rPr>
              <a:t>1921-1944</a:t>
            </a:r>
            <a:endParaRPr lang="ru-RU" sz="2200" b="1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Заместитель командира эскадрильи 144-го гвардейского штурмового авиаполка 5-й воздушной армии 2-го Украинского фронта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Родился в г.Шацке Рязанской области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8434" name="Picture 2" descr="C:\Users\Анна\OneDrive\Изображения\Гридинский_Александр_Иванови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264346" cy="5247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2163925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effectLst/>
                <a:latin typeface="Cambria" pitchFamily="18" charset="0"/>
              </a:rPr>
              <a:t>Майор</a:t>
            </a:r>
            <a:r>
              <a:rPr lang="ru-RU" b="1" dirty="0" smtClean="0">
                <a:effectLst/>
                <a:latin typeface="Cambria" pitchFamily="18" charset="0"/>
              </a:rPr>
              <a:t/>
            </a:r>
            <a:br>
              <a:rPr lang="ru-RU" b="1" dirty="0" smtClean="0">
                <a:effectLst/>
                <a:latin typeface="Cambria" pitchFamily="18" charset="0"/>
              </a:rPr>
            </a:br>
            <a:r>
              <a:rPr lang="ru-RU" b="1" dirty="0" smtClean="0">
                <a:effectLst/>
                <a:latin typeface="Cambria" pitchFamily="18" charset="0"/>
              </a:rPr>
              <a:t>Василий  Ильич  Ивашкин</a:t>
            </a:r>
            <a:r>
              <a:rPr lang="ru-RU" dirty="0">
                <a:effectLst/>
                <a:latin typeface="Cambria" pitchFamily="18" charset="0"/>
              </a:rPr>
              <a:t> </a:t>
            </a:r>
            <a:r>
              <a:rPr lang="ru-RU" dirty="0" smtClean="0">
                <a:effectLst/>
                <a:latin typeface="Cambria" pitchFamily="18" charset="0"/>
              </a:rPr>
              <a:t> </a:t>
            </a:r>
            <a:br>
              <a:rPr lang="ru-RU" dirty="0" smtClean="0">
                <a:effectLst/>
                <a:latin typeface="Cambria" pitchFamily="18" charset="0"/>
              </a:rPr>
            </a:br>
            <a:r>
              <a:rPr lang="ru-RU" sz="2200" b="1" dirty="0" smtClean="0">
                <a:effectLst/>
                <a:latin typeface="Cambria" pitchFamily="18" charset="0"/>
              </a:rPr>
              <a:t>1908-1942</a:t>
            </a:r>
            <a:endParaRPr lang="ru-RU" sz="2200" b="1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Заместитель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командира эскадрильи 608-го бомбардировочного авиационного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полка Карельского фронта. Герой Советского Союза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Родился в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с.Юшта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Шиловского района Рязанской области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C:\Users\Анна\OneDrive\Изображения\66c1f40c4c7b05a200b645cb94376168_c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5563974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капитан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Андрей Кузьмич </a:t>
            </a:r>
            <a:r>
              <a:rPr lang="ru-RU" b="1" dirty="0" err="1" smtClean="0">
                <a:latin typeface="Cambria" pitchFamily="18" charset="0"/>
              </a:rPr>
              <a:t>Кондрашин</a:t>
            </a: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r>
              <a:rPr lang="ru-RU" sz="2200" b="1" dirty="0" smtClean="0">
                <a:latin typeface="Cambria" pitchFamily="18" charset="0"/>
              </a:rPr>
              <a:t>1914-1944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52952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Летчик бомбардировочной авиации ВМФ СССР, участник Великой Отечественной войны,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Герой Советского Союза (1944)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Родился  в с.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Дубовичье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ныне Спасского р-на Рязанской обл.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42363" t="27086" r="43737" b="34595"/>
          <a:stretch>
            <a:fillRect/>
          </a:stretch>
        </p:blipFill>
        <p:spPr bwMode="auto">
          <a:xfrm>
            <a:off x="5254118" y="1571612"/>
            <a:ext cx="33184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Капитан </a:t>
            </a:r>
            <a:r>
              <a:rPr lang="ru-RU" sz="3200" b="1" dirty="0" smtClean="0">
                <a:latin typeface="Cambria" pitchFamily="18" charset="0"/>
              </a:rPr>
              <a:t/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200" b="1" dirty="0" smtClean="0">
                <a:latin typeface="Cambria" pitchFamily="18" charset="0"/>
              </a:rPr>
              <a:t>Александр   Филиппович   </a:t>
            </a:r>
            <a:r>
              <a:rPr lang="ru-RU" sz="3200" b="1" dirty="0" err="1" smtClean="0">
                <a:latin typeface="Cambria" pitchFamily="18" charset="0"/>
              </a:rPr>
              <a:t>Лавренов</a:t>
            </a:r>
            <a:r>
              <a:rPr lang="ru-RU" sz="3200" b="1" dirty="0" smtClean="0">
                <a:latin typeface="Cambria" pitchFamily="18" charset="0"/>
              </a:rPr>
              <a:t/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>1920-1944</a:t>
            </a:r>
            <a:r>
              <a:rPr lang="ru-RU" sz="2000" dirty="0" smtClean="0">
                <a:latin typeface="Cambria" pitchFamily="18" charset="0"/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Помощник командира 291-го истребительного авиационного полка по воздушно-стрелковой службе, капитан, Герой Советского Союза.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Родился в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с.Печерниковские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Выселки, Михайловского района Рязанской области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8736" t="19294" r="38915" b="25810"/>
          <a:stretch>
            <a:fillRect/>
          </a:stretch>
        </p:blipFill>
        <p:spPr bwMode="auto">
          <a:xfrm>
            <a:off x="5143504" y="1500174"/>
            <a:ext cx="362116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896</TotalTime>
  <Words>434</Words>
  <Application>Microsoft Office PowerPoint</Application>
  <PresentationFormat>Экран (4:3)</PresentationFormat>
  <Paragraphs>170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Гвардии капитан  Антонина Леонтьевна Зубкова  1920-1950 </vt:lpstr>
      <vt:lpstr>Старший лейтенант Васи́лий Тимофе́евич Алексу́хин   1919-1943</vt:lpstr>
      <vt:lpstr>Капитан  Михаи́л Его́рович Аста́шкин  1908-1941</vt:lpstr>
      <vt:lpstr>Гвардии майор  Иван  Петрович Грачёв   1915-1944</vt:lpstr>
      <vt:lpstr>Гвардии лейтенант Александр Иванович Гридинский   1921-1944</vt:lpstr>
      <vt:lpstr>Майор Василий  Ильич  Ивашкин   1908-1942</vt:lpstr>
      <vt:lpstr>капитан  Андрей Кузьмич Кондрашин 1914-1944</vt:lpstr>
      <vt:lpstr>Капитан  Александр   Филиппович   Лавренов 1920-1944  </vt:lpstr>
      <vt:lpstr>Старший лейтенант  Иван Ильич Назин 1919-1943</vt:lpstr>
      <vt:lpstr>Гвардии капитан  Алексе́й Ива́нович Перегу́дов  1913-1943 </vt:lpstr>
      <vt:lpstr>Младший лейтенант  Евгений Иванович Пичугин 1922-1942</vt:lpstr>
      <vt:lpstr>Гвардии капитан  Алексе́й  Степа́нович  Хло́быстов 1918-1943</vt:lpstr>
      <vt:lpstr>Старший лейтенант Фёдор Акимович Шебанов 1921-1951</vt:lpstr>
      <vt:lpstr>братская могила  на городском кладбище Пронска,  в которой в 1947 году перезахоронили прах экипажа военных лётчиков  101-го Гвардейского Авиационного Красносельского Краснознаменного Полка Дальнего Действия </vt:lpstr>
      <vt:lpstr> капитан  Алексей Петрович Янышевский 1894-1942</vt:lpstr>
      <vt:lpstr>Старшина   Михаил  Иванович Дребезгов      1916-1942                   </vt:lpstr>
      <vt:lpstr>Ассаул    Иван   Григорьевич 1922-1942</vt:lpstr>
      <vt:lpstr>майор СТЕПАНОВ Алексей    Митрофанович 1908-1942 </vt:lpstr>
      <vt:lpstr>Слайд 20</vt:lpstr>
      <vt:lpstr>Слайд 21</vt:lpstr>
      <vt:lpstr>Александр Петрович Нестеров   1929-1969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Школа</cp:lastModifiedBy>
  <cp:revision>83</cp:revision>
  <dcterms:created xsi:type="dcterms:W3CDTF">2025-03-10T17:15:38Z</dcterms:created>
  <dcterms:modified xsi:type="dcterms:W3CDTF">2025-04-08T06:03:31Z</dcterms:modified>
</cp:coreProperties>
</file>