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88" r:id="rId2"/>
    <p:sldId id="365" r:id="rId3"/>
    <p:sldId id="364" r:id="rId4"/>
    <p:sldId id="357" r:id="rId5"/>
    <p:sldId id="292" r:id="rId6"/>
    <p:sldId id="332" r:id="rId7"/>
    <p:sldId id="335" r:id="rId8"/>
    <p:sldId id="290" r:id="rId9"/>
    <p:sldId id="294" r:id="rId10"/>
    <p:sldId id="352" r:id="rId11"/>
    <p:sldId id="298" r:id="rId12"/>
    <p:sldId id="375" r:id="rId13"/>
    <p:sldId id="374" r:id="rId14"/>
    <p:sldId id="361" r:id="rId15"/>
    <p:sldId id="377" r:id="rId16"/>
    <p:sldId id="389" r:id="rId17"/>
    <p:sldId id="380" r:id="rId18"/>
    <p:sldId id="381" r:id="rId19"/>
    <p:sldId id="382" r:id="rId20"/>
    <p:sldId id="383" r:id="rId21"/>
    <p:sldId id="384" r:id="rId22"/>
    <p:sldId id="386" r:id="rId23"/>
    <p:sldId id="387" r:id="rId24"/>
    <p:sldId id="385" r:id="rId25"/>
    <p:sldId id="378" r:id="rId26"/>
    <p:sldId id="379" r:id="rId27"/>
    <p:sldId id="367" r:id="rId28"/>
    <p:sldId id="372" r:id="rId29"/>
    <p:sldId id="373" r:id="rId30"/>
    <p:sldId id="35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9900"/>
    <a:srgbClr val="9900CC"/>
    <a:srgbClr val="CCFFFF"/>
    <a:srgbClr val="0099FF"/>
    <a:srgbClr val="66CCFF"/>
    <a:srgbClr val="3333FF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94660"/>
  </p:normalViewPr>
  <p:slideViewPr>
    <p:cSldViewPr>
      <p:cViewPr varScale="1">
        <p:scale>
          <a:sx n="80" d="100"/>
          <a:sy n="80" d="100"/>
        </p:scale>
        <p:origin x="156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92A33-1F20-4969-9E9C-92B65B9EC4DB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EA0E-9A90-4B66-A411-8CC4EABCB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4174-6A1A-4267-A8D9-746E1F42D38D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8CB1-B4B2-494D-A018-0CC5E291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C2B18-614E-44F3-9F12-F115547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57BD85-84F6-4B4D-B4F1-02E03A6F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F53531-3254-4512-BA4F-3C649785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89" y="3014436"/>
            <a:ext cx="698662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7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40466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Укажите на ленте букв место буквы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467544" y="2492896"/>
            <a:ext cx="8280920" cy="2160240"/>
            <a:chOff x="467544" y="2492896"/>
            <a:chExt cx="8280920" cy="2160240"/>
          </a:xfrm>
        </p:grpSpPr>
        <p:pic>
          <p:nvPicPr>
            <p:cNvPr id="97" name="Рисунок 96" descr="lenta-bukv_2.jpg"/>
            <p:cNvPicPr>
              <a:picLocks noChangeAspect="1"/>
            </p:cNvPicPr>
            <p:nvPr/>
          </p:nvPicPr>
          <p:blipFill>
            <a:blip r:embed="rId2" cstate="print"/>
            <a:srcRect l="5901" t="20158" r="5901" b="20158"/>
            <a:stretch>
              <a:fillRect/>
            </a:stretch>
          </p:blipFill>
          <p:spPr>
            <a:xfrm>
              <a:off x="467544" y="2492896"/>
              <a:ext cx="8280920" cy="2160240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539552" y="2708920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99592" y="2708920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9672" y="3534107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9672" y="2731567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31640" y="2731567"/>
              <a:ext cx="504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411760" y="2708920"/>
              <a:ext cx="4346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297635" y="3523655"/>
              <a:ext cx="4346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148064" y="3523655"/>
              <a:ext cx="4346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580112" y="3501008"/>
              <a:ext cx="432048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т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203848" y="2708920"/>
              <a:ext cx="362597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563888" y="2708920"/>
              <a:ext cx="362597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716016" y="2708920"/>
              <a:ext cx="362597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51720" y="3534107"/>
              <a:ext cx="3625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55976" y="3501008"/>
              <a:ext cx="362597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п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71800" y="2708920"/>
              <a:ext cx="362597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300192" y="2708920"/>
              <a:ext cx="362597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з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355976" y="2708920"/>
              <a:ext cx="362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б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508104" y="2708920"/>
              <a:ext cx="362597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д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9552" y="3534107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я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145507" y="2708920"/>
              <a:ext cx="362597" cy="79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г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449763" y="3523655"/>
              <a:ext cx="4346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ч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172400" y="3523655"/>
              <a:ext cx="4346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832200" y="3501008"/>
              <a:ext cx="54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ш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69043" y="3534107"/>
              <a:ext cx="3625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ё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68144" y="2708920"/>
              <a:ext cx="362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ж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139952" y="1196752"/>
            <a:ext cx="3625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736 L -0.01962 0.216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4046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422643"/>
            <a:ext cx="69847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мой		лей</a:t>
            </a:r>
          </a:p>
          <a:p>
            <a:r>
              <a:rPr lang="ru-RU" sz="5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май		вой		пей</a:t>
            </a:r>
          </a:p>
          <a:p>
            <a:r>
              <a:rPr lang="ru-RU" sz="5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лай		рой		вей</a:t>
            </a:r>
          </a:p>
          <a:p>
            <a:r>
              <a:rPr lang="ru-RU" sz="5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дай		пой		сей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2A85E2-ED1C-4525-9238-13ECA38F3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166643"/>
              </p:ext>
            </p:extLst>
          </p:nvPr>
        </p:nvGraphicFramePr>
        <p:xfrm>
          <a:off x="2123728" y="260648"/>
          <a:ext cx="5193042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260648"/>
                        <a:ext cx="5193042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59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BEAEDA7-EEF6-472E-9541-BDFACD76B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40669"/>
              </p:ext>
            </p:extLst>
          </p:nvPr>
        </p:nvGraphicFramePr>
        <p:xfrm>
          <a:off x="2699792" y="332656"/>
          <a:ext cx="4680520" cy="621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332656"/>
                        <a:ext cx="4680520" cy="6212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67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4046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</p:txBody>
      </p:sp>
      <p:pic>
        <p:nvPicPr>
          <p:cNvPr id="12" name="Рисунок 11" descr="1610108981_9043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5093" y="2132857"/>
            <a:ext cx="3456384" cy="34563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9552" y="991756"/>
            <a:ext cx="52565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йод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йогурт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начинаются с букв </a:t>
            </a:r>
            <a:r>
              <a:rPr lang="ru-RU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остальных случаях, если мы слышим звуки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Й'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рядом, пишем букву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3509F02-85C1-4F61-B12E-98B8227BA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229704"/>
              </p:ext>
            </p:extLst>
          </p:nvPr>
        </p:nvGraphicFramePr>
        <p:xfrm>
          <a:off x="1043608" y="404664"/>
          <a:ext cx="8069734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9264036" imgH="6750034" progId="Word.Document.12">
                  <p:embed/>
                </p:oleObj>
              </mc:Choice>
              <mc:Fallback>
                <p:oleObj name="Document" r:id="rId3" imgW="9264036" imgH="675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404664"/>
                        <a:ext cx="8069734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66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1F8B6-0557-4979-9FEA-E322C6F4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ИСТОРИЯ  ИЗОБРЕТЕНИЯ СВЕТОФОРА</a:t>
            </a:r>
          </a:p>
        </p:txBody>
      </p:sp>
    </p:spTree>
    <p:extLst>
      <p:ext uri="{BB962C8B-B14F-4D97-AF65-F5344CB8AC3E}">
        <p14:creationId xmlns:p14="http://schemas.microsoft.com/office/powerpoint/2010/main" val="282592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81B5C6-A77B-4C9E-8869-10245F08A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704856" cy="59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54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22227-FCE2-4398-9310-4FDAF7658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848872" cy="59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84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7B470F-DBE2-4238-8501-8BAEAFAC9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476672"/>
            <a:ext cx="755297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4046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вскрикивают от испуга?</a:t>
            </a:r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1907704" y="1412776"/>
            <a:ext cx="2736304" cy="1224136"/>
          </a:xfrm>
          <a:prstGeom prst="wedgeEllipseCallout">
            <a:avLst/>
          </a:prstGeom>
          <a:solidFill>
            <a:srgbClr val="CCFF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c1c001b49ed3677ebe37a304afae506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772816"/>
            <a:ext cx="5287995" cy="454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061D4E-F2A3-4BBE-AF68-BFAD030A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560840" cy="55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E2C05-103E-4C93-843E-72D85FB8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61AF5D-B81B-419C-B479-750E61F3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272808" cy="61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4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DEC365-B5E1-4149-B9CB-F29A3017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20688"/>
            <a:ext cx="6912768" cy="55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72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E3E374-57E4-48F0-8310-C0981B49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7488832" cy="57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A65A09-7686-4B4E-A1BF-454BFA8E0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727280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4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BF6FD0-E3A2-4B21-87B9-A93DC547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034A4A-C321-45E9-A174-DAFFD8A1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496944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27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046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Дорожная азбука</a:t>
            </a:r>
          </a:p>
        </p:txBody>
      </p:sp>
      <p:pic>
        <p:nvPicPr>
          <p:cNvPr id="3" name="Рисунок 2" descr="Vienna_Convention_road_sign_Aa-26a-V1-LH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168352" cy="2804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758243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«Железнодорожный переезд без шлагбаума»</a:t>
            </a:r>
          </a:p>
        </p:txBody>
      </p:sp>
      <p:pic>
        <p:nvPicPr>
          <p:cNvPr id="5" name="Рисунок 4" descr="5c6d00ce8b141757fe1ea4d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1268760"/>
            <a:ext cx="3024336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4758243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«Движение на велосипедах запрещено»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046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Дорожная азбука</a:t>
            </a:r>
          </a:p>
        </p:txBody>
      </p:sp>
      <p:pic>
        <p:nvPicPr>
          <p:cNvPr id="3" name="Рисунок 2" descr="Vienna_Convention_road_sign_Aa-26a-V1-LHT.sv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54" t="4076" r="20455" b="3879"/>
          <a:stretch>
            <a:fillRect/>
          </a:stretch>
        </p:blipFill>
        <p:spPr>
          <a:xfrm>
            <a:off x="755575" y="1052736"/>
            <a:ext cx="3362674" cy="349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758243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«Движение пешеходов запрещено»</a:t>
            </a:r>
          </a:p>
        </p:txBody>
      </p:sp>
      <p:pic>
        <p:nvPicPr>
          <p:cNvPr id="5" name="Рисунок 4" descr="5c6d00ce8b141757fe1ea4d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6190" r="23810"/>
          <a:stretch>
            <a:fillRect/>
          </a:stretch>
        </p:blipFill>
        <p:spPr>
          <a:xfrm>
            <a:off x="5148064" y="939443"/>
            <a:ext cx="3168352" cy="3569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475824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«Пешеходный переход»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046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Дорожная азбука</a:t>
            </a:r>
          </a:p>
        </p:txBody>
      </p:sp>
      <p:pic>
        <p:nvPicPr>
          <p:cNvPr id="3" name="Рисунок 2" descr="Vienna_Convention_road_sign_Aa-26a-V1-LHT.sv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14" t="6850" r="18627" b="8461"/>
          <a:stretch>
            <a:fillRect/>
          </a:stretch>
        </p:blipFill>
        <p:spPr>
          <a:xfrm>
            <a:off x="827584" y="1124743"/>
            <a:ext cx="3489620" cy="3240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75824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«Дети»</a:t>
            </a:r>
          </a:p>
        </p:txBody>
      </p:sp>
      <p:pic>
        <p:nvPicPr>
          <p:cNvPr id="5" name="Рисунок 4" descr="5c6d00ce8b141757fe1ea4d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83" r="26584"/>
          <a:stretch>
            <a:fillRect/>
          </a:stretch>
        </p:blipFill>
        <p:spPr>
          <a:xfrm>
            <a:off x="5190444" y="980728"/>
            <a:ext cx="3125972" cy="3470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475824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«Место стоянки»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563888" y="2201376"/>
            <a:ext cx="1856598" cy="2739792"/>
            <a:chOff x="5091666" y="2105561"/>
            <a:chExt cx="1856598" cy="2739792"/>
          </a:xfrm>
        </p:grpSpPr>
        <p:sp>
          <p:nvSpPr>
            <p:cNvPr id="7" name="TextBox 6"/>
            <p:cNvSpPr txBox="1"/>
            <p:nvPr/>
          </p:nvSpPr>
          <p:spPr>
            <a:xfrm>
              <a:off x="5292080" y="2105561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91666" y="3645024"/>
              <a:ext cx="185659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ru-RU" sz="7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й'</a:t>
              </a:r>
              <a:r>
                <a:rPr lang="ru-RU" sz="7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72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1600" y="38550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каких гласных буквах при произношении вначале звучит звук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Й'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756758" y="2156663"/>
            <a:ext cx="1871026" cy="2784505"/>
            <a:chOff x="2196918" y="2060848"/>
            <a:chExt cx="1871026" cy="2784505"/>
          </a:xfrm>
        </p:grpSpPr>
        <p:sp>
          <p:nvSpPr>
            <p:cNvPr id="13" name="TextBox 12"/>
            <p:cNvSpPr txBox="1"/>
            <p:nvPr/>
          </p:nvSpPr>
          <p:spPr>
            <a:xfrm>
              <a:off x="2627784" y="2060848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я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96918" y="3645024"/>
              <a:ext cx="187102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ru-RU" sz="7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й'</a:t>
              </a:r>
              <a:r>
                <a:rPr lang="ru-RU" sz="7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72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83355" y="2204864"/>
            <a:ext cx="1922322" cy="2739792"/>
            <a:chOff x="5058805" y="2105561"/>
            <a:chExt cx="1922322" cy="2739792"/>
          </a:xfrm>
        </p:grpSpPr>
        <p:sp>
          <p:nvSpPr>
            <p:cNvPr id="11" name="TextBox 10"/>
            <p:cNvSpPr txBox="1"/>
            <p:nvPr/>
          </p:nvSpPr>
          <p:spPr>
            <a:xfrm>
              <a:off x="5292080" y="2105561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ё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058805" y="3645024"/>
              <a:ext cx="192232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ru-RU" sz="7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й'</a:t>
              </a:r>
              <a:r>
                <a:rPr lang="ru-RU" sz="7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72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4076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какой буквой русского алфавита мы познакомились?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Какой звук она обозначает?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Назовите слова, написание </a:t>
            </a:r>
          </a:p>
          <a:p>
            <a:pPr fontAlgn="base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которых начинается с буквы «й».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0466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Подведём итог.</a:t>
            </a:r>
          </a:p>
        </p:txBody>
      </p:sp>
      <p:pic>
        <p:nvPicPr>
          <p:cNvPr id="7" name="Рисунок 6" descr="kartinki-buratino-18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50" r="10101"/>
          <a:stretch>
            <a:fillRect/>
          </a:stretch>
        </p:blipFill>
        <p:spPr>
          <a:xfrm>
            <a:off x="6264942" y="2636912"/>
            <a:ext cx="2555529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43808" y="548680"/>
            <a:ext cx="3384376" cy="914400"/>
          </a:xfrm>
          <a:prstGeom prst="roundRect">
            <a:avLst/>
          </a:prstGeom>
          <a:ln w="3810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2348880"/>
            <a:ext cx="4608512" cy="1800200"/>
          </a:xfrm>
          <a:prstGeom prst="roundRect">
            <a:avLst/>
          </a:prstGeom>
          <a:solidFill>
            <a:srgbClr val="CCECFF"/>
          </a:solidFill>
          <a:ln w="381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«Согласная буква Й, й»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4046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загадку.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Рельсы вьются вдоль дорог,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проводах над ними ток.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Ток отключится - беда,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доедем никуда,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Встанет сразу же вагон,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к метро пойдут пешком.</a:t>
            </a:r>
          </a:p>
        </p:txBody>
      </p:sp>
      <p:pic>
        <p:nvPicPr>
          <p:cNvPr id="8" name="Рисунок 7" descr="tramvaj_170715_tw10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60032" y="3284984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49670_27-p-fon-dlya-prezentatsii-goluboi-s-ramkoi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flipH="1">
            <a:off x="5292080" y="908720"/>
            <a:ext cx="2088232" cy="1296144"/>
          </a:xfrm>
          <a:prstGeom prst="wedgeEllipseCallout">
            <a:avLst/>
          </a:prstGeom>
          <a:solidFill>
            <a:srgbClr val="CCFF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']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6" name="Рисунок 5" descr="1614587621_15-p-malchik-na-belom-fone-kartinka-18.png"/>
          <p:cNvPicPr>
            <a:picLocks noChangeAspect="1"/>
          </p:cNvPicPr>
          <p:nvPr/>
        </p:nvPicPr>
        <p:blipFill>
          <a:blip r:embed="rId4" cstate="print"/>
          <a:srcRect l="24169" r="15940"/>
          <a:stretch>
            <a:fillRect/>
          </a:stretch>
        </p:blipFill>
        <p:spPr>
          <a:xfrm flipH="1">
            <a:off x="6388966" y="1700808"/>
            <a:ext cx="2215482" cy="4797152"/>
          </a:xfrm>
          <a:prstGeom prst="rect">
            <a:avLst/>
          </a:prstGeom>
        </p:spPr>
      </p:pic>
      <p:pic>
        <p:nvPicPr>
          <p:cNvPr id="18" name="Рисунок 17" descr="tramvaj_170715_tw102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908720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Й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99792" y="764704"/>
            <a:ext cx="2952328" cy="914400"/>
          </a:xfrm>
          <a:prstGeom prst="round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400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err="1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00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']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132856"/>
            <a:ext cx="2088000" cy="720080"/>
          </a:xfrm>
          <a:prstGeom prst="round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гласный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132856"/>
            <a:ext cx="2088232" cy="720080"/>
          </a:xfrm>
          <a:prstGeom prst="round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согласный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191683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904" y="3573016"/>
            <a:ext cx="2088000" cy="720080"/>
          </a:xfrm>
          <a:prstGeom prst="round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твёрдый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573016"/>
            <a:ext cx="2088000" cy="720080"/>
          </a:xfrm>
          <a:prstGeom prst="round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мягкий</a:t>
            </a:r>
          </a:p>
        </p:txBody>
      </p:sp>
      <p:pic>
        <p:nvPicPr>
          <p:cNvPr id="12" name="Рисунок 11" descr="kartinki-buratino-18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50" r="10101"/>
          <a:stretch>
            <a:fillRect/>
          </a:stretch>
        </p:blipFill>
        <p:spPr>
          <a:xfrm>
            <a:off x="6876256" y="3429000"/>
            <a:ext cx="2014935" cy="29523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1920" y="335699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19904" y="4933617"/>
            <a:ext cx="2088000" cy="720080"/>
          </a:xfrm>
          <a:prstGeom prst="round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звонкий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4933617"/>
            <a:ext cx="2088000" cy="720080"/>
          </a:xfrm>
          <a:prstGeom prst="round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глухой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471759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6128 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16146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16146 0.001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  <p:bldP spid="11" grpId="0" animBg="1"/>
      <p:bldP spid="13" grpId="0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492896"/>
            <a:ext cx="20504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6256" y="2321585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й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6066" y="2492896"/>
            <a:ext cx="14718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']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780928"/>
            <a:ext cx="720080" cy="72008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995936" y="3140968"/>
            <a:ext cx="93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68248" y="3140968"/>
            <a:ext cx="93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50183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не в кепке, и не в шапке Буква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гуляет в шляпке! Шляпка почему на ней? Потому, что так - модней!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717032"/>
            <a:ext cx="4464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Буква И, над нею штучка, Будто крошечная тучка. </a:t>
            </a:r>
          </a:p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радостью в тетрадку я Напишу 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краткое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13" r="4326" b="9401"/>
          <a:stretch>
            <a:fillRect/>
          </a:stretch>
        </p:blipFill>
        <p:spPr>
          <a:xfrm>
            <a:off x="5148064" y="1268759"/>
            <a:ext cx="3600400" cy="39491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313</Words>
  <Application>Microsoft Office PowerPoint</Application>
  <PresentationFormat>Экран (4:3)</PresentationFormat>
  <Paragraphs>81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Тема Office</vt:lpstr>
      <vt:lpstr>PDF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 ИЗОБРЕТЕНИЯ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Huawei</cp:lastModifiedBy>
  <cp:revision>859</cp:revision>
  <dcterms:created xsi:type="dcterms:W3CDTF">2022-08-22T17:09:23Z</dcterms:created>
  <dcterms:modified xsi:type="dcterms:W3CDTF">2025-02-16T17:13:52Z</dcterms:modified>
</cp:coreProperties>
</file>