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86" r:id="rId2"/>
    <p:sldId id="332" r:id="rId3"/>
    <p:sldId id="287" r:id="rId4"/>
    <p:sldId id="308" r:id="rId5"/>
    <p:sldId id="258" r:id="rId6"/>
    <p:sldId id="344" r:id="rId7"/>
    <p:sldId id="339" r:id="rId8"/>
    <p:sldId id="290" r:id="rId9"/>
    <p:sldId id="324" r:id="rId10"/>
    <p:sldId id="321" r:id="rId11"/>
    <p:sldId id="333" r:id="rId12"/>
    <p:sldId id="310" r:id="rId13"/>
    <p:sldId id="312" r:id="rId14"/>
    <p:sldId id="337" r:id="rId15"/>
    <p:sldId id="322" r:id="rId16"/>
    <p:sldId id="325" r:id="rId17"/>
    <p:sldId id="323" r:id="rId18"/>
    <p:sldId id="313" r:id="rId19"/>
    <p:sldId id="328" r:id="rId20"/>
    <p:sldId id="297" r:id="rId21"/>
    <p:sldId id="296" r:id="rId22"/>
    <p:sldId id="329" r:id="rId23"/>
    <p:sldId id="331" r:id="rId24"/>
    <p:sldId id="316" r:id="rId25"/>
    <p:sldId id="317" r:id="rId26"/>
    <p:sldId id="293" r:id="rId27"/>
    <p:sldId id="295" r:id="rId28"/>
    <p:sldId id="306" r:id="rId29"/>
    <p:sldId id="318" r:id="rId30"/>
    <p:sldId id="285" r:id="rId31"/>
    <p:sldId id="301" r:id="rId32"/>
    <p:sldId id="319" r:id="rId33"/>
    <p:sldId id="334" r:id="rId34"/>
    <p:sldId id="302" r:id="rId35"/>
    <p:sldId id="327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4B169-726E-4306-B3C4-8C695E9F6F2B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1ED5D-43BE-4631-AB65-DE5C1FE6B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024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63157-5B30-42DB-A6BB-C807D6601389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7A09-D32F-48EC-9B42-3CAD585B4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&#1059;&#1095;&#1080;&#1090;&#1077;&#1083;&#1100;\&#1056;&#1072;&#1073;&#1086;&#1095;&#1080;&#1081;%20&#1089;&#1090;&#1086;&#1083;\&#1090;&#1088;&#1077;&#1085;&#1072;&#1078;&#1077;&#1088;%20&#1041;&#1072;&#1079;&#1072;&#1088;&#1085;&#1086;&#1075;&#1086;%20&#1042;.&#1060;\Extract%20from%20CD%206%20-%20Track%205.mp3" TargetMode="External"/><Relationship Id="rId1" Type="http://schemas.openxmlformats.org/officeDocument/2006/relationships/audio" Target="file:///C:\Documents%20and%20Settings\1\&#1056;&#1072;&#1073;&#1086;&#1095;&#1080;&#1081;%20&#1089;&#1090;&#1086;&#1083;\&#1090;&#1088;&#1077;&#1085;&#1072;&#1078;&#1077;&#1088;%20&#1041;&#1072;&#1079;&#1072;&#1088;&#1085;&#1086;&#1075;&#1086;\Extract%20from%20CD%206%20-%20Track%205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iamh\Documents\Ot_ulybki_-_stanet_vsem_svetlej_(iPleer.fm)%20(1).mp3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festival.1september.ru:8080/articles/517692/img3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festival.1september.ru:8080/articles/517692/img1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Сколько правил!</a:t>
            </a:r>
            <a:br>
              <a:rPr lang="ru-RU" sz="3600" b="1" dirty="0" smtClean="0"/>
            </a:br>
            <a:r>
              <a:rPr lang="ru-RU" sz="3600" b="1" dirty="0" smtClean="0"/>
              <a:t>Правил сколько!</a:t>
            </a:r>
            <a:br>
              <a:rPr lang="ru-RU" sz="3600" b="1" dirty="0" smtClean="0"/>
            </a:br>
            <a:r>
              <a:rPr lang="ru-RU" sz="3600" b="1" dirty="0" smtClean="0"/>
              <a:t>С непривычки бросит в дрожь.</a:t>
            </a:r>
            <a:br>
              <a:rPr lang="ru-RU" sz="3600" b="1" dirty="0" smtClean="0"/>
            </a:br>
            <a:r>
              <a:rPr lang="ru-RU" sz="3600" b="1" dirty="0" smtClean="0"/>
              <a:t>Будь старательным и только!</a:t>
            </a:r>
            <a:br>
              <a:rPr lang="ru-RU" sz="3600" b="1" dirty="0" smtClean="0"/>
            </a:br>
            <a:r>
              <a:rPr lang="ru-RU" sz="3600" b="1" dirty="0" smtClean="0"/>
              <a:t>Будь внимательным и только!</a:t>
            </a:r>
            <a:br>
              <a:rPr lang="ru-RU" sz="3600" b="1" dirty="0" smtClean="0"/>
            </a:br>
            <a:r>
              <a:rPr lang="ru-RU" sz="3600" b="1" dirty="0" smtClean="0"/>
              <a:t>Все запомнишь, все поймешь!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Прикрыли глазки и мысленно сказали: “Я внимателен, я сосредоточен, догадлив, сообразителен  и  уверен в себе. Я буду усердно трудиться на уроке”.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ru-RU" sz="5400" b="1" dirty="0" smtClean="0"/>
              <a:t>Исследование</a:t>
            </a:r>
            <a:br>
              <a:rPr lang="ru-RU" sz="54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Разбудить , расписание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                              Инструкция.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 Выделить приставку в слове.</a:t>
            </a:r>
            <a:br>
              <a:rPr lang="ru-RU" sz="3200" dirty="0" smtClean="0"/>
            </a:br>
            <a:r>
              <a:rPr lang="ru-RU" sz="3200" dirty="0" smtClean="0"/>
              <a:t>2.Одной чертой подчеркнуть согласную букву, на которую оканчивается приставка.</a:t>
            </a:r>
            <a:br>
              <a:rPr lang="ru-RU" sz="3200" dirty="0" smtClean="0"/>
            </a:br>
            <a:r>
              <a:rPr lang="ru-RU" sz="3200" dirty="0" smtClean="0"/>
              <a:t>3.Двумя чертами подчеркнуть согласную, стоящую после приставки.</a:t>
            </a:r>
            <a:br>
              <a:rPr lang="ru-RU" sz="3200" dirty="0" smtClean="0"/>
            </a:br>
            <a:r>
              <a:rPr lang="ru-RU" sz="3200" dirty="0" smtClean="0"/>
              <a:t>4.Определить, звонкий или глухой звук обозначает  эта согласная буква.</a:t>
            </a:r>
            <a:br>
              <a:rPr lang="ru-RU" sz="3200" dirty="0" smtClean="0"/>
            </a:br>
            <a:r>
              <a:rPr lang="ru-RU" sz="3200" dirty="0" smtClean="0"/>
              <a:t>5. Подобрать схему к  исследуемым словам.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                     Вывод.</a:t>
            </a:r>
            <a:br>
              <a:rPr lang="ru-RU" b="1" dirty="0" smtClean="0"/>
            </a:br>
            <a:r>
              <a:rPr lang="ru-RU" b="1" dirty="0" smtClean="0"/>
              <a:t>  </a:t>
            </a:r>
            <a:r>
              <a:rPr lang="ru-RU" sz="3600" b="1" dirty="0" smtClean="0"/>
              <a:t>На конце приставки надо писать -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, если корень начинается с буквы ,обозначающей </a:t>
            </a:r>
            <a:r>
              <a:rPr lang="ru-RU" sz="3600" b="1" dirty="0" smtClean="0">
                <a:solidFill>
                  <a:srgbClr val="FF0000"/>
                </a:solidFill>
              </a:rPr>
              <a:t>звонкий </a:t>
            </a:r>
            <a:r>
              <a:rPr lang="ru-RU" sz="3600" b="1" dirty="0" smtClean="0"/>
              <a:t>согласный звук .</a:t>
            </a:r>
            <a:br>
              <a:rPr lang="ru-RU" sz="3600" b="1" dirty="0" smtClean="0"/>
            </a:br>
            <a:r>
              <a:rPr lang="ru-RU" sz="3600" b="1" dirty="0" smtClean="0"/>
              <a:t>  На конце приставки надо писать -</a:t>
            </a:r>
            <a:r>
              <a:rPr lang="ru-RU" sz="3600" b="1" dirty="0" smtClean="0">
                <a:solidFill>
                  <a:srgbClr val="0070C0"/>
                </a:solidFill>
              </a:rPr>
              <a:t>С</a:t>
            </a:r>
            <a:r>
              <a:rPr lang="ru-RU" sz="3600" b="1" dirty="0" smtClean="0"/>
              <a:t> , если корень  начинается с буквы, обозначающей </a:t>
            </a:r>
            <a:r>
              <a:rPr lang="ru-RU" sz="3600" b="1" dirty="0" smtClean="0">
                <a:solidFill>
                  <a:srgbClr val="0070C0"/>
                </a:solidFill>
              </a:rPr>
              <a:t>глухой </a:t>
            </a:r>
            <a:r>
              <a:rPr lang="ru-RU" sz="3600" b="1" dirty="0" smtClean="0"/>
              <a:t>согласный звук.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990000"/>
                </a:solidFill>
                <a:latin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</a:rPr>
              <a:t> + </a:t>
            </a:r>
            <a:r>
              <a:rPr lang="ru-RU" sz="3600" dirty="0" smtClean="0">
                <a:solidFill>
                  <a:srgbClr val="C00C26"/>
                </a:solidFill>
                <a:latin typeface="Times New Roman" pitchFamily="18" charset="0"/>
              </a:rPr>
              <a:t>звонкая</a:t>
            </a:r>
            <a:r>
              <a:rPr lang="ru-RU" sz="3600" dirty="0" smtClean="0">
                <a:latin typeface="Times New Roman" pitchFamily="18" charset="0"/>
              </a:rPr>
              <a:t> согласная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solidFill>
                  <a:srgbClr val="990000"/>
                </a:solidFill>
                <a:latin typeface="Times New Roman" pitchFamily="18" charset="0"/>
              </a:rPr>
              <a:t>С</a:t>
            </a:r>
            <a:r>
              <a:rPr lang="ru-RU" sz="3600" dirty="0" smtClean="0">
                <a:solidFill>
                  <a:srgbClr val="990099"/>
                </a:solidFill>
                <a:latin typeface="Times New Roman" pitchFamily="18" charset="0"/>
              </a:rPr>
              <a:t> + </a:t>
            </a:r>
            <a:r>
              <a:rPr lang="ru-RU" sz="3600" dirty="0" smtClean="0">
                <a:solidFill>
                  <a:srgbClr val="0E0EBE"/>
                </a:solidFill>
                <a:latin typeface="Times New Roman" pitchFamily="18" charset="0"/>
              </a:rPr>
              <a:t>глухая</a:t>
            </a:r>
            <a:r>
              <a:rPr lang="ru-RU" sz="3600" dirty="0" smtClean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согласная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</a:rPr>
            </a:b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ru-RU" dirty="0" smtClean="0"/>
              <a:t>Приставки на …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-  и …</a:t>
            </a:r>
            <a:r>
              <a:rPr lang="ru-RU" dirty="0" smtClean="0">
                <a:solidFill>
                  <a:srgbClr val="00B0F0"/>
                </a:solidFill>
              </a:rPr>
              <a:t>С</a:t>
            </a:r>
            <a:r>
              <a:rPr lang="ru-RU" dirty="0" smtClean="0"/>
              <a:t>-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4"/>
          <a:ext cx="8229600" cy="5513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709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                     …З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F0"/>
                          </a:solidFill>
                        </a:rPr>
                        <a:t>                   …С</a:t>
                      </a:r>
                      <a:endParaRPr lang="ru-RU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08520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</a:t>
                      </a:r>
                      <a:r>
                        <a:rPr lang="ru-RU" sz="3200" u="sng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</a:t>
                      </a:r>
                      <a:r>
                        <a:rPr lang="ru-RU" sz="3200" u="sng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  <a:br>
                        <a:rPr lang="ru-RU" sz="3200" dirty="0" smtClean="0"/>
                      </a:br>
                      <a:endParaRPr lang="ru-RU" sz="3200" dirty="0"/>
                    </a:p>
                  </a:txBody>
                  <a:tcPr/>
                </a:tc>
              </a:tr>
              <a:tr h="101048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бе</a:t>
                      </a:r>
                      <a:r>
                        <a:rPr lang="ru-RU" sz="3200" u="sng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бе</a:t>
                      </a:r>
                      <a:r>
                        <a:rPr lang="ru-RU" sz="3200" u="sng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  <a:br>
                        <a:rPr lang="ru-RU" sz="3200" dirty="0" smtClean="0"/>
                      </a:br>
                      <a:endParaRPr lang="ru-RU" sz="3200" dirty="0"/>
                    </a:p>
                  </a:txBody>
                  <a:tcPr/>
                </a:tc>
              </a:tr>
              <a:tr h="58911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r>
                        <a:rPr lang="ru-RU" sz="3200" u="sng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r>
                        <a:rPr lang="ru-RU" sz="3200" u="sng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</a:tr>
              <a:tr h="58911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r>
                        <a:rPr lang="ru-RU" sz="3200" u="sng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r>
                        <a:rPr lang="ru-RU" sz="3200" u="sng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</a:tr>
              <a:tr h="101048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во</a:t>
                      </a:r>
                      <a:r>
                        <a:rPr lang="ru-RU" sz="3200" u="sng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во</a:t>
                      </a:r>
                      <a:r>
                        <a:rPr lang="ru-RU" sz="3200" u="sng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  <a:br>
                        <a:rPr lang="ru-RU" sz="3200" dirty="0" smtClean="0"/>
                      </a:br>
                      <a:endParaRPr lang="ru-RU" sz="3200" dirty="0"/>
                    </a:p>
                  </a:txBody>
                  <a:tcPr/>
                </a:tc>
              </a:tr>
              <a:tr h="58911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ни</a:t>
                      </a:r>
                      <a:r>
                        <a:rPr lang="ru-RU" sz="3200" u="sng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ни</a:t>
                      </a:r>
                      <a:r>
                        <a:rPr lang="ru-RU" sz="3200" u="sng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endParaRPr lang="ru-RU" sz="3600" dirty="0"/>
          </a:p>
        </p:txBody>
      </p:sp>
      <p:pic>
        <p:nvPicPr>
          <p:cNvPr id="1026" name="Picture 2" descr="C:\Users\liamh\Documents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rgbClr val="7030A0"/>
            </a:solidFill>
            <a:prstDash val="dashDot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</a:rPr>
              <a:t>Запишите слова   в  две колонки: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1) с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rgbClr val="7030A0"/>
                </a:solidFill>
              </a:rPr>
              <a:t> на конце приставки;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2) с </a:t>
            </a:r>
            <a:r>
              <a:rPr lang="ru-RU" b="1" dirty="0" smtClean="0">
                <a:solidFill>
                  <a:srgbClr val="0070C0"/>
                </a:solidFill>
              </a:rPr>
              <a:t>С</a:t>
            </a:r>
            <a:r>
              <a:rPr lang="ru-RU" b="1" dirty="0" smtClean="0">
                <a:solidFill>
                  <a:srgbClr val="7030A0"/>
                </a:solidFill>
              </a:rPr>
              <a:t> на конце приставки.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Ра(</a:t>
            </a:r>
            <a:r>
              <a:rPr lang="ru-RU" sz="3600" b="1" dirty="0" err="1" smtClean="0"/>
              <a:t>з,с</a:t>
            </a:r>
            <a:r>
              <a:rPr lang="ru-RU" sz="3600" b="1" dirty="0" smtClean="0"/>
              <a:t>)</a:t>
            </a:r>
            <a:r>
              <a:rPr lang="ru-RU" sz="3600" b="1" dirty="0" err="1" smtClean="0"/>
              <a:t>бросать,ра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з,с</a:t>
            </a:r>
            <a:r>
              <a:rPr lang="ru-RU" sz="3600" b="1" dirty="0" smtClean="0"/>
              <a:t>)смешить, во(</a:t>
            </a:r>
            <a:r>
              <a:rPr lang="ru-RU" sz="3600" b="1" dirty="0" err="1" smtClean="0"/>
              <a:t>з,с</a:t>
            </a:r>
            <a:r>
              <a:rPr lang="ru-RU" sz="3600" b="1" dirty="0" smtClean="0"/>
              <a:t>)питать, </a:t>
            </a:r>
            <a:br>
              <a:rPr lang="ru-RU" sz="3600" b="1" dirty="0" smtClean="0"/>
            </a:br>
            <a:r>
              <a:rPr lang="ru-RU" sz="3600" b="1" dirty="0" smtClean="0"/>
              <a:t>и(</a:t>
            </a:r>
            <a:r>
              <a:rPr lang="ru-RU" sz="3600" b="1" dirty="0" err="1" smtClean="0"/>
              <a:t>з,с</a:t>
            </a:r>
            <a:r>
              <a:rPr lang="ru-RU" sz="3600" b="1" dirty="0" smtClean="0"/>
              <a:t>)</a:t>
            </a:r>
            <a:r>
              <a:rPr lang="ru-RU" sz="3600" b="1" dirty="0" err="1" smtClean="0"/>
              <a:t>вестить</a:t>
            </a:r>
            <a:r>
              <a:rPr lang="ru-RU" sz="3600" b="1" dirty="0" smtClean="0"/>
              <a:t>,  в(</a:t>
            </a:r>
            <a:r>
              <a:rPr lang="ru-RU" sz="3600" b="1" dirty="0" err="1" smtClean="0"/>
              <a:t>з,с</a:t>
            </a:r>
            <a:r>
              <a:rPr lang="ru-RU" sz="3600" b="1" dirty="0" smtClean="0"/>
              <a:t>)</a:t>
            </a:r>
            <a:r>
              <a:rPr lang="ru-RU" sz="3600" b="1" dirty="0" err="1" smtClean="0"/>
              <a:t>дыхать,в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з,с</a:t>
            </a:r>
            <a:r>
              <a:rPr lang="ru-RU" sz="3600" b="1" dirty="0" smtClean="0"/>
              <a:t>)помнить.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                               Инструкция.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 Выделить приставку в слове.</a:t>
            </a:r>
            <a:br>
              <a:rPr lang="ru-RU" sz="3200" dirty="0" smtClean="0"/>
            </a:br>
            <a:r>
              <a:rPr lang="ru-RU" sz="3200" dirty="0" smtClean="0"/>
              <a:t>2.Двумя чертами подчеркнуть согласную, стоящую после приставки.</a:t>
            </a:r>
            <a:br>
              <a:rPr lang="ru-RU" sz="3200" dirty="0" smtClean="0"/>
            </a:br>
            <a:r>
              <a:rPr lang="ru-RU" sz="3200" dirty="0" smtClean="0"/>
              <a:t>3.Определить, звонкий или глухой звук обозначает  эта согласная буква.</a:t>
            </a:r>
            <a:br>
              <a:rPr lang="ru-RU" sz="3200" dirty="0" smtClean="0"/>
            </a:br>
            <a:r>
              <a:rPr lang="ru-RU" sz="3200" dirty="0" smtClean="0"/>
              <a:t> 4.Одной чертой подчеркнуть согласную букву, на которую оканчивается приставка.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Проверь 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…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600" dirty="0" smtClean="0"/>
                        <a:t>+</a:t>
                      </a:r>
                      <a:r>
                        <a:rPr lang="ru-RU" sz="3600" baseline="0" dirty="0" smtClean="0"/>
                        <a:t> </a:t>
                      </a:r>
                      <a:r>
                        <a:rPr lang="ru-RU" sz="3600" baseline="0" dirty="0" err="1" smtClean="0">
                          <a:solidFill>
                            <a:srgbClr val="FF0000"/>
                          </a:solidFill>
                        </a:rPr>
                        <a:t>звонк</a:t>
                      </a:r>
                      <a:r>
                        <a:rPr lang="ru-RU" sz="3600" baseline="0" dirty="0" smtClean="0"/>
                        <a:t>.  </a:t>
                      </a:r>
                      <a:r>
                        <a:rPr lang="ru-RU" sz="3600" baseline="0" dirty="0" err="1" smtClean="0"/>
                        <a:t>согл</a:t>
                      </a:r>
                      <a:r>
                        <a:rPr lang="ru-RU" sz="3600" baseline="0" dirty="0" smtClean="0"/>
                        <a:t>.</a:t>
                      </a:r>
                      <a:endParaRPr lang="ru-RU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…</a:t>
                      </a:r>
                      <a:r>
                        <a:rPr lang="ru-RU" sz="3600" dirty="0" smtClean="0">
                          <a:solidFill>
                            <a:srgbClr val="00B0F0"/>
                          </a:solidFill>
                        </a:rPr>
                        <a:t>С</a:t>
                      </a:r>
                      <a:r>
                        <a:rPr lang="ru-RU" sz="3600" dirty="0" smtClean="0"/>
                        <a:t>+ </a:t>
                      </a:r>
                      <a:r>
                        <a:rPr lang="ru-RU" sz="3600" dirty="0" smtClean="0">
                          <a:solidFill>
                            <a:srgbClr val="00B0F0"/>
                          </a:solidFill>
                        </a:rPr>
                        <a:t>глух.</a:t>
                      </a:r>
                      <a:r>
                        <a:rPr lang="ru-RU" sz="3600" dirty="0" smtClean="0"/>
                        <a:t> согл.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ра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зб</a:t>
                      </a:r>
                      <a:r>
                        <a:rPr lang="ru-RU" sz="3600" b="1" dirty="0" smtClean="0"/>
                        <a:t>росать  </a:t>
                      </a:r>
                      <a:endParaRPr lang="ru-RU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ра</a:t>
                      </a:r>
                      <a:r>
                        <a:rPr lang="ru-RU" sz="3600" b="1" u="sng" dirty="0" smtClean="0">
                          <a:solidFill>
                            <a:srgbClr val="00B0F0"/>
                          </a:solidFill>
                        </a:rPr>
                        <a:t>сс</a:t>
                      </a:r>
                      <a:r>
                        <a:rPr lang="ru-RU" sz="3600" b="1" dirty="0" smtClean="0"/>
                        <a:t>мешить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и</a:t>
                      </a:r>
                      <a:r>
                        <a:rPr lang="ru-RU" sz="3600" b="1" u="sng" dirty="0" smtClean="0">
                          <a:solidFill>
                            <a:srgbClr val="FF0000"/>
                          </a:solidFill>
                        </a:rPr>
                        <a:t>зв</a:t>
                      </a:r>
                      <a:r>
                        <a:rPr lang="ru-RU" sz="3600" b="1" dirty="0" smtClean="0"/>
                        <a:t>естить       </a:t>
                      </a:r>
                      <a:endParaRPr lang="ru-RU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во</a:t>
                      </a:r>
                      <a:r>
                        <a:rPr lang="ru-RU" sz="3600" b="1" u="sng" dirty="0" smtClean="0">
                          <a:solidFill>
                            <a:srgbClr val="00B0F0"/>
                          </a:solidFill>
                        </a:rPr>
                        <a:t>сп</a:t>
                      </a:r>
                      <a:r>
                        <a:rPr lang="ru-RU" sz="3600" b="1" dirty="0" smtClean="0"/>
                        <a:t>итать 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 в</a:t>
                      </a:r>
                      <a:r>
                        <a:rPr lang="ru-RU" sz="3600" b="1" u="sng" dirty="0" smtClean="0">
                          <a:solidFill>
                            <a:srgbClr val="FF0000"/>
                          </a:solidFill>
                        </a:rPr>
                        <a:t>зд</a:t>
                      </a:r>
                      <a:r>
                        <a:rPr lang="ru-RU" sz="3600" b="1" dirty="0" smtClean="0"/>
                        <a:t>ыхать    </a:t>
                      </a:r>
                      <a:endParaRPr lang="ru-RU" sz="3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в</a:t>
                      </a:r>
                      <a:r>
                        <a:rPr lang="ru-RU" sz="3600" b="1" u="sng" dirty="0" smtClean="0">
                          <a:solidFill>
                            <a:srgbClr val="00B0F0"/>
                          </a:solidFill>
                        </a:rPr>
                        <a:t>сп</a:t>
                      </a:r>
                      <a:r>
                        <a:rPr lang="ru-RU" sz="3600" b="1" dirty="0" smtClean="0"/>
                        <a:t>омнить</a:t>
                      </a:r>
                      <a:r>
                        <a:rPr lang="ru-RU" sz="3600" dirty="0" smtClean="0"/>
                        <a:t/>
                      </a:r>
                      <a:br>
                        <a:rPr lang="ru-RU" sz="3600" dirty="0" smtClean="0"/>
                      </a:b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7030A0"/>
                </a:solidFill>
              </a:rPr>
              <a:t>Выпишите  из  текста  слова  с  приставкой, оканчивающейся на  -</a:t>
            </a:r>
            <a:r>
              <a:rPr lang="ru-RU" sz="3200" dirty="0" smtClean="0">
                <a:solidFill>
                  <a:srgbClr val="FF0000"/>
                </a:solidFill>
              </a:rPr>
              <a:t>З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>
                <a:solidFill>
                  <a:srgbClr val="00B0F0"/>
                </a:solidFill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и</a:t>
            </a:r>
            <a:r>
              <a:rPr lang="ru-RU" sz="3200" dirty="0" smtClean="0">
                <a:solidFill>
                  <a:srgbClr val="00B0F0"/>
                </a:solidFill>
              </a:rPr>
              <a:t> - С</a:t>
            </a:r>
            <a:r>
              <a:rPr lang="ru-RU" sz="3200" dirty="0" smtClean="0">
                <a:solidFill>
                  <a:srgbClr val="7030A0"/>
                </a:solidFill>
              </a:rPr>
              <a:t> . Объясните их правописание. Обозначьте  графически  орфограмму.                                                                                                                                                  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Лес- наше богатство, но   иногда мы  бездумно   пользуемся  этим бесценным подарком   земли . Ребята, вам  бесконечно  долго жить  на  этой  планете. Защищайте  зелёного  друга!</a:t>
            </a:r>
            <a:br>
              <a:rPr lang="ru-RU" sz="3200" dirty="0" smtClean="0"/>
            </a:br>
            <a:r>
              <a:rPr lang="ru-RU" sz="3200" b="1" dirty="0" smtClean="0"/>
              <a:t>-  Какова  тема текста?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- Какова основная мысль текста?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7030A0"/>
                </a:solidFill>
              </a:rPr>
              <a:t>                         Проверь себя.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dirty="0" smtClean="0"/>
              <a:t> Выпишите  из  текста  слова  с приставкой,  оканчивающейся на  -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 и -</a:t>
            </a:r>
            <a:r>
              <a:rPr lang="ru-RU" sz="3600" dirty="0" smtClean="0">
                <a:solidFill>
                  <a:srgbClr val="00B0F0"/>
                </a:solidFill>
              </a:rPr>
              <a:t>С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smtClean="0"/>
              <a:t>Объясните их правописание. Обозначьте  графически  орфограмму. </a:t>
            </a: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/>
              <a:t>Бе</a:t>
            </a:r>
            <a:r>
              <a:rPr lang="ru-RU" sz="3600" b="1" u="sng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>
                <a:solidFill>
                  <a:srgbClr val="FF0000"/>
                </a:solidFill>
              </a:rPr>
              <a:t>д</a:t>
            </a:r>
            <a:r>
              <a:rPr lang="ru-RU" sz="3600" b="1" dirty="0" smtClean="0"/>
              <a:t>умно,  бе</a:t>
            </a:r>
            <a:r>
              <a:rPr lang="ru-RU" sz="3600" b="1" u="sng" dirty="0" smtClean="0">
                <a:solidFill>
                  <a:srgbClr val="0070C0"/>
                </a:solidFill>
              </a:rPr>
              <a:t>с</a:t>
            </a:r>
            <a:r>
              <a:rPr lang="ru-RU" sz="3600" b="1" dirty="0" smtClean="0">
                <a:solidFill>
                  <a:srgbClr val="0070C0"/>
                </a:solidFill>
              </a:rPr>
              <a:t>ц</a:t>
            </a:r>
            <a:r>
              <a:rPr lang="ru-RU" sz="3600" b="1" dirty="0" smtClean="0"/>
              <a:t>енным, бе</a:t>
            </a:r>
            <a:r>
              <a:rPr lang="ru-RU" sz="3600" b="1" u="sng" dirty="0" smtClean="0">
                <a:solidFill>
                  <a:srgbClr val="0070C0"/>
                </a:solidFill>
              </a:rPr>
              <a:t>с</a:t>
            </a:r>
            <a:r>
              <a:rPr lang="ru-RU" sz="3600" b="1" dirty="0" smtClean="0">
                <a:solidFill>
                  <a:srgbClr val="0070C0"/>
                </a:solidFill>
              </a:rPr>
              <a:t>к</a:t>
            </a:r>
            <a:r>
              <a:rPr lang="ru-RU" sz="3600" b="1" dirty="0" smtClean="0"/>
              <a:t>онечно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accent4">
              <a:lumMod val="60000"/>
              <a:lumOff val="40000"/>
            </a:schemeClr>
          </a:solidFill>
          <a:ln w="19050">
            <a:solidFill>
              <a:srgbClr val="7030A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algn="l">
              <a:defRPr/>
            </a:pPr>
            <a: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Внимательно слушайте - и всё услышите.</a:t>
            </a:r>
            <a:b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Внимательно смотрите - и всё увидите.</a:t>
            </a:r>
            <a:b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Думайте - и всё поймёте.</a:t>
            </a:r>
            <a:br>
              <a:rPr lang="ru-RU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09120"/>
            <a:ext cx="201622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7030A0"/>
                </a:solidFill>
              </a:rPr>
              <a:t>                        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                       Физкультминутка.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Если в пословице встречается приставка, оканчивающаяся на   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 , поднимаем </a:t>
            </a:r>
            <a:r>
              <a:rPr lang="ru-RU" sz="3600" b="1" dirty="0" smtClean="0"/>
              <a:t>правую </a:t>
            </a:r>
            <a:r>
              <a:rPr lang="ru-RU" sz="3600" dirty="0" smtClean="0"/>
              <a:t>руку, на  </a:t>
            </a:r>
            <a:r>
              <a:rPr lang="ru-RU" sz="3600" b="1" dirty="0" smtClean="0">
                <a:solidFill>
                  <a:srgbClr val="0070C0"/>
                </a:solidFill>
              </a:rPr>
              <a:t>С </a:t>
            </a:r>
            <a:r>
              <a:rPr lang="ru-RU" sz="3600" dirty="0" smtClean="0"/>
              <a:t>– </a:t>
            </a:r>
            <a:r>
              <a:rPr lang="ru-RU" sz="3600" b="1" dirty="0" smtClean="0"/>
              <a:t>левую.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1.Безмерная хвала чести вредит.</a:t>
            </a:r>
            <a:br>
              <a:rPr lang="ru-RU" sz="3600" dirty="0" smtClean="0"/>
            </a:br>
            <a:r>
              <a:rPr lang="ru-RU" sz="3600" dirty="0" smtClean="0"/>
              <a:t>2.Горько не вечно, а сладко не бесконечно.</a:t>
            </a:r>
            <a:br>
              <a:rPr lang="ru-RU" sz="3600" dirty="0" smtClean="0"/>
            </a:br>
            <a:r>
              <a:rPr lang="ru-RU" sz="3600" b="1" dirty="0" smtClean="0"/>
              <a:t>3.Крепкую дружбу и топором не разрубишь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>4.Человека узнаешь, когда с ним пуд соли расхлебаешь.</a:t>
            </a:r>
            <a:br>
              <a:rPr lang="ru-RU" sz="3600" dirty="0" smtClean="0"/>
            </a:br>
            <a:r>
              <a:rPr lang="ru-RU" sz="3600" dirty="0" smtClean="0"/>
              <a:t>5.Раздружится друг – хуже недруга.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6.Беспечальному сон сладок.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026" name="Picture 2" descr="C:\Users\liamh\Document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653136"/>
            <a:ext cx="1944216" cy="2204864"/>
          </a:xfrm>
          <a:prstGeom prst="rect">
            <a:avLst/>
          </a:prstGeom>
          <a:noFill/>
        </p:spPr>
      </p:pic>
      <p:pic>
        <p:nvPicPr>
          <p:cNvPr id="4" name="Picture 2" descr="C:\Users\liamh\Document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653136"/>
            <a:ext cx="2267744" cy="2204864"/>
          </a:xfrm>
          <a:prstGeom prst="rect">
            <a:avLst/>
          </a:prstGeom>
          <a:noFill/>
        </p:spPr>
      </p:pic>
      <p:pic>
        <p:nvPicPr>
          <p:cNvPr id="5" name="Picture 2" descr="C:\Users\liamh\Document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8656" y="4805536"/>
            <a:ext cx="2267744" cy="220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1357313"/>
            <a:ext cx="6400800" cy="720725"/>
          </a:xfrm>
        </p:spPr>
        <p:txBody>
          <a:bodyPr/>
          <a:lstStyle/>
          <a:p>
            <a:pPr marR="0" eaLnBrk="1" hangingPunct="1"/>
            <a:r>
              <a:rPr lang="ru-RU" dirty="0" smtClean="0">
                <a:solidFill>
                  <a:srgbClr val="660066"/>
                </a:solidFill>
              </a:rPr>
              <a:t>Тренажер Базарного В.Ф.</a:t>
            </a:r>
          </a:p>
        </p:txBody>
      </p:sp>
      <p:pic>
        <p:nvPicPr>
          <p:cNvPr id="360452" name="Picture 4" descr="articles/312963/image1.jpg (13753 bytes)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77968"/>
              </a:clrFrom>
              <a:clrTo>
                <a:srgbClr val="E7796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613" y="908720"/>
            <a:ext cx="8942387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0453" name="Extract from CD 6 - Track 5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0454" name="Extract from CD 6 - Track 5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10800000">
            <a:off x="0" y="0"/>
            <a:ext cx="9144000" cy="785813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accent3">
                  <a:lumMod val="50000"/>
                </a:schemeClr>
              </a:gs>
              <a:gs pos="3400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6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8429625" y="73025"/>
            <a:ext cx="506413" cy="593725"/>
            <a:chOff x="8429652" y="75714"/>
            <a:chExt cx="506382" cy="592568"/>
          </a:xfrm>
        </p:grpSpPr>
        <p:sp>
          <p:nvSpPr>
            <p:cNvPr id="9" name="Полилиния 8"/>
            <p:cNvSpPr/>
            <p:nvPr/>
          </p:nvSpPr>
          <p:spPr>
            <a:xfrm rot="10800000">
              <a:off x="8432827" y="96312"/>
              <a:ext cx="503207" cy="571970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bg1"/>
                </a:gs>
                <a:gs pos="100000">
                  <a:schemeClr val="accent3">
                    <a:lumMod val="50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solidFill>
                  <a:prstClr val="white"/>
                </a:solidFill>
              </a:endParaRPr>
            </a:p>
          </p:txBody>
        </p:sp>
        <p:grpSp>
          <p:nvGrpSpPr>
            <p:cNvPr id="3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3" name="Овал 1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" name="Хорда 10"/>
            <p:cNvSpPr/>
            <p:nvPr/>
          </p:nvSpPr>
          <p:spPr>
            <a:xfrm rot="10800000">
              <a:off x="8501086" y="110571"/>
              <a:ext cx="365103" cy="364413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solidFill>
                  <a:prstClr val="white"/>
                </a:solidFill>
              </a:endParaRPr>
            </a:p>
          </p:txBody>
        </p:sp>
        <p:sp>
          <p:nvSpPr>
            <p:cNvPr id="12" name="Хорда 11"/>
            <p:cNvSpPr/>
            <p:nvPr/>
          </p:nvSpPr>
          <p:spPr>
            <a:xfrm rot="18264040">
              <a:off x="8461021" y="117292"/>
              <a:ext cx="437296" cy="433360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501090" y="142852"/>
            <a:ext cx="328586" cy="365125"/>
          </a:xfrm>
        </p:spPr>
        <p:txBody>
          <a:bodyPr/>
          <a:lstStyle/>
          <a:p>
            <a:pPr>
              <a:defRPr/>
            </a:pPr>
            <a:fld id="{FE1957B4-69B3-4C3E-A4D2-88E871BB902B}" type="slidenum">
              <a: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>
                <a:defRPr/>
              </a:pPr>
              <a:t>21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" name="Группа 15"/>
          <p:cNvGrpSpPr>
            <a:grpSpLocks/>
          </p:cNvGrpSpPr>
          <p:nvPr/>
        </p:nvGrpSpPr>
        <p:grpSpPr bwMode="auto">
          <a:xfrm>
            <a:off x="177800" y="73025"/>
            <a:ext cx="506413" cy="593725"/>
            <a:chOff x="8429652" y="75714"/>
            <a:chExt cx="506382" cy="592568"/>
          </a:xfrm>
        </p:grpSpPr>
        <p:sp>
          <p:nvSpPr>
            <p:cNvPr id="17" name="Полилиния 16"/>
            <p:cNvSpPr/>
            <p:nvPr/>
          </p:nvSpPr>
          <p:spPr>
            <a:xfrm rot="10800000">
              <a:off x="8432827" y="96312"/>
              <a:ext cx="503207" cy="571970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bg1"/>
                </a:gs>
                <a:gs pos="100000">
                  <a:schemeClr val="accent3">
                    <a:lumMod val="50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21" name="Овал 20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9" name="Хорда 18">
              <a:hlinkClick r:id="" action="ppaction://hlinkshowjump?jump=firstslide"/>
            </p:cNvPr>
            <p:cNvSpPr/>
            <p:nvPr/>
          </p:nvSpPr>
          <p:spPr>
            <a:xfrm rot="10800000">
              <a:off x="8501086" y="110571"/>
              <a:ext cx="365103" cy="364413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solidFill>
                  <a:prstClr val="white"/>
                </a:solidFill>
              </a:endParaRPr>
            </a:p>
          </p:txBody>
        </p:sp>
        <p:sp>
          <p:nvSpPr>
            <p:cNvPr id="20" name="Хорда 19">
              <a:hlinkClick r:id="" action="ppaction://hlinkshowjump?jump=firstslide"/>
            </p:cNvPr>
            <p:cNvSpPr/>
            <p:nvPr/>
          </p:nvSpPr>
          <p:spPr>
            <a:xfrm rot="18264040">
              <a:off x="8461021" y="117292"/>
              <a:ext cx="437296" cy="433360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0" y="6072188"/>
            <a:ext cx="9144000" cy="785812"/>
          </a:xfrm>
          <a:prstGeom prst="rect">
            <a:avLst/>
          </a:prstGeom>
          <a:gradFill>
            <a:gsLst>
              <a:gs pos="0">
                <a:schemeClr val="tx1"/>
              </a:gs>
              <a:gs pos="13000">
                <a:schemeClr val="accent3">
                  <a:lumMod val="50000"/>
                </a:schemeClr>
              </a:gs>
              <a:gs pos="3400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60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prstClr val="white"/>
              </a:solidFill>
            </a:endParaRPr>
          </a:p>
        </p:txBody>
      </p:sp>
      <p:grpSp>
        <p:nvGrpSpPr>
          <p:cNvPr id="6" name="Группа 23"/>
          <p:cNvGrpSpPr>
            <a:grpSpLocks/>
          </p:cNvGrpSpPr>
          <p:nvPr/>
        </p:nvGrpSpPr>
        <p:grpSpPr bwMode="auto">
          <a:xfrm>
            <a:off x="177800" y="6143625"/>
            <a:ext cx="506413" cy="596900"/>
            <a:chOff x="145224" y="6122214"/>
            <a:chExt cx="506382" cy="596868"/>
          </a:xfrm>
        </p:grpSpPr>
        <p:sp>
          <p:nvSpPr>
            <p:cNvPr id="25" name="Полилиния 24"/>
            <p:cNvSpPr/>
            <p:nvPr/>
          </p:nvSpPr>
          <p:spPr>
            <a:xfrm>
              <a:off x="145224" y="6122214"/>
              <a:ext cx="503207" cy="571469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bg1"/>
                </a:gs>
                <a:gs pos="100000">
                  <a:schemeClr val="accent3">
                    <a:lumMod val="50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solidFill>
                  <a:prstClr val="white"/>
                </a:solidFill>
              </a:endParaRPr>
            </a:p>
          </p:txBody>
        </p:sp>
        <p:grpSp>
          <p:nvGrpSpPr>
            <p:cNvPr id="8" name="Группа 16"/>
            <p:cNvGrpSpPr>
              <a:grpSpLocks/>
            </p:cNvGrpSpPr>
            <p:nvPr/>
          </p:nvGrpSpPr>
          <p:grpSpPr bwMode="auto"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0" name="Группа 12"/>
              <p:cNvGrpSpPr>
                <a:grpSpLocks/>
              </p:cNvGrpSpPr>
              <p:nvPr/>
            </p:nvGrpSpPr>
            <p:grpSpPr bwMode="auto"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30" name="Овал 29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24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2400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8" name="Хорда 27">
                <a:hlinkClick r:id="" action="ppaction://hlinkshowjump?jump=endshow"/>
              </p:cNvPr>
              <p:cNvSpPr/>
              <p:nvPr/>
            </p:nvSpPr>
            <p:spPr>
              <a:xfrm rot="7874853">
                <a:off x="214971" y="6252804"/>
                <a:ext cx="355095" cy="350532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Хорда 28">
                <a:hlinkClick r:id="" action="ppaction://hlinkshowjump?jump=endshow"/>
              </p:cNvPr>
              <p:cNvSpPr/>
              <p:nvPr/>
            </p:nvSpPr>
            <p:spPr>
              <a:xfrm rot="18500172">
                <a:off x="182530" y="6282421"/>
                <a:ext cx="424570" cy="416353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6" name="Группа 31"/>
          <p:cNvGrpSpPr>
            <a:grpSpLocks/>
          </p:cNvGrpSpPr>
          <p:nvPr/>
        </p:nvGrpSpPr>
        <p:grpSpPr bwMode="auto">
          <a:xfrm>
            <a:off x="8429625" y="6143625"/>
            <a:ext cx="506413" cy="596900"/>
            <a:chOff x="145224" y="6122214"/>
            <a:chExt cx="506382" cy="596868"/>
          </a:xfrm>
        </p:grpSpPr>
        <p:sp>
          <p:nvSpPr>
            <p:cNvPr id="33" name="Полилиния 32"/>
            <p:cNvSpPr/>
            <p:nvPr/>
          </p:nvSpPr>
          <p:spPr>
            <a:xfrm>
              <a:off x="145224" y="6122214"/>
              <a:ext cx="503207" cy="571469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bg1"/>
                </a:gs>
                <a:gs pos="100000">
                  <a:schemeClr val="accent3">
                    <a:lumMod val="50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solidFill>
                  <a:prstClr val="white"/>
                </a:solidFill>
              </a:endParaRPr>
            </a:p>
          </p:txBody>
        </p:sp>
        <p:grpSp>
          <p:nvGrpSpPr>
            <p:cNvPr id="18" name="Группа 22"/>
            <p:cNvGrpSpPr>
              <a:grpSpLocks/>
            </p:cNvGrpSpPr>
            <p:nvPr/>
          </p:nvGrpSpPr>
          <p:grpSpPr bwMode="auto"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24" name="Группа 23"/>
              <p:cNvGrpSpPr>
                <a:grpSpLocks/>
              </p:cNvGrpSpPr>
              <p:nvPr/>
            </p:nvGrpSpPr>
            <p:grpSpPr bwMode="auto"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38" name="Овал 37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24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Овал 38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2400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6" name="Хорда 35">
                <a:hlinkClick r:id="" action="ppaction://hlinkshowjump?jump=nextslide"/>
              </p:cNvPr>
              <p:cNvSpPr/>
              <p:nvPr/>
            </p:nvSpPr>
            <p:spPr>
              <a:xfrm rot="7874853">
                <a:off x="214971" y="6252804"/>
                <a:ext cx="355095" cy="350532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Хорда 36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530" y="6282421"/>
                <a:ext cx="424570" cy="416353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6" name="Группа 39"/>
          <p:cNvGrpSpPr>
            <a:grpSpLocks/>
          </p:cNvGrpSpPr>
          <p:nvPr/>
        </p:nvGrpSpPr>
        <p:grpSpPr bwMode="auto">
          <a:xfrm>
            <a:off x="7786688" y="6143625"/>
            <a:ext cx="506412" cy="596900"/>
            <a:chOff x="145224" y="6122214"/>
            <a:chExt cx="506382" cy="596868"/>
          </a:xfrm>
        </p:grpSpPr>
        <p:sp>
          <p:nvSpPr>
            <p:cNvPr id="41" name="Полилиния 40"/>
            <p:cNvSpPr/>
            <p:nvPr/>
          </p:nvSpPr>
          <p:spPr>
            <a:xfrm>
              <a:off x="145224" y="6122214"/>
              <a:ext cx="503207" cy="571469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bg1"/>
                </a:gs>
                <a:gs pos="100000">
                  <a:schemeClr val="accent3">
                    <a:lumMod val="50000"/>
                  </a:schemeClr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solidFill>
                  <a:prstClr val="white"/>
                </a:solidFill>
              </a:endParaRPr>
            </a:p>
          </p:txBody>
        </p:sp>
        <p:grpSp>
          <p:nvGrpSpPr>
            <p:cNvPr id="27" name="Группа 41"/>
            <p:cNvGrpSpPr>
              <a:grpSpLocks/>
            </p:cNvGrpSpPr>
            <p:nvPr/>
          </p:nvGrpSpPr>
          <p:grpSpPr bwMode="auto"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360448" name="Группа 42"/>
              <p:cNvGrpSpPr>
                <a:grpSpLocks/>
              </p:cNvGrpSpPr>
              <p:nvPr/>
            </p:nvGrpSpPr>
            <p:grpSpPr bwMode="auto"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46" name="Овал 45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240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2400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44" name="Хорда 43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971" y="6252804"/>
                <a:ext cx="355095" cy="350534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Хорда 44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530" y="6282421"/>
                <a:ext cx="424570" cy="416354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dirty="0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04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3604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8" showWhenStopped="0">
                <p:cTn id="2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0453"/>
                </p:tgtEl>
              </p:cMediaNode>
            </p:audio>
            <p:audio>
              <p:cMediaNode vol="100000" numSld="8" showWhenStopped="0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0454"/>
                </p:tgtEl>
              </p:cMediaNode>
            </p:audio>
          </p:childTnLst>
        </p:cTn>
      </p:par>
    </p:tnLst>
    <p:bldLst>
      <p:bldP spid="3604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Заменить существительное с предлогом прилагательным с приставками на </a:t>
            </a:r>
            <a:r>
              <a:rPr lang="ru-RU" sz="3200" b="1" dirty="0" smtClean="0">
                <a:solidFill>
                  <a:srgbClr val="FF0000"/>
                </a:solidFill>
              </a:rPr>
              <a:t>з</a:t>
            </a:r>
            <a:r>
              <a:rPr lang="ru-RU" sz="3200" b="1" dirty="0" smtClean="0"/>
              <a:t> (</a:t>
            </a:r>
            <a:r>
              <a:rPr lang="ru-RU" sz="3200" b="1" dirty="0" smtClean="0">
                <a:solidFill>
                  <a:srgbClr val="00B0F0"/>
                </a:solidFill>
              </a:rPr>
              <a:t>с</a:t>
            </a:r>
            <a:r>
              <a:rPr lang="ru-RU" sz="3200" b="1" dirty="0" smtClean="0"/>
              <a:t>).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Обозначьте  графически  орфограмму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6"/>
          <a:ext cx="8229600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20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заботы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края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цели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звезд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</a:t>
                      </a:r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шума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2081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</a:t>
                      </a:r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звука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7030A0"/>
                </a:solidFill>
              </a:rPr>
              <a:t>                              Проверь себя.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6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125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заботы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зз</a:t>
                      </a: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аботный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25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края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</a:t>
                      </a:r>
                      <a:r>
                        <a:rPr lang="ru-RU" sz="36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</a:t>
                      </a: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райний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25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цели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</a:t>
                      </a:r>
                      <a:r>
                        <a:rPr lang="ru-RU" sz="36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сц</a:t>
                      </a: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ельный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253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звезд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зз</a:t>
                      </a: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вездный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606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</a:t>
                      </a:r>
                      <a:r>
                        <a:rPr lang="ru-RU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шума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</a:t>
                      </a:r>
                      <a:r>
                        <a:rPr lang="ru-RU" sz="360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сш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умный</a:t>
                      </a:r>
                    </a:p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1748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звука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</a:t>
                      </a:r>
                      <a:r>
                        <a:rPr lang="ru-RU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зз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вучный</a:t>
                      </a:r>
                    </a:p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r>
              <a:rPr lang="ru-RU" sz="2800" b="1" i="1" dirty="0" smtClean="0"/>
              <a:t>Работа по вариантам. Вставьте орфограммы.  Проверьте работу одноклассника , оцените в соответствии с критериями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на слайде.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25144">
                <a:tc>
                  <a:txBody>
                    <a:bodyPr/>
                    <a:lstStyle/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 вариант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	Бе..вольный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	И..следовать 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	Ра..считывать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	Бе..толковый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	В..лететь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	Ра..чесать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	Ра..винтить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	Бе..сердечный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 вариант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	Ра..сердить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	Ра..жечь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	В..хлипнуть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	И..царапать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	Бе..жалостный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	Ра..свет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	И..лить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	Ра..плести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ru-RU" dirty="0" smtClean="0"/>
              <a:t>Проверь и оцени.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709120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1-вариант   2.-вариант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	З  	1.	С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	С	2.	З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	С	3.	С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	С	4.	С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5.	З	5.	З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	С	6.	С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7.	З	7.	З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8.	С	8.	С</a:t>
                      </a:r>
                    </a:p>
                    <a:p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Критерии оценки.</a:t>
                      </a:r>
                    </a:p>
                    <a:p>
                      <a:endParaRPr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AutoNum type="arabicPlain" startAt="8"/>
                      </a:pPr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правильных ответов - «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457200" indent="-457200">
                        <a:buNone/>
                      </a:pPr>
                      <a:endParaRPr lang="ru-RU" sz="24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5,6,7  правильных ответов –«</a:t>
                      </a:r>
                      <a:r>
                        <a:rPr lang="ru-RU" sz="2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endParaRPr lang="ru-RU" sz="24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3,4 правильных ответов - «</a:t>
                      </a:r>
                      <a:r>
                        <a:rPr lang="ru-RU" sz="24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endParaRPr lang="ru-RU" sz="24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1,2  правильных ответа –«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«Верные- неверные утверждения»</a:t>
            </a:r>
            <a:br>
              <a:rPr lang="ru-RU" sz="3200" dirty="0" smtClean="0"/>
            </a:br>
            <a:r>
              <a:rPr lang="ru-RU" sz="3200" dirty="0" smtClean="0"/>
              <a:t> 1. Приставка </a:t>
            </a:r>
            <a:r>
              <a:rPr lang="ru-RU" sz="4800" b="1" dirty="0" smtClean="0"/>
              <a:t>раз</a:t>
            </a:r>
            <a:r>
              <a:rPr lang="ru-RU" sz="3200" dirty="0" smtClean="0"/>
              <a:t> – пишется перед глухими согласными.</a:t>
            </a:r>
            <a:br>
              <a:rPr lang="ru-RU" sz="3200" dirty="0" smtClean="0"/>
            </a:br>
            <a:r>
              <a:rPr lang="ru-RU" sz="3200" dirty="0" smtClean="0"/>
              <a:t>2. В слове ра…писание приставка </a:t>
            </a:r>
            <a:r>
              <a:rPr lang="ru-RU" sz="4900" b="1" dirty="0" smtClean="0"/>
              <a:t>рас</a:t>
            </a:r>
            <a:r>
              <a:rPr lang="ru-RU" sz="3200" dirty="0" smtClean="0"/>
              <a:t> -.</a:t>
            </a:r>
            <a:br>
              <a:rPr lang="ru-RU" sz="3200" dirty="0" smtClean="0"/>
            </a:br>
            <a:r>
              <a:rPr lang="ru-RU" sz="3200" dirty="0" smtClean="0"/>
              <a:t> 3. В слове бе…смертный в приставке пишем букву </a:t>
            </a:r>
            <a:r>
              <a:rPr lang="ru-RU" sz="4900" b="1" dirty="0" smtClean="0"/>
              <a:t>з</a:t>
            </a:r>
            <a:r>
              <a:rPr lang="ru-RU" sz="3200" dirty="0" smtClean="0"/>
              <a:t>-.</a:t>
            </a:r>
            <a:br>
              <a:rPr lang="ru-RU" sz="3200" dirty="0" smtClean="0"/>
            </a:br>
            <a:r>
              <a:rPr lang="ru-RU" sz="3200" dirty="0" smtClean="0"/>
              <a:t> 4. Приставка </a:t>
            </a:r>
            <a:r>
              <a:rPr lang="ru-RU" sz="4900" b="1" dirty="0" smtClean="0"/>
              <a:t>раз-</a:t>
            </a:r>
            <a:r>
              <a:rPr lang="ru-RU" sz="3200" dirty="0" smtClean="0"/>
              <a:t> пишется перед звонкими согласными звуками.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750" y="1844675"/>
          <a:ext cx="7200602" cy="285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18"/>
                <a:gridCol w="1656184"/>
                <a:gridCol w="1944216"/>
                <a:gridCol w="1656184"/>
              </a:tblGrid>
              <a:tr h="1296194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1</a:t>
                      </a:r>
                      <a:endParaRPr lang="ru-RU" sz="48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2</a:t>
                      </a:r>
                      <a:endParaRPr lang="ru-RU" sz="48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3</a:t>
                      </a:r>
                      <a:endParaRPr lang="ru-RU" sz="48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4</a:t>
                      </a:r>
                      <a:endParaRPr lang="ru-RU" sz="4800" dirty="0"/>
                    </a:p>
                  </a:txBody>
                  <a:tcPr marL="91445" marR="91445" marT="45722" marB="45722"/>
                </a:tc>
              </a:tr>
              <a:tr h="1296194"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-</a:t>
                      </a:r>
                      <a:endParaRPr lang="ru-RU" sz="4800" b="1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+</a:t>
                      </a:r>
                      <a:endParaRPr lang="ru-RU" sz="4800" b="1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dirty="0" smtClean="0"/>
                        <a:t>-</a:t>
                      </a:r>
                    </a:p>
                    <a:p>
                      <a:endParaRPr lang="ru-RU" sz="4800" b="1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dirty="0" smtClean="0"/>
                        <a:t>+</a:t>
                      </a:r>
                    </a:p>
                    <a:p>
                      <a:endParaRPr lang="ru-RU" sz="4800" b="1" dirty="0"/>
                    </a:p>
                  </a:txBody>
                  <a:tcPr marL="91445" marR="91445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</a:t>
            </a:r>
            <a:r>
              <a:rPr lang="ru-RU" sz="3100" dirty="0" smtClean="0">
                <a:solidFill>
                  <a:srgbClr val="7030A0"/>
                </a:solidFill>
              </a:rPr>
              <a:t>При выполнении упражнения  ученик допустил много ошибок. И вы сейчас побываете в роли учителя. Исправьте ошибки. </a:t>
            </a:r>
            <a:r>
              <a:rPr lang="ru-RU" sz="2800" b="1" dirty="0" smtClean="0">
                <a:solidFill>
                  <a:srgbClr val="990000"/>
                </a:solidFill>
              </a:rPr>
              <a:t> </a:t>
            </a:r>
            <a:br>
              <a:rPr lang="ru-RU" sz="2800" b="1" dirty="0" smtClean="0">
                <a:solidFill>
                  <a:srgbClr val="990000"/>
                </a:solidFill>
              </a:rPr>
            </a:br>
            <a:r>
              <a:rPr lang="ru-RU" sz="2800" b="1" dirty="0" smtClean="0">
                <a:solidFill>
                  <a:srgbClr val="990000"/>
                </a:solidFill>
              </a:rPr>
              <a:t>                                 ВНИМАНИЕ !</a:t>
            </a:r>
            <a:br>
              <a:rPr lang="ru-RU" sz="2800" b="1" dirty="0" smtClean="0">
                <a:solidFill>
                  <a:srgbClr val="990000"/>
                </a:solidFill>
              </a:rPr>
            </a:br>
            <a:r>
              <a:rPr lang="ru-RU" sz="2800" b="1" dirty="0" smtClean="0">
                <a:solidFill>
                  <a:srgbClr val="990000"/>
                </a:solidFill>
              </a:rPr>
              <a:t>                                    ОШИБКИ !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800" b="1" dirty="0" smtClean="0"/>
              <a:t>Изпуганный мальчик, бесграмотный ученик, расбитое стекло, безконечный путь, бессердечный сын,  разсерженный учитель, бесбрежный океан.</a:t>
            </a:r>
            <a:br>
              <a:rPr lang="ru-RU" sz="28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                                      Проверь 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7030A0"/>
                </a:solidFill>
              </a:rPr>
              <a:t>При выполнении упражнения  ученик допустил много ошибок. И вы сейчас побываете в роли учителя. Исправьте ошибки. 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b="1" dirty="0" smtClean="0"/>
              <a:t> И</a:t>
            </a:r>
            <a:r>
              <a:rPr lang="ru-RU" sz="2800" b="1" dirty="0" smtClean="0">
                <a:solidFill>
                  <a:srgbClr val="00B0F0"/>
                </a:solidFill>
              </a:rPr>
              <a:t>сп</a:t>
            </a:r>
            <a:r>
              <a:rPr lang="ru-RU" sz="2800" b="1" dirty="0" smtClean="0"/>
              <a:t>уганный мальчик, бе</a:t>
            </a:r>
            <a:r>
              <a:rPr lang="ru-RU" sz="2800" b="1" dirty="0" smtClean="0">
                <a:solidFill>
                  <a:srgbClr val="FF0000"/>
                </a:solidFill>
              </a:rPr>
              <a:t>зг</a:t>
            </a:r>
            <a:r>
              <a:rPr lang="ru-RU" sz="2800" b="1" dirty="0" smtClean="0"/>
              <a:t>рамотный ученик, ра</a:t>
            </a:r>
            <a:r>
              <a:rPr lang="ru-RU" sz="2800" b="1" dirty="0" smtClean="0">
                <a:solidFill>
                  <a:srgbClr val="FF0000"/>
                </a:solidFill>
              </a:rPr>
              <a:t>зб</a:t>
            </a:r>
            <a:r>
              <a:rPr lang="ru-RU" sz="2800" b="1" dirty="0" smtClean="0"/>
              <a:t>итое стекло, бе</a:t>
            </a:r>
            <a:r>
              <a:rPr lang="ru-RU" sz="2800" b="1" dirty="0" smtClean="0">
                <a:solidFill>
                  <a:srgbClr val="00B0F0"/>
                </a:solidFill>
              </a:rPr>
              <a:t>ск</a:t>
            </a:r>
            <a:r>
              <a:rPr lang="ru-RU" sz="2800" b="1" dirty="0" smtClean="0"/>
              <a:t>онечный путь, бе</a:t>
            </a:r>
            <a:r>
              <a:rPr lang="ru-RU" sz="2800" b="1" dirty="0" smtClean="0">
                <a:solidFill>
                  <a:srgbClr val="00B0F0"/>
                </a:solidFill>
              </a:rPr>
              <a:t>сс</a:t>
            </a:r>
            <a:r>
              <a:rPr lang="ru-RU" sz="2800" b="1" dirty="0" smtClean="0"/>
              <a:t>ердечный сын,  ра</a:t>
            </a:r>
            <a:r>
              <a:rPr lang="ru-RU" sz="2800" b="1" dirty="0" smtClean="0">
                <a:solidFill>
                  <a:srgbClr val="00B0F0"/>
                </a:solidFill>
              </a:rPr>
              <a:t>сс</a:t>
            </a:r>
            <a:r>
              <a:rPr lang="ru-RU" sz="2800" b="1" dirty="0" smtClean="0"/>
              <a:t>ерженный учитель, бе</a:t>
            </a:r>
            <a:r>
              <a:rPr lang="ru-RU" sz="2800" b="1" dirty="0" smtClean="0">
                <a:solidFill>
                  <a:srgbClr val="FF0000"/>
                </a:solidFill>
              </a:rPr>
              <a:t>зб</a:t>
            </a:r>
            <a:r>
              <a:rPr lang="ru-RU" sz="2800" b="1" dirty="0" smtClean="0"/>
              <a:t>режный океан. </a:t>
            </a: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60000"/>
                <a:lumOff val="40000"/>
              </a:schemeClr>
            </a:solidFill>
            <a:prstDash val="dash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                      Повторение. </a:t>
            </a: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5400" dirty="0" smtClean="0"/>
              <a:t>-</a:t>
            </a:r>
            <a:r>
              <a:rPr lang="ru-RU" sz="5400" i="1" dirty="0" smtClean="0"/>
              <a:t>Какой раздел русского языка мы сейчас изучаем?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i="1" dirty="0" smtClean="0"/>
              <a:t>        Задайте вопросы</a:t>
            </a:r>
            <a:br>
              <a:rPr lang="ru-RU" sz="5400" i="1" dirty="0" smtClean="0"/>
            </a:br>
            <a:r>
              <a:rPr lang="ru-RU" sz="5400" i="1" dirty="0" smtClean="0"/>
              <a:t>         одноклассникам .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sz="4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</a:t>
            </a:r>
            <a:br>
              <a:rPr lang="ru-RU" sz="49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9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6072206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  В каком слове одна приставка оканчивается на –с?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а) и.черпать; б) в.лететь;  в) бе.жизненный; г) во.главить.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2) В каком слове одна приставка оканчивается на –с?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а) ра.глядеть;  б) бе.шумный; в) ра.жечь;    г) ра.будить.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3) В каком слове приставка оканчивается на –з?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а) и.портить;  б) во.произвести;   в) во.петь;     г) в.дохнуть.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4) В каком слове приставка оканчивается на –з?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а) и.жарить; б) и.царапать;  в) ра.пустить;  г) бе.сильный.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5) В какой строке во всех словах пропущена одна и та же буква: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а)  ра.царапать;  и.гибаться;         б) ра.смотреть;   бе.ценный;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в) бе.жалостный;   бе.шумный;  г) бе.донный;  ра.шнуровать.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ru-RU" b="1" dirty="0" smtClean="0"/>
              <a:t>Проверь себя.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 Ответы: 1) а;  2)б; 3) г;  4) а; 5)б. </a:t>
            </a:r>
            <a:endParaRPr lang="ru-RU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                                 Рефлексия 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    </a:t>
            </a:r>
            <a:br>
              <a:rPr lang="ru-RU" sz="3200" dirty="0" smtClean="0"/>
            </a:br>
            <a:r>
              <a:rPr lang="ru-RU" sz="3200" dirty="0" smtClean="0"/>
              <a:t>   </a:t>
            </a:r>
            <a:r>
              <a:rPr lang="ru-RU" sz="3200" b="1" dirty="0" smtClean="0"/>
              <a:t>Я открыл для себя, что: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буква </a:t>
            </a:r>
            <a:r>
              <a:rPr lang="ru-RU" sz="3200" dirty="0" smtClean="0">
                <a:solidFill>
                  <a:srgbClr val="FF0000"/>
                </a:solidFill>
              </a:rPr>
              <a:t>З</a:t>
            </a:r>
            <a:r>
              <a:rPr lang="ru-RU" sz="3200" dirty="0" smtClean="0"/>
              <a:t> пишется на конце приставок, если…;</a:t>
            </a:r>
            <a:br>
              <a:rPr lang="ru-RU" sz="3200" dirty="0" smtClean="0"/>
            </a:br>
            <a:r>
              <a:rPr lang="ru-RU" sz="3200" dirty="0" smtClean="0"/>
              <a:t> б) буква </a:t>
            </a:r>
            <a:r>
              <a:rPr lang="ru-RU" sz="3200" dirty="0" smtClean="0">
                <a:solidFill>
                  <a:srgbClr val="0070C0"/>
                </a:solidFill>
              </a:rPr>
              <a:t>С</a:t>
            </a:r>
            <a:r>
              <a:rPr lang="ru-RU" sz="3200" dirty="0" smtClean="0"/>
              <a:t> пишется на конце приставок, если …</a:t>
            </a:r>
            <a:r>
              <a:rPr lang="ru-RU" sz="3200" dirty="0" smtClean="0">
                <a:solidFill>
                  <a:srgbClr val="002060"/>
                </a:solidFill>
              </a:rPr>
              <a:t>        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   </a:t>
            </a:r>
            <a:r>
              <a:rPr lang="ru-RU" sz="3200" b="1" dirty="0" smtClean="0"/>
              <a:t>Особенно мне  удалось …</a:t>
            </a:r>
            <a:br>
              <a:rPr lang="ru-RU" sz="3200" b="1" dirty="0" smtClean="0"/>
            </a:br>
            <a:r>
              <a:rPr lang="ru-RU" sz="3200" b="1" dirty="0" smtClean="0"/>
              <a:t>   Мне было интересно …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  </a:t>
            </a:r>
            <a:r>
              <a:rPr lang="ru-RU" sz="3200" b="1" dirty="0" smtClean="0"/>
              <a:t>Вызвало у меня затруднение …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</a:t>
            </a:r>
            <a:endParaRPr lang="ru-RU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                       Домашнее задание.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1.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ru-RU" sz="3200" dirty="0" smtClean="0"/>
              <a:t> 83. Упр. 440 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/>
              <a:t>Стр.30  </a:t>
            </a:r>
            <a:br>
              <a:rPr lang="ru-RU" sz="3200" dirty="0" smtClean="0"/>
            </a:br>
            <a:r>
              <a:rPr lang="ru-RU" sz="3200" dirty="0" smtClean="0"/>
              <a:t>  2.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ru-RU" sz="3200" dirty="0" smtClean="0"/>
              <a:t> 83. Упр.445. Стр.31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тем, кто уверен в своих знаниях , необходимо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пословицы , раскрыть скобки,  вставить пропущенные буквы. Ответить на вопрос: « Чему   учат нас  эти пословицы?»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1. Ра…говором сыт (не) будешь.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2. Ласковым словом и камень ра…топишь.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3. Бе…донную бочку  водой (не) наполнишь.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716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Оценка!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www.nachalka.com/sites/default/files/img/sm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3214710" cy="1827027"/>
          </a:xfrm>
          <a:prstGeom prst="rect">
            <a:avLst/>
          </a:prstGeom>
          <a:noFill/>
        </p:spPr>
      </p:pic>
      <p:pic>
        <p:nvPicPr>
          <p:cNvPr id="24580" name="Picture 4" descr="http://st3.maxpark.com/static/u/photo/41902/740_30393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571612"/>
            <a:ext cx="2914670" cy="2428892"/>
          </a:xfrm>
          <a:prstGeom prst="rect">
            <a:avLst/>
          </a:prstGeom>
          <a:noFill/>
        </p:spPr>
      </p:pic>
      <p:pic>
        <p:nvPicPr>
          <p:cNvPr id="24582" name="Picture 6" descr="http://img.bibo.kz/?39029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852936"/>
            <a:ext cx="2376264" cy="22860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3786190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Отлично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5143512"/>
            <a:ext cx="495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Хорошо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3861048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Удовлетворительно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nachalka.com/sites/default/files/img/sm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3214710" cy="1827027"/>
          </a:xfrm>
          <a:prstGeom prst="rect">
            <a:avLst/>
          </a:prstGeom>
          <a:noFill/>
        </p:spPr>
      </p:pic>
      <p:pic>
        <p:nvPicPr>
          <p:cNvPr id="11" name="Picture 4" descr="http://st3.maxpark.com/static/u/photo/41902/740_30393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340768"/>
            <a:ext cx="3024336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071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385175" cy="1143000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ru-RU" i="1" dirty="0" smtClean="0">
                <a:solidFill>
                  <a:srgbClr val="0070C0"/>
                </a:solidFill>
              </a:rPr>
              <a:t>Спасибо за урок!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/>
          </a:p>
        </p:txBody>
      </p:sp>
      <p:pic>
        <p:nvPicPr>
          <p:cNvPr id="10244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6336704" cy="435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AG00319_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714875"/>
            <a:ext cx="222091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6408712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t_ulybki_-_stanet_vsem_svetlej_(iPleer.fm) (1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948264" y="6093296"/>
            <a:ext cx="304800" cy="304800"/>
          </a:xfrm>
          <a:prstGeom prst="rect">
            <a:avLst/>
          </a:prstGeom>
        </p:spPr>
      </p:pic>
      <p:pic>
        <p:nvPicPr>
          <p:cNvPr id="8" name="Ot_ulybki_-_stanet_vsem_svetlej_(iPleer.fm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5436096" y="623731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983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200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200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l"/>
            <a:r>
              <a:rPr lang="ru-RU" sz="4000" b="1" i="1" dirty="0" smtClean="0"/>
              <a:t>Впишите вместо точек слова: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  </a:t>
            </a:r>
            <a:r>
              <a:rPr lang="ru-RU" sz="4000" b="1" i="1" dirty="0" smtClean="0"/>
              <a:t>…</a:t>
            </a:r>
            <a:r>
              <a:rPr lang="ru-RU" sz="4000" i="1" dirty="0" smtClean="0"/>
              <a:t>- главная значимая часть слова, в которой заключено общее </a:t>
            </a:r>
            <a:r>
              <a:rPr lang="ru-RU" sz="4000" b="1" i="1" dirty="0" smtClean="0"/>
              <a:t>…</a:t>
            </a:r>
            <a:r>
              <a:rPr lang="ru-RU" sz="4000" i="1" dirty="0" smtClean="0"/>
              <a:t> значение всех однокоренных слов.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2.</a:t>
            </a:r>
            <a:r>
              <a:rPr lang="ru-RU" sz="4000" i="1" dirty="0" smtClean="0"/>
              <a:t>Приставка- значимая часть слова, которая находится перед </a:t>
            </a:r>
            <a:r>
              <a:rPr lang="ru-RU" sz="4000" b="1" i="1" dirty="0" smtClean="0"/>
              <a:t>…</a:t>
            </a:r>
            <a:r>
              <a:rPr lang="ru-RU" sz="4000" i="1" dirty="0" smtClean="0"/>
              <a:t> и служит для образования </a:t>
            </a:r>
            <a:r>
              <a:rPr lang="ru-RU" sz="4000" b="1" i="1" dirty="0" smtClean="0"/>
              <a:t>…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2 из 391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214422"/>
            <a:ext cx="2857488" cy="4588026"/>
          </a:xfrm>
          <a:prstGeom prst="rect">
            <a:avLst/>
          </a:prstGeom>
          <a:noFill/>
        </p:spPr>
      </p:pic>
      <p:pic>
        <p:nvPicPr>
          <p:cNvPr id="4100" name="Picture 4" descr="Картинка 3 из 391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14422"/>
            <a:ext cx="2987824" cy="45720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28926" y="1214422"/>
            <a:ext cx="1785950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РАЗ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БЕЗ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ВОЗ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НИЗ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ВЗ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ИЗ</a:t>
            </a:r>
            <a:endParaRPr lang="ru-RU" sz="4800" b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86455"/>
            <a:ext cx="3000364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БВГДЖЗРЛМН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5786454"/>
            <a:ext cx="3143240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КПСТФХЦЧШК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  <a:latin typeface="Bookman Old Style" pitchFamily="18" charset="0"/>
              </a:rPr>
              <a:t>ЛИНГВИСТИЧЕСКАЯ СКАЗКА</a:t>
            </a:r>
            <a:endParaRPr lang="ru-RU" sz="4000" b="1" dirty="0">
              <a:solidFill>
                <a:srgbClr val="660066"/>
              </a:solidFill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314" y="1214422"/>
            <a:ext cx="1714512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РАС</a:t>
            </a:r>
          </a:p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БЕС</a:t>
            </a:r>
          </a:p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ВОС</a:t>
            </a:r>
          </a:p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НИС</a:t>
            </a:r>
          </a:p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ВС</a:t>
            </a:r>
          </a:p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ИС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88b0e0c7236643e24b6424d5b21f4d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111750" cy="481059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2752" cy="4691063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Внимательно выслушал   их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Мудрец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повелел   :  «Буква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должна стоять в словах на конце   приставок  перед  звонкими согласными , а  буква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перед глухими согласными»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liamh\Documents\iJ4TPL02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9"/>
            <a:ext cx="1656184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liamh\Documents\image4O68SLMQ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60649"/>
            <a:ext cx="1728192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660066"/>
                </a:solidFill>
                <a:latin typeface="Bookman Old Style" pitchFamily="18" charset="0"/>
              </a:rPr>
              <a:t>Буквы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З</a:t>
            </a:r>
            <a:r>
              <a:rPr lang="ru-RU" sz="3600" b="1" dirty="0" smtClean="0">
                <a:solidFill>
                  <a:srgbClr val="660066"/>
                </a:solidFill>
                <a:latin typeface="Bookman Old Style" pitchFamily="18" charset="0"/>
              </a:rPr>
              <a:t>-</a:t>
            </a:r>
            <a:r>
              <a:rPr lang="ru-RU" sz="3600" b="1" dirty="0" smtClean="0">
                <a:solidFill>
                  <a:srgbClr val="00B0F0"/>
                </a:solidFill>
                <a:latin typeface="Bookman Old Style" pitchFamily="18" charset="0"/>
              </a:rPr>
              <a:t>С</a:t>
            </a:r>
            <a:r>
              <a:rPr lang="ru-RU" sz="3600" b="1" dirty="0" smtClean="0">
                <a:solidFill>
                  <a:srgbClr val="660066"/>
                </a:solidFill>
                <a:latin typeface="Bookman Old Style" pitchFamily="18" charset="0"/>
              </a:rPr>
              <a:t> на конце приставок</a:t>
            </a:r>
            <a:endParaRPr lang="ru-RU" sz="3600" dirty="0"/>
          </a:p>
        </p:txBody>
      </p:sp>
      <p:pic>
        <p:nvPicPr>
          <p:cNvPr id="3074" name="Picture 2" descr="C:\Users\liamh\Documents\С бук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3456384" cy="4536504"/>
          </a:xfrm>
          <a:prstGeom prst="rect">
            <a:avLst/>
          </a:prstGeom>
          <a:noFill/>
        </p:spPr>
      </p:pic>
      <p:pic>
        <p:nvPicPr>
          <p:cNvPr id="3075" name="Picture 3" descr="C:\Users\liamh\Documents\iJ4TPL02C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9" y="1628800"/>
            <a:ext cx="3384375" cy="4680520"/>
          </a:xfrm>
          <a:prstGeom prst="rect">
            <a:avLst/>
          </a:prstGeom>
          <a:noFill/>
        </p:spPr>
      </p:pic>
      <p:pic>
        <p:nvPicPr>
          <p:cNvPr id="5" name="Picture 2" descr="C:\Users\liamh\Documents\С бук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680792" cy="4760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lvl="0" algn="l"/>
            <a:r>
              <a:rPr lang="ru-RU" i="1" dirty="0" smtClean="0"/>
              <a:t>                     Цели:</a:t>
            </a:r>
            <a:br>
              <a:rPr lang="ru-RU" i="1" dirty="0" smtClean="0"/>
            </a:br>
            <a:r>
              <a:rPr lang="ru-RU" i="1" dirty="0" smtClean="0"/>
              <a:t>1.определять, когда пишется буква … на конце приставки, когда –... 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</a:t>
            </a:r>
            <a:r>
              <a:rPr lang="ru-RU" i="1" dirty="0" smtClean="0"/>
              <a:t>научиться  правильно  … ;</a:t>
            </a:r>
            <a:br>
              <a:rPr lang="ru-RU" i="1" dirty="0" smtClean="0"/>
            </a:br>
            <a:r>
              <a:rPr lang="ru-RU" dirty="0" smtClean="0"/>
              <a:t>3.</a:t>
            </a:r>
            <a:r>
              <a:rPr lang="ru-RU" i="1" dirty="0" smtClean="0"/>
              <a:t>графически обозначать ...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  <a:prstDash val="dashDot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Буквы , которые  на письме обозначают звонкие и  глухие  согласные  звуки.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Звонкие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ж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endParaRPr lang="ru-RU" sz="4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Глухие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п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ф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т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ш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с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х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ц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ч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0070C0"/>
                          </a:solidFill>
                        </a:rPr>
                        <a:t>щ</a:t>
                      </a:r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сонорные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й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352</Words>
  <Application>Microsoft Office PowerPoint</Application>
  <PresentationFormat>Экран (4:3)</PresentationFormat>
  <Paragraphs>174</Paragraphs>
  <Slides>35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Сколько правил! Правил сколько! С непривычки бросит в дрожь. Будь старательным и только! Будь внимательным и только! Все запомнишь, все поймешь! Прикрыли глазки и мысленно сказали: “Я внимателен, я сосредоточен, догадлив, сообразителен  и  уверен в себе. Я буду усердно трудиться на уроке”. </vt:lpstr>
      <vt:lpstr>Внимательно слушайте - и всё услышите.  Внимательно смотрите - и всё увидите.  Думайте - и всё поймёте. </vt:lpstr>
      <vt:lpstr>                      Повторение.   -Какой раздел русского языка мы сейчас изучаем?          Задайте вопросы          одноклассникам . </vt:lpstr>
      <vt:lpstr>Впишите вместо точек слова: 1  …- главная значимая часть слова, в которой заключено общее … значение всех однокоренных слов. 2.Приставка- значимая часть слова, которая находится перед … и служит для образования … </vt:lpstr>
      <vt:lpstr>Слайд 5</vt:lpstr>
      <vt:lpstr>Слайд 6</vt:lpstr>
      <vt:lpstr>Буквы З-С на конце приставок</vt:lpstr>
      <vt:lpstr>                     Цели: 1.определять, когда пишется буква … на конце приставки, когда –... ; 2.научиться  правильно  … ; 3.графически обозначать ...  </vt:lpstr>
      <vt:lpstr>Буквы , которые  на письме обозначают звонкие и  глухие  согласные  звуки.</vt:lpstr>
      <vt:lpstr>Исследование  Разбудить , расписание</vt:lpstr>
      <vt:lpstr>                              Инструкция. 1. Выделить приставку в слове. 2.Одной чертой подчеркнуть согласную букву, на которую оканчивается приставка. 3.Двумя чертами подчеркнуть согласную, стоящую после приставки. 4.Определить, звонкий или глухой звук обозначает  эта согласная буква. 5. Подобрать схему к  исследуемым словам.  </vt:lpstr>
      <vt:lpstr>                      Вывод.   На конце приставки надо писать -З, если корень начинается с буквы ,обозначающей звонкий согласный звук .   На конце приставки надо писать -С , если корень  начинается с буквы, обозначающей глухой согласный звук.   З + звонкая согласная С + глухая согласная   </vt:lpstr>
      <vt:lpstr>Приставки на …З-  и …С-</vt:lpstr>
      <vt:lpstr>Слайд 14</vt:lpstr>
      <vt:lpstr>Запишите слова   в  две колонки: 1) с З на конце приставки;  2) с С на конце приставки.  Ра(з,с)бросать,ра(з,с)смешить, во(з,с)питать,  и(з,с)вестить,  в(з,с)дыхать,в(з,с)помнить.  </vt:lpstr>
      <vt:lpstr>                               Инструкция. 1. Выделить приставку в слове. 2.Двумя чертами подчеркнуть согласную, стоящую после приставки. 3.Определить, звонкий или глухой звук обозначает  эта согласная буква.  4.Одной чертой подчеркнуть согласную букву, на которую оканчивается приставка.    </vt:lpstr>
      <vt:lpstr>Проверь .</vt:lpstr>
      <vt:lpstr>Выпишите  из  текста  слова  с  приставкой, оканчивающейся на  -З  и - С . Объясните их правописание. Обозначьте  графически  орфограмму.                                                                                                                                                            Лес- наше богатство, но   иногда мы  бездумно   пользуемся  этим бесценным подарком   земли . Ребята, вам  бесконечно  долго жить  на  этой  планете. Защищайте  зелёного  друга! -  Какова  тема текста?  - Какова основная мысль текста? </vt:lpstr>
      <vt:lpstr>                         Проверь себя.  Выпишите  из  текста  слова  с приставкой,  оканчивающейся на  -З и -С.  Объясните их правописание. Обозначьте  графически  орфограмму.    Бездумно,  бесценным, бесконечно  </vt:lpstr>
      <vt:lpstr>                                                  Физкультминутка. Если в пословице встречается приставка, оканчивающаяся на   З , поднимаем правую руку, на  С – левую.  1.Безмерная хвала чести вредит. 2.Горько не вечно, а сладко не бесконечно. 3.Крепкую дружбу и топором не разрубишь. 4.Человека узнаешь, когда с ним пуд соли расхлебаешь. 5.Раздружится друг – хуже недруга.  6.Беспечальному сон сладок.   </vt:lpstr>
      <vt:lpstr>Слайд 21</vt:lpstr>
      <vt:lpstr>Заменить существительное с предлогом прилагательным с приставками на з (с).   Обозначьте  графически  орфограмму</vt:lpstr>
      <vt:lpstr>                              Проверь себя.</vt:lpstr>
      <vt:lpstr>Работа по вариантам. Вставьте орфограммы.  Проверьте работу одноклассника , оцените в соответствии с критериями на слайде. </vt:lpstr>
      <vt:lpstr>Проверь и оцени.</vt:lpstr>
      <vt:lpstr>«Верные- неверные утверждения»  1. Приставка раз – пишется перед глухими согласными. 2. В слове ра…писание приставка рас -.  3. В слове бе…смертный в приставке пишем букву з-.  4. Приставка раз- пишется перед звонкими согласными звуками. </vt:lpstr>
      <vt:lpstr>Слайд 27</vt:lpstr>
      <vt:lpstr>   При выполнении упражнения  ученик допустил много ошибок. И вы сейчас побываете в роли учителя. Исправьте ошибки.                                    ВНИМАНИЕ !                                     ОШИБКИ !  Изпуганный мальчик, бесграмотный ученик, расбитое стекло, безконечный путь, бессердечный сын,  разсерженный учитель, бесбрежный океан.    </vt:lpstr>
      <vt:lpstr>                                      Проверь .   При выполнении упражнения  ученик допустил много ошибок. И вы сейчас побываете в роли учителя. Исправьте ошибки.    Испуганный мальчик, безграмотный ученик, разбитое стекло, бесконечный путь, бессердечный сын,  рассерженный учитель, безбрежный океан.    </vt:lpstr>
      <vt:lpstr> Тест  </vt:lpstr>
      <vt:lpstr>Проверь себя.    Ответы: 1) а;  2)б; 3) г;  4) а; 5)б. </vt:lpstr>
      <vt:lpstr>                                 Рефлексия .         Я открыл для себя, что:  а) буква З пишется на конце приставок, если…;  б) буква С пишется на конце приставок, если …            Особенно мне  удалось …    Мне было интересно …    Вызвало у меня затруднение …    </vt:lpstr>
      <vt:lpstr>                         Домашнее задание.   1. § 83. Упр. 440 . Стр.30     2. § 83. Упр.445. Стр.31   А тем, кто уверен в своих знаниях , необходимо  записать пословицы , раскрыть скобки,  вставить пропущенные буквы. Ответить на вопрос: « Чему   учат нас  эти пословицы?» 1. Ра…говором сыт (не) будешь. 2. Ласковым словом и камень ра…топишь. 3. Бе…донную бочку  водой (не) наполнишь.   </vt:lpstr>
      <vt:lpstr>Оценка!</vt:lpstr>
      <vt:lpstr>      Спасибо за урок!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Houlet Liam</cp:lastModifiedBy>
  <cp:revision>152</cp:revision>
  <dcterms:created xsi:type="dcterms:W3CDTF">2011-01-20T15:45:09Z</dcterms:created>
  <dcterms:modified xsi:type="dcterms:W3CDTF">2018-10-02T15:05:51Z</dcterms:modified>
</cp:coreProperties>
</file>