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sldIdLst>
    <p:sldId id="263" r:id="rId2"/>
    <p:sldId id="264" r:id="rId3"/>
    <p:sldId id="317" r:id="rId4"/>
    <p:sldId id="265" r:id="rId5"/>
    <p:sldId id="266" r:id="rId6"/>
    <p:sldId id="267" r:id="rId7"/>
    <p:sldId id="268" r:id="rId8"/>
    <p:sldId id="280" r:id="rId9"/>
    <p:sldId id="276" r:id="rId10"/>
    <p:sldId id="279" r:id="rId11"/>
    <p:sldId id="278" r:id="rId12"/>
    <p:sldId id="277" r:id="rId13"/>
    <p:sldId id="269" r:id="rId14"/>
    <p:sldId id="270" r:id="rId15"/>
    <p:sldId id="312" r:id="rId16"/>
    <p:sldId id="313" r:id="rId17"/>
    <p:sldId id="311" r:id="rId18"/>
    <p:sldId id="273" r:id="rId19"/>
    <p:sldId id="274" r:id="rId20"/>
    <p:sldId id="282" r:id="rId21"/>
    <p:sldId id="283" r:id="rId22"/>
    <p:sldId id="259" r:id="rId23"/>
    <p:sldId id="260" r:id="rId24"/>
    <p:sldId id="262" r:id="rId25"/>
    <p:sldId id="286" r:id="rId26"/>
    <p:sldId id="287" r:id="rId27"/>
    <p:sldId id="284" r:id="rId28"/>
    <p:sldId id="285" r:id="rId29"/>
    <p:sldId id="275" r:id="rId30"/>
    <p:sldId id="288" r:id="rId31"/>
    <p:sldId id="289" r:id="rId32"/>
    <p:sldId id="290" r:id="rId33"/>
    <p:sldId id="281" r:id="rId34"/>
    <p:sldId id="291" r:id="rId35"/>
    <p:sldId id="292" r:id="rId36"/>
    <p:sldId id="314" r:id="rId37"/>
    <p:sldId id="293" r:id="rId38"/>
    <p:sldId id="294" r:id="rId39"/>
    <p:sldId id="296" r:id="rId40"/>
    <p:sldId id="300" r:id="rId41"/>
    <p:sldId id="297" r:id="rId42"/>
    <p:sldId id="301" r:id="rId43"/>
    <p:sldId id="302" r:id="rId44"/>
    <p:sldId id="298" r:id="rId45"/>
    <p:sldId id="299" r:id="rId46"/>
    <p:sldId id="295" r:id="rId47"/>
    <p:sldId id="303" r:id="rId48"/>
    <p:sldId id="304" r:id="rId49"/>
    <p:sldId id="305" r:id="rId50"/>
    <p:sldId id="310" r:id="rId51"/>
    <p:sldId id="306" r:id="rId52"/>
    <p:sldId id="307" r:id="rId53"/>
    <p:sldId id="308" r:id="rId54"/>
    <p:sldId id="31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8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4CC6-03E0-4BB9-AC9C-832CAF689A9E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50A2-1DA5-4F47-BA22-F0C574CD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8681" y="857232"/>
            <a:ext cx="8333693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Лингвистическая игра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разделу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Словообразование»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428604"/>
            <a:ext cx="4214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русского языка в 6 классе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4071942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Тургалиева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Галина Валентиновна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Домбаровский район, Оренбургской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2150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0929" y="264833"/>
            <a:ext cx="594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  Конкурс «Кто быстрее?»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786454"/>
            <a:ext cx="1619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стенгазета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5857892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аквапарк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928670"/>
            <a:ext cx="599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способом образованы данные слова: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0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667282" cy="3500462"/>
          </a:xfrm>
          <a:prstGeom prst="rect">
            <a:avLst/>
          </a:prstGeom>
        </p:spPr>
      </p:pic>
      <p:pic>
        <p:nvPicPr>
          <p:cNvPr id="13" name="Рисунок 12" descr="anap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500174"/>
            <a:ext cx="5072098" cy="38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0929" y="264833"/>
            <a:ext cx="594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  Конкурс «Кто быстрее?»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5357826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ТЮЗ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5429264"/>
            <a:ext cx="739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928670"/>
            <a:ext cx="599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способом образованы данные слова: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0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5107807" cy="3405204"/>
          </a:xfrm>
          <a:prstGeom prst="rect">
            <a:avLst/>
          </a:prstGeom>
        </p:spPr>
      </p:pic>
      <p:pic>
        <p:nvPicPr>
          <p:cNvPr id="12" name="Рисунок 11" descr="wp_vaz2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3713" y="264833"/>
            <a:ext cx="5735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2  Конкурс «Кто быстрее?»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928670"/>
            <a:ext cx="599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способом образованы данные слова: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43ed6_12e659e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532971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71670" y="367049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3 Конкурс шифровальщиков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42910" y="1071546"/>
            <a:ext cx="7358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Записать аббревиатуры ( сложносокращённые слова),  расшифровать их, определить род (где возможно)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285992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АЭС, ГАБТ, ООН, ГЭС, МГУ,</a:t>
            </a:r>
            <a:r>
              <a:rPr lang="ru-RU" sz="3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ru-RU" sz="3600" b="1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СССР, ВВС, вуз, СМУ, ГИБДД, </a:t>
            </a:r>
          </a:p>
          <a:p>
            <a:endParaRPr lang="ru-RU" sz="3600" b="1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ЕГЭ, СМИ, МХАТ, ГАЗПРОМ, ОРТ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14480" y="367049"/>
            <a:ext cx="5286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4 Конкурс  конструкторов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8596" y="1071546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нами очень серьёзные люди. Они потрудились на славу: придумали свои опоры к правилам, которые встретились нам в разделе « Словообразование».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должны выбрать лучшие.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члены команды приведут на каждое правило примеры.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lia_11655563_Subscription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071810"/>
            <a:ext cx="6057904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В КОРНЕ – </a:t>
            </a:r>
            <a:r>
              <a:rPr lang="ru-RU" sz="3200" b="1" dirty="0" smtClean="0">
                <a:solidFill>
                  <a:srgbClr val="FF0000"/>
                </a:solidFill>
              </a:rPr>
              <a:t>РАСТ </a:t>
            </a:r>
            <a:r>
              <a:rPr lang="ru-RU" sz="3200" b="1" dirty="0" smtClean="0"/>
              <a:t>-, - </a:t>
            </a:r>
            <a:r>
              <a:rPr lang="ru-RU" sz="3200" b="1" dirty="0" smtClean="0">
                <a:solidFill>
                  <a:srgbClr val="FF0000"/>
                </a:solidFill>
              </a:rPr>
              <a:t>РАЩ</a:t>
            </a:r>
            <a:r>
              <a:rPr lang="ru-RU" sz="3200" b="1" dirty="0" smtClean="0"/>
              <a:t> -, - </a:t>
            </a:r>
            <a:r>
              <a:rPr lang="ru-RU" sz="3200" b="1" dirty="0" smtClean="0">
                <a:solidFill>
                  <a:srgbClr val="FF0000"/>
                </a:solidFill>
              </a:rPr>
              <a:t>РОС</a:t>
            </a:r>
            <a:r>
              <a:rPr lang="ru-RU" sz="3200" b="1" dirty="0" smtClean="0"/>
              <a:t> </a:t>
            </a:r>
          </a:p>
          <a:p>
            <a:endParaRPr lang="ru-RU" sz="3200" b="1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А         </a:t>
            </a:r>
            <a:r>
              <a:rPr lang="ru-RU" sz="4000" b="1" dirty="0" smtClean="0"/>
              <a:t> ПЕРЕД     </a:t>
            </a:r>
            <a:r>
              <a:rPr lang="ru-RU" sz="4000" b="1" dirty="0" smtClean="0">
                <a:solidFill>
                  <a:srgbClr val="00B050"/>
                </a:solidFill>
              </a:rPr>
              <a:t>СТ,  Щ</a:t>
            </a:r>
          </a:p>
          <a:p>
            <a:endParaRPr lang="ru-RU" sz="4000" b="1" dirty="0">
              <a:solidFill>
                <a:srgbClr val="00B05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         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/>
              <a:t>ПЕРЕД</a:t>
            </a:r>
            <a:r>
              <a:rPr lang="ru-RU" sz="4000" b="1" dirty="0" smtClean="0">
                <a:solidFill>
                  <a:srgbClr val="00B050"/>
                </a:solidFill>
              </a:rPr>
              <a:t>          С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СТЕНИЕ,        ВЫР</a:t>
            </a:r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ЩЕН,         ВЫР</a:t>
            </a:r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</a:rPr>
              <a:t>СЛА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ИСКЛЮЧЕНИЯ: </a:t>
            </a:r>
            <a:r>
              <a:rPr lang="ru-RU" sz="3200" b="1" dirty="0" smtClean="0"/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СТОК, Р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СТОВ, Р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СТИСЛАВ, ОТР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СЛЬ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857232"/>
            <a:ext cx="85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В КОРНЕ - </a:t>
            </a:r>
            <a:r>
              <a:rPr lang="ru-RU" sz="4800" b="1" dirty="0" smtClean="0">
                <a:solidFill>
                  <a:srgbClr val="FF0000"/>
                </a:solidFill>
              </a:rPr>
              <a:t>ГОР</a:t>
            </a:r>
            <a:r>
              <a:rPr lang="ru-RU" sz="4800" b="1" dirty="0" smtClean="0"/>
              <a:t> -, - </a:t>
            </a:r>
            <a:r>
              <a:rPr lang="ru-RU" sz="4800" b="1" dirty="0" smtClean="0">
                <a:solidFill>
                  <a:srgbClr val="FF0000"/>
                </a:solidFill>
              </a:rPr>
              <a:t>ГАР</a:t>
            </a:r>
            <a:r>
              <a:rPr lang="ru-RU" sz="4800" b="1" dirty="0" smtClean="0"/>
              <a:t> -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928802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БЕЗ ВСЯКОГО СОМНЕНИЯ </a:t>
            </a:r>
          </a:p>
          <a:p>
            <a:r>
              <a:rPr lang="ru-RU" sz="4000" b="1" dirty="0" smtClean="0"/>
              <a:t>- Г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Р - </a:t>
            </a:r>
            <a:r>
              <a:rPr lang="ru-RU" sz="4000" b="1" dirty="0" smtClean="0">
                <a:solidFill>
                  <a:srgbClr val="0070C0"/>
                </a:solidFill>
              </a:rPr>
              <a:t>ПОД УДАРЕНИЕМ</a:t>
            </a:r>
          </a:p>
          <a:p>
            <a:r>
              <a:rPr lang="ru-RU" sz="4000" b="1" dirty="0" smtClean="0"/>
              <a:t>- Г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/>
              <a:t>Р - БЕЗ УДАРЕНИЯ 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214950"/>
            <a:ext cx="809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ЗАГ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>
                <a:solidFill>
                  <a:srgbClr val="7030A0"/>
                </a:solidFill>
              </a:rPr>
              <a:t>Р, УГ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>
                <a:solidFill>
                  <a:srgbClr val="7030A0"/>
                </a:solidFill>
              </a:rPr>
              <a:t>Р, ОГ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>
                <a:solidFill>
                  <a:srgbClr val="7030A0"/>
                </a:solidFill>
              </a:rPr>
              <a:t>РОК, ПОДГ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РЕЛ.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2643174" y="5072074"/>
            <a:ext cx="72008" cy="1916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3571868" y="5143512"/>
            <a:ext cx="72008" cy="1916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4572000" y="5143512"/>
            <a:ext cx="72008" cy="1916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7072330" y="5143512"/>
            <a:ext cx="72008" cy="1916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85720" y="214290"/>
            <a:ext cx="8605241" cy="64633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15" y="366452"/>
            <a:ext cx="980718" cy="584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71" y="1283039"/>
            <a:ext cx="601217" cy="26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4599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ЧЕРЕДУЮЩИЕСЯ ГЛАСНЫЕ </a:t>
            </a:r>
            <a:r>
              <a:rPr lang="ru-RU" sz="4000" dirty="0" smtClean="0">
                <a:solidFill>
                  <a:srgbClr val="FF0000"/>
                </a:solidFill>
              </a:rPr>
              <a:t>И-Е, О-А </a:t>
            </a:r>
          </a:p>
          <a:p>
            <a:pPr algn="ctr"/>
            <a:r>
              <a:rPr lang="ru-RU" sz="3200" dirty="0" smtClean="0"/>
              <a:t>В КОРНЕ СЛОВА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05250" y="1246875"/>
            <a:ext cx="700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</a:t>
            </a:r>
          </a:p>
          <a:p>
            <a:r>
              <a:rPr lang="ru-RU" sz="2400" b="1" dirty="0" smtClean="0"/>
              <a:t>В</a:t>
            </a:r>
          </a:p>
          <a:p>
            <a:r>
              <a:rPr lang="ru-RU" sz="2400" b="1" dirty="0" smtClean="0"/>
              <a:t>Д</a:t>
            </a:r>
          </a:p>
          <a:p>
            <a:r>
              <a:rPr lang="ru-RU" sz="2400" b="1" dirty="0" smtClean="0"/>
              <a:t>М</a:t>
            </a:r>
          </a:p>
          <a:p>
            <a:r>
              <a:rPr lang="ru-RU" sz="2400" b="1" dirty="0" smtClean="0"/>
              <a:t>П</a:t>
            </a:r>
          </a:p>
          <a:p>
            <a:r>
              <a:rPr lang="ru-RU" sz="2400" b="1" dirty="0" smtClean="0"/>
              <a:t>Т</a:t>
            </a:r>
          </a:p>
          <a:p>
            <a:r>
              <a:rPr lang="ru-RU" sz="2400" b="1" dirty="0" smtClean="0"/>
              <a:t>Н</a:t>
            </a:r>
          </a:p>
          <a:p>
            <a:r>
              <a:rPr lang="ru-RU" sz="2400" b="1" dirty="0" smtClean="0"/>
              <a:t>СТ</a:t>
            </a:r>
          </a:p>
          <a:p>
            <a:r>
              <a:rPr lang="ru-RU" sz="2400" b="1" dirty="0" smtClean="0"/>
              <a:t>Ж</a:t>
            </a:r>
          </a:p>
          <a:p>
            <a:r>
              <a:rPr lang="ru-RU" sz="2400" b="1" dirty="0" smtClean="0"/>
              <a:t>Ч</a:t>
            </a:r>
          </a:p>
          <a:p>
            <a:r>
              <a:rPr lang="ru-RU" sz="2400" b="1" dirty="0" smtClean="0"/>
              <a:t>БЛ</a:t>
            </a:r>
          </a:p>
          <a:p>
            <a:endParaRPr lang="ru-RU" sz="2400" b="1" dirty="0"/>
          </a:p>
          <a:p>
            <a:r>
              <a:rPr lang="ru-RU" sz="2400" b="1" dirty="0" smtClean="0"/>
              <a:t>Л</a:t>
            </a:r>
          </a:p>
          <a:p>
            <a:r>
              <a:rPr lang="ru-RU" sz="2400" b="1" dirty="0"/>
              <a:t>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2" y="1311685"/>
            <a:ext cx="1144404" cy="413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35" y="1246874"/>
            <a:ext cx="601217" cy="26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5316" y="3409421"/>
            <a:ext cx="5004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</a:t>
            </a:r>
          </a:p>
          <a:p>
            <a:r>
              <a:rPr lang="ru-RU" sz="2400" b="1" dirty="0" smtClean="0"/>
              <a:t>Л</a:t>
            </a:r>
          </a:p>
          <a:p>
            <a:r>
              <a:rPr lang="ru-RU" sz="2400" b="1" dirty="0" smtClean="0"/>
              <a:t>Г</a:t>
            </a:r>
          </a:p>
          <a:p>
            <a:r>
              <a:rPr lang="ru-RU" sz="2400" b="1" dirty="0" smtClean="0"/>
              <a:t>Т</a:t>
            </a:r>
          </a:p>
          <a:p>
            <a:r>
              <a:rPr lang="ru-RU" sz="2400" b="1" dirty="0" smtClean="0"/>
              <a:t>СТ</a:t>
            </a:r>
            <a:endParaRPr lang="ru-RU" sz="2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6596"/>
            <a:ext cx="858868" cy="516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63" y="5530169"/>
            <a:ext cx="52171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74481" y="5690734"/>
            <a:ext cx="50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</a:t>
            </a:r>
          </a:p>
          <a:p>
            <a:r>
              <a:rPr lang="ru-RU" sz="2400" b="1" dirty="0"/>
              <a:t>С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98502" y="1291787"/>
            <a:ext cx="700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Д</a:t>
            </a:r>
          </a:p>
          <a:p>
            <a:r>
              <a:rPr lang="ru-RU" sz="2400" b="1" dirty="0" smtClean="0"/>
              <a:t>М</a:t>
            </a:r>
          </a:p>
          <a:p>
            <a:r>
              <a:rPr lang="ru-RU" sz="2400" b="1" dirty="0" smtClean="0"/>
              <a:t>П</a:t>
            </a:r>
          </a:p>
          <a:p>
            <a:r>
              <a:rPr lang="ru-RU" sz="2400" b="1" dirty="0" smtClean="0"/>
              <a:t>Т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СТ</a:t>
            </a:r>
          </a:p>
          <a:p>
            <a:r>
              <a:rPr lang="ru-RU" sz="2400" b="1" dirty="0" smtClean="0"/>
              <a:t>Ж</a:t>
            </a:r>
          </a:p>
          <a:p>
            <a:r>
              <a:rPr lang="ru-RU" sz="2400" b="1" dirty="0" smtClean="0"/>
              <a:t>Ч</a:t>
            </a:r>
          </a:p>
          <a:p>
            <a:r>
              <a:rPr lang="ru-RU" sz="2400" b="1" dirty="0" smtClean="0"/>
              <a:t>БЛ</a:t>
            </a:r>
          </a:p>
          <a:p>
            <a:endParaRPr lang="ru-RU" sz="2400" b="1" dirty="0"/>
          </a:p>
          <a:p>
            <a:r>
              <a:rPr lang="ru-RU" sz="2400" b="1" dirty="0" smtClean="0"/>
              <a:t>Л</a:t>
            </a:r>
          </a:p>
          <a:p>
            <a:r>
              <a:rPr lang="ru-RU" sz="2400" b="1" dirty="0"/>
              <a:t>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2130" y="3506232"/>
            <a:ext cx="5004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Л</a:t>
            </a:r>
          </a:p>
          <a:p>
            <a:r>
              <a:rPr lang="ru-RU" sz="2400" b="1" dirty="0" smtClean="0"/>
              <a:t>Г</a:t>
            </a:r>
          </a:p>
          <a:p>
            <a:r>
              <a:rPr lang="ru-RU" sz="2400" b="1" dirty="0" smtClean="0"/>
              <a:t>Т</a:t>
            </a:r>
          </a:p>
          <a:p>
            <a:r>
              <a:rPr lang="ru-RU" sz="2400" b="1" dirty="0" smtClean="0"/>
              <a:t>СТ</a:t>
            </a:r>
            <a:endParaRPr lang="ru-RU" sz="2400" b="1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88" y="1391508"/>
            <a:ext cx="858868" cy="516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67733" y="5735646"/>
            <a:ext cx="50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Ж</a:t>
            </a:r>
            <a:endParaRPr lang="ru-RU" sz="2400" b="1" dirty="0" smtClean="0"/>
          </a:p>
          <a:p>
            <a:r>
              <a:rPr lang="ru-RU" sz="2400" b="1" dirty="0"/>
              <a:t>С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05" y="5690734"/>
            <a:ext cx="5810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Арка 14"/>
          <p:cNvSpPr/>
          <p:nvPr/>
        </p:nvSpPr>
        <p:spPr>
          <a:xfrm>
            <a:off x="405250" y="946162"/>
            <a:ext cx="1790486" cy="4004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>
            <a:off x="5966374" y="1082822"/>
            <a:ext cx="1790486" cy="4004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03983" y="968175"/>
            <a:ext cx="324036" cy="378421"/>
          </a:xfrm>
          <a:prstGeom prst="line">
            <a:avLst/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294440" y="968175"/>
            <a:ext cx="309544" cy="378421"/>
          </a:xfrm>
          <a:prstGeom prst="line">
            <a:avLst/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118422" y="977847"/>
            <a:ext cx="324036" cy="378421"/>
          </a:xfrm>
          <a:prstGeom prst="line">
            <a:avLst/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808879" y="977847"/>
            <a:ext cx="309544" cy="378421"/>
          </a:xfrm>
          <a:prstGeom prst="line">
            <a:avLst/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Арка 46"/>
          <p:cNvSpPr/>
          <p:nvPr/>
        </p:nvSpPr>
        <p:spPr>
          <a:xfrm>
            <a:off x="357520" y="5335212"/>
            <a:ext cx="1790486" cy="4004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Арка 47"/>
          <p:cNvSpPr/>
          <p:nvPr/>
        </p:nvSpPr>
        <p:spPr>
          <a:xfrm>
            <a:off x="5901493" y="5445224"/>
            <a:ext cx="1790486" cy="4004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794386" y="1844824"/>
            <a:ext cx="753470" cy="4245960"/>
          </a:xfrm>
          <a:prstGeom prst="line">
            <a:avLst/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7756860" y="1848323"/>
            <a:ext cx="772615" cy="4100957"/>
          </a:xfrm>
          <a:prstGeom prst="line">
            <a:avLst/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5002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ЛУЧШИЕ ПРАВИЛА В СТИХАХ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1457255"/>
            <a:ext cx="74966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слово 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начинается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приставка на согласный прибавляется( БЕ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-),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тут чудо совершается: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превращается (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приставок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 МЕЖ-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сохраняется (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сверх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нтересный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межИнститутский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71604" y="1357298"/>
            <a:ext cx="60290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 : приставки с неясным значением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28596" y="2214554"/>
            <a:ext cx="43577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Приготовить, приказать,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Приспособить, привыкать,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Пригодиться, приобрести,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Примелькаться, припасти,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примИрять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Пригласить, присутствовать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714876" y="2357430"/>
            <a:ext cx="44291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Прекратить и превратить,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мечту в жизнь претворить,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ещё преодолеть препятствие.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 и премьер преобразовали страну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00042"/>
            <a:ext cx="5002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ЛУЧШИЕ ПРАВИЛА В СТИХАХ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72" y="487025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Вид урока: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урок обобщения и систематизации полученных знаний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урока: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лингвистическая игра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1.Обучающая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правописания гласных в разных морфемах слова, обработка навыков морфемного и словообразовательного  анализа слова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2. Развивающая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развитие орфографической зоркости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3.Воспитывающая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воспитание любви и уважения к русскому языку.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14480" y="357166"/>
            <a:ext cx="5715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5 Задания из будущего.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машине времени переместимся в будущее.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 выпускники.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072206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Скоро вам предстоит сдавать ЕГЭ по русскому языку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d93f85c4d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357166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одиннадцатиклассники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вот некоторые из заданий, которые вы изучали давно, в 6 классе, а выполнить придётся сегодня, в 11 классе.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cs_19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3" y="1571612"/>
            <a:ext cx="5072098" cy="5110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35729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 КАКОМ РЯДУ ВО ВСЕХ СЛОВАХ ПРОПУЩЕНА ЧЕРЕДУЮЩАЯСЯ ГЛАСНАЯ В КОРНЕ СЛОВА?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008" y="2285992"/>
            <a:ext cx="8928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FF0000"/>
                </a:solidFill>
              </a:rPr>
              <a:t>ВЫР… СЛИ, СОБ…РУ, СТ…ПНОЙ;</a:t>
            </a:r>
          </a:p>
          <a:p>
            <a:pPr marL="342900" indent="-342900">
              <a:buAutoNum type="arabicParenR"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FF0000"/>
                </a:solidFill>
              </a:rPr>
              <a:t>ПРИК…СНУЛСЯ, К…СОЙ, ЗАЖ…ГАЕТ;</a:t>
            </a:r>
          </a:p>
          <a:p>
            <a:pPr marL="342900" indent="-342900">
              <a:buAutoNum type="arabicParenR"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FF0000"/>
                </a:solidFill>
              </a:rPr>
              <a:t>ПОЛ…ЖЕНИЕ, ВЫД…РАТЬ, ЗАГ…РАЛ;</a:t>
            </a:r>
          </a:p>
          <a:p>
            <a:pPr marL="342900" indent="-342900">
              <a:buAutoNum type="arabicParenR"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FF0000"/>
                </a:solidFill>
              </a:rPr>
              <a:t>ВЫР…ЩЕННЫЙ, З…РЯ, Г…ГАНТ.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29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Каждой команде – тест на тему «Проверяемые, непроверяемые, чередующиеся согласные в корне слова».  Думают все , отвечает и объясняет один.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837" y="40466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 КАКОМ РЯДУ ВО ВСЕХ СЛОВАХ ПРОПУЩЕНА ЧЕРЕДУЮЩАЯСЯ ГЛАСНАЯ В КОРНЕ СЛОВА?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907" y="1628800"/>
            <a:ext cx="89289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00B050"/>
                </a:solidFill>
              </a:rPr>
              <a:t> ПОЛ…ГАТЬ, ВЫМ…РЛИ, ОБЪ…СНИЛ;</a:t>
            </a:r>
          </a:p>
          <a:p>
            <a:pPr marL="342900" indent="-342900">
              <a:buAutoNum type="arabicParenR"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00B050"/>
                </a:solidFill>
              </a:rPr>
              <a:t> ВЫЧ…ТАТЬ, ВЫСТ…ЛЮ, ПОДБ…РУ;</a:t>
            </a:r>
          </a:p>
          <a:p>
            <a:pPr marL="342900" indent="-342900">
              <a:buAutoNum type="arabicParenR"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ПОДП…РАТЬ, Р…СТОВ, СТВ…ЛЫ;</a:t>
            </a:r>
          </a:p>
          <a:p>
            <a:pPr marL="342900" indent="-342900">
              <a:buAutoNum type="arabicParenR"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К…САТЕЛЬНАЯ, К…СИЛСЯ, ПРИК…СНОВЕНИЕ.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 КАКОМ РЯДУ ВО ВСЕХ СЛОВАХ ПРОПУЩЕНА ПРОВЕРЯЕМАЯ БЕЗУДАРНАЯ ГЛАСНАЯ В КОРНЕ СЛОВА?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06" y="1484784"/>
            <a:ext cx="91358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00B0F0"/>
                </a:solidFill>
              </a:rPr>
              <a:t> ЗАВ…ЗАТЬ, К…ЛОСОК, Р…СТОК;</a:t>
            </a:r>
          </a:p>
          <a:p>
            <a:pPr marL="342900" indent="-342900">
              <a:buAutoNum type="arabicParenR"/>
            </a:pPr>
            <a:endParaRPr lang="ru-RU" sz="4000" b="1" dirty="0">
              <a:solidFill>
                <a:srgbClr val="00B0F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00B0F0"/>
                </a:solidFill>
              </a:rPr>
              <a:t> ПОЛ…ЖИТЬ, ЗАБ…ЖАТЬ, ВЫР…СТИТЬ;</a:t>
            </a:r>
          </a:p>
          <a:p>
            <a:pPr marL="342900" indent="-342900">
              <a:buAutoNum type="arabicParenR"/>
            </a:pPr>
            <a:endParaRPr lang="ru-RU" sz="4000" b="1" dirty="0">
              <a:solidFill>
                <a:srgbClr val="00B0F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00B0F0"/>
                </a:solidFill>
              </a:rPr>
              <a:t> ГР…БНИК, М…ЛИНА, ПОДГ…РЕТЬ;</a:t>
            </a:r>
          </a:p>
          <a:p>
            <a:pPr marL="342900" indent="-342900">
              <a:buAutoNum type="arabicParenR"/>
            </a:pPr>
            <a:endParaRPr lang="ru-RU" sz="4000" b="1" dirty="0">
              <a:solidFill>
                <a:srgbClr val="00B0F0"/>
              </a:solidFill>
            </a:endParaRPr>
          </a:p>
          <a:p>
            <a:pPr marL="342900" indent="-342900">
              <a:buAutoNum type="arabicParenR"/>
            </a:pPr>
            <a:r>
              <a:rPr lang="ru-RU" sz="4000" b="1" dirty="0" smtClean="0">
                <a:solidFill>
                  <a:srgbClr val="00B0F0"/>
                </a:solidFill>
              </a:rPr>
              <a:t> ОБ…ЗАТЕЛЬНО, РАССТ…ВАТЬСЯ, ЗАКР…ЧАТЬ.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Банты, краны, шарфы, положить, портфель, звонит, включит, вручит, одолжит, окружит, повторит, углубит, укрепит, баловать, мозаичный, откупорить, сливовый, свёкла, формировать, сортировать, нормировать, опломбировать, ржаветь.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 За одну минуту вам предстоит поставить ударение в словах. Это тоже задание из ЕГЭ. Выигрывает тот, кто правильно расставит ударение во всех словах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92867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Орфоэпический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минимум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нты, кр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ны, ш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рфы, полож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ть, портф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ль, звон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т, включ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т, вруч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т, одолж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т, окруж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т, повтор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т, углуб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т, укреп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т, балов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ть, моза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чный, отк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порить, сл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вовый, св</a:t>
            </a:r>
            <a:r>
              <a:rPr lang="ru-RU" sz="3600" b="1" dirty="0" smtClean="0">
                <a:solidFill>
                  <a:srgbClr val="FF0000"/>
                </a:solidFill>
              </a:rPr>
              <a:t>ё</a:t>
            </a:r>
            <a:r>
              <a:rPr lang="ru-RU" sz="3600" b="1" dirty="0" smtClean="0"/>
              <a:t>кла, формиров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ть, сортиров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ть, нормиров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ть, опломбиров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ть, рж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веть.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35716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Проверим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способ образования слов, поставив против каждого из слов номер способа образования.  Карточки сдаются на проверку учителю.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785926"/>
          <a:ext cx="2000264" cy="3505200"/>
        </p:xfrm>
        <a:graphic>
          <a:graphicData uri="http://schemas.openxmlformats.org/drawingml/2006/table">
            <a:tbl>
              <a:tblPr/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Решение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сотрудник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безыскусный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мостовая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трепет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взморье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непогода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белизна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14612" y="1785926"/>
          <a:ext cx="2500330" cy="3557348"/>
        </p:xfrm>
        <a:graphic>
          <a:graphicData uri="http://schemas.openxmlformats.org/drawingml/2006/table">
            <a:tbl>
              <a:tblPr/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Евросоюз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пренеприятный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теплоход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столовая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сбербанк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кладовая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сверхмощный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пароходный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синь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57818" y="1714488"/>
            <a:ext cx="35718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1.приставочный </a:t>
            </a:r>
          </a:p>
          <a:p>
            <a:r>
              <a:rPr lang="ru-RU" sz="2000" dirty="0" smtClean="0"/>
              <a:t>2.суффиксальный </a:t>
            </a:r>
          </a:p>
          <a:p>
            <a:r>
              <a:rPr lang="ru-RU" sz="2000" dirty="0" smtClean="0"/>
              <a:t>3.приставочно-суффиксальный </a:t>
            </a:r>
          </a:p>
          <a:p>
            <a:r>
              <a:rPr lang="ru-RU" sz="2000" dirty="0" smtClean="0"/>
              <a:t>4.бессуффиксный </a:t>
            </a:r>
          </a:p>
          <a:p>
            <a:r>
              <a:rPr lang="ru-RU" sz="2000" dirty="0" smtClean="0"/>
              <a:t>5.сложение</a:t>
            </a:r>
          </a:p>
          <a:p>
            <a:r>
              <a:rPr lang="ru-RU" sz="2000" dirty="0" smtClean="0"/>
              <a:t>5.1 (части слова и целого слова) </a:t>
            </a:r>
          </a:p>
          <a:p>
            <a:r>
              <a:rPr lang="ru-RU" sz="2000" dirty="0" smtClean="0"/>
              <a:t>5.2сложение ( звуков)</a:t>
            </a:r>
          </a:p>
          <a:p>
            <a:r>
              <a:rPr lang="ru-RU" sz="2000" dirty="0" smtClean="0"/>
              <a:t>5.3 сложение( букв)</a:t>
            </a:r>
          </a:p>
          <a:p>
            <a:r>
              <a:rPr lang="ru-RU" sz="2000" dirty="0" smtClean="0"/>
              <a:t>5.4.сложение (основ)</a:t>
            </a:r>
          </a:p>
          <a:p>
            <a:r>
              <a:rPr lang="ru-RU" sz="2000" dirty="0" smtClean="0"/>
              <a:t>6. переход из одной части речи в другую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61083" y="285728"/>
            <a:ext cx="709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6 Конкурс писателей (домашнее задание)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4282" y="1101195"/>
            <a:ext cx="83582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знаете о правописании приставок ПРИ- и ПРЕ-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каких случаях мы пишем приставку ПРИ-?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каких случаях мы пишем приставку ПРЕ- 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Приведите примеры слов, когда ПРИ входит в корень.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сейчас конкурс писателей.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Дома вы должны были приготовить рассказ  на данное правило.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1 – рассказ, в котором будут слова с приставкой ПРИ-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2 – рассказ, в котором будут слова с приставкой ПРЕ-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3 – рассказ, в котором будут слова, где ПРИ- входит в корень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9929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143512"/>
            <a:ext cx="1214446" cy="184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214290"/>
            <a:ext cx="7858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такие сочинения получились  у  наших ребят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1285860"/>
            <a:ext cx="42148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уж точно невезенье: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Алёнки – день рожденья,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друзей всё нет и нет.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Грустит мама, плачет дед.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вот рыбка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приплыла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подарок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принесла.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Прискакал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вдруг наяву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Настоящий кенгуру.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он не убежал,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папа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привязал.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лишь дверь он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приоткрыл -</a:t>
            </a:r>
            <a:endParaRPr kumimoji="0" lang="ru-RU" sz="240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Кенгурёнка след простыл.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1435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дне рождении Алёнки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стихи собственного сочинения)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500174"/>
            <a:ext cx="4429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примчалась к ней лисичка,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Приготовила сестричка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Расчудесный шар в подарок.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красив и очень ярок.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приволжский паренёк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Подарил ей перстенёк.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Лена ахнула, присела,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примерить захотела.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Рассмеялась и опять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петь и танцевать.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79929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4466429"/>
            <a:ext cx="1571604" cy="239157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71670" y="3143248"/>
            <a:ext cx="1285884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14480" y="3571876"/>
            <a:ext cx="1285884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20" y="3929066"/>
            <a:ext cx="142876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00166" y="5000636"/>
            <a:ext cx="1285884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14612" y="5357826"/>
            <a:ext cx="1500198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72066" y="1928802"/>
            <a:ext cx="1571636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00562" y="2285992"/>
            <a:ext cx="178595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86314" y="3357562"/>
            <a:ext cx="178595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43504" y="4500570"/>
            <a:ext cx="1357322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15074" y="4071942"/>
            <a:ext cx="1214446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7849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Планируемые </a:t>
            </a:r>
            <a:r>
              <a:rPr lang="ru-RU" sz="2800" b="1" u="sng" dirty="0"/>
              <a:t>результаты: </a:t>
            </a:r>
            <a:endParaRPr lang="ru-RU" sz="2800" b="1" u="sng" dirty="0" smtClean="0"/>
          </a:p>
          <a:p>
            <a:endParaRPr lang="ru-RU" dirty="0"/>
          </a:p>
          <a:p>
            <a:r>
              <a:rPr lang="ru-RU" sz="2000" b="1" u="sng" dirty="0"/>
              <a:t>Предметные: </a:t>
            </a:r>
            <a:r>
              <a:rPr lang="ru-RU" sz="2000" dirty="0"/>
              <a:t>применение учащимися полученных знаний по разделу «Словообразование» на практике, умение объяснять языковые явления, анализировать свою учебную деятельность</a:t>
            </a:r>
            <a:r>
              <a:rPr lang="ru-RU" sz="2000"/>
              <a:t>; </a:t>
            </a:r>
            <a:endParaRPr lang="ru-RU" sz="2000" dirty="0"/>
          </a:p>
          <a:p>
            <a:r>
              <a:rPr lang="ru-RU" sz="2000" b="1" u="sng" dirty="0" err="1" smtClean="0"/>
              <a:t>Метапредметные</a:t>
            </a:r>
            <a:r>
              <a:rPr lang="ru-RU" sz="2000" b="1" u="sng" dirty="0"/>
              <a:t>:</a:t>
            </a:r>
            <a:endParaRPr lang="ru-RU" sz="2000" u="sng" dirty="0"/>
          </a:p>
          <a:p>
            <a:r>
              <a:rPr lang="ru-RU" sz="2000" b="1" dirty="0"/>
              <a:t> </a:t>
            </a:r>
            <a:r>
              <a:rPr lang="ru-RU" sz="2000" dirty="0"/>
              <a:t>1) развитие умения определять способы действий в рамках предложенных условий, работать в группе, использовать речевые средства в соответствии с задачей коммуникации;</a:t>
            </a:r>
          </a:p>
          <a:p>
            <a:r>
              <a:rPr lang="ru-RU" sz="2000" dirty="0"/>
              <a:t>2) переработка информации, умение аргументировать свою позицию, отстаивать своё мнение, доказательно спорить;</a:t>
            </a:r>
          </a:p>
          <a:p>
            <a:r>
              <a:rPr lang="ru-RU" sz="2000" dirty="0"/>
              <a:t>3) умение владения технологией анализа и самоконтроля.</a:t>
            </a:r>
          </a:p>
          <a:p>
            <a:r>
              <a:rPr lang="ru-RU" sz="2000" b="1" u="sng" dirty="0"/>
              <a:t>Личностные: </a:t>
            </a:r>
            <a:endParaRPr lang="ru-RU" sz="2000" u="sng" dirty="0"/>
          </a:p>
          <a:p>
            <a:r>
              <a:rPr lang="ru-RU" sz="2000" dirty="0"/>
              <a:t>1)  повышение мотивации к изучению русского языка и литературы;</a:t>
            </a:r>
          </a:p>
          <a:p>
            <a:r>
              <a:rPr lang="ru-RU" sz="2000" dirty="0"/>
              <a:t>2) приобщение к русской национальной культуре, формирование эстетических и ценностных ориентаций;</a:t>
            </a:r>
          </a:p>
          <a:p>
            <a:r>
              <a:rPr lang="ru-RU" sz="2000" dirty="0"/>
              <a:t>3)  воспитание культуры самовыражения;</a:t>
            </a:r>
          </a:p>
          <a:p>
            <a:r>
              <a:rPr lang="ru-RU" sz="2000" dirty="0"/>
              <a:t>4) развитие коммуникативной компетентности в процессе образовательной 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18023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214290"/>
            <a:ext cx="7858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Сочинения наших ребят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244070"/>
            <a:ext cx="8858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Полезные советы.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Прекрати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завидовать другим, и твоя жизнь изменится. Она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превратится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сказку! Так ты свою мечту – иметь повсюду друзей-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претворишь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жизнь. А для этого тебе необходимо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преодолеть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самое главное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препятствие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изменить своё отношение к миру, изменить себя…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такие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преинтересные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советы дают мне взрослые.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9929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5285" y="4333869"/>
            <a:ext cx="1658715" cy="252413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0034" y="2428868"/>
            <a:ext cx="1285884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2786058"/>
            <a:ext cx="1643042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15140" y="3143248"/>
            <a:ext cx="1571636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143248"/>
            <a:ext cx="171448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00232" y="3500438"/>
            <a:ext cx="1571636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28728" y="4286256"/>
            <a:ext cx="1928826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0"/>
            <a:ext cx="7858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такие сочинения получились  у  наших ребят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101195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другу.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Привет, Саша. Спасибо тебе за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приглашение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природу.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чудесно провели время, набрали много грибов и ягод, даже корзиночки и ведёрка не хватило. К тому же мы чуть сбились с тропинки. Пришлось немного поволноваться , зато встретили живого лося и белочку ! Это были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приятные приключения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Почему мы заблудились? Просто плохо ориентируемся в местности. В этом –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причина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наших злоключений. Вот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того, что надо учить географию своевременно, а не ждать, пока заблудишься в лесу.</a:t>
            </a:r>
            <a:endParaRPr lang="ru-RU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Твой друг Алеша.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9929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0010" y="4691059"/>
            <a:ext cx="1423990" cy="216694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2285992"/>
            <a:ext cx="1643042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715140" y="2285992"/>
            <a:ext cx="107157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43438" y="3714752"/>
            <a:ext cx="3143272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58082" y="4429132"/>
            <a:ext cx="928694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86050" y="4429132"/>
            <a:ext cx="107157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7250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7 Конкурс художников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рисунке спрятана пословица)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071546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каждой команде есть художник.  Домашним заданием для него было спрятать в рисунке пословицу. Команда соперника попытается разгадать пословицу и объяснить все встретившиеся в ней орфограммы ( обязательным условием было наличие в пословице орфограммы, изученной в теме « Словообразование»)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50043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и картинки ( или рисунки детей ) к ним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a2b80eb6cd089eb39a23c3ee7085f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214818"/>
            <a:ext cx="1795475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14348" y="6072206"/>
            <a:ext cx="771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Морковь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бавляет кровь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0037510-Boy_holding_a_carrot_bunch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86280" cy="5338782"/>
          </a:xfrm>
          <a:prstGeom prst="rect">
            <a:avLst/>
          </a:prstGeom>
        </p:spPr>
      </p:pic>
      <p:pic>
        <p:nvPicPr>
          <p:cNvPr id="5" name="Рисунок 4" descr="78179090_4524271_981764b521102caf926c95b5ed9afee86e05a6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42852"/>
            <a:ext cx="4357718" cy="572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000768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Любовь не пожар, а 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ится – не потушишь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gjghj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6858048" cy="554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643042" y="6072206"/>
            <a:ext cx="5143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слово и кошке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53854278_8_40429298_lub0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286544" cy="5993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16" y="785794"/>
            <a:ext cx="13573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071678"/>
            <a:ext cx="13573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3500430" cy="4841412"/>
          </a:xfrm>
          <a:prstGeom prst="rect">
            <a:avLst/>
          </a:prstGeom>
        </p:spPr>
      </p:pic>
      <p:pic>
        <p:nvPicPr>
          <p:cNvPr id="6" name="Рисунок 5" descr="img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911671"/>
            <a:ext cx="3071834" cy="4341325"/>
          </a:xfrm>
          <a:prstGeom prst="rect">
            <a:avLst/>
          </a:prstGeom>
        </p:spPr>
      </p:pic>
      <p:pic>
        <p:nvPicPr>
          <p:cNvPr id="7" name="Рисунок 6" descr="img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9" y="1471249"/>
            <a:ext cx="2714612" cy="5172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0232" y="42860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Рисунки детей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14290"/>
            <a:ext cx="4917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8 Конкурс «На рыбалке»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85794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Устали ? Сейчас мы поедем отдыхать на озеро.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215238" cy="541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Половим рыбку. Вот вам ведёрко-рыбку (слова) складывать будете.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 - это слова с орфограммами, изученными в разделе «Словообразование» в 5 и 6 классах.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вам выловить придётся из пословиц.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3525426_52813844cc11f36cf6ec4f0c0dbff1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6643734" cy="5030256"/>
          </a:xfrm>
          <a:prstGeom prst="rect">
            <a:avLst/>
          </a:prstGeom>
        </p:spPr>
      </p:pic>
      <p:pic>
        <p:nvPicPr>
          <p:cNvPr id="5" name="Рисунок 4" descr="33f3e02601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571744"/>
            <a:ext cx="808798" cy="12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164192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Пришла весна - тут уж не до сна.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 в ненастье, убирай в вёдра.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Чужую беду руками разведу, а к своей ума не приложу.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Тяжело живётся, а умирать не хочется.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Честь ум рождает, а бесчестье и последний забирает. Придёт старость- придёт и слабость.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 да овца- начинай с конца.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вырастешь с мать, будешь всё знать.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Подальше положишь- поближе возьмёшь.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Рыба- это слова с орфограммами , изученными в разделе «Словообразование» в 5 и 6 классах.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вам выловить придётся из пословиц.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f3e02601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4286256"/>
            <a:ext cx="1285884" cy="19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71480"/>
            <a:ext cx="3910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Лингвистическая игра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428736"/>
            <a:ext cx="4910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Класс разделен на три команды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каждой есть капитан, художник,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конструктор, писатель, музыкант.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Художники и писатели подготовили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игре  домашнее задание. </a:t>
            </a:r>
          </a:p>
        </p:txBody>
      </p:sp>
      <p:pic>
        <p:nvPicPr>
          <p:cNvPr id="4" name="Рисунок 3" descr="059838bd8f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14290"/>
            <a:ext cx="2357454" cy="2507474"/>
          </a:xfrm>
          <a:prstGeom prst="rect">
            <a:avLst/>
          </a:prstGeom>
        </p:spPr>
      </p:pic>
      <p:pic>
        <p:nvPicPr>
          <p:cNvPr id="5" name="Рисунок 4" descr="6357972_e53f3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00504"/>
            <a:ext cx="1881186" cy="1881186"/>
          </a:xfrm>
          <a:prstGeom prst="rect">
            <a:avLst/>
          </a:prstGeom>
        </p:spPr>
      </p:pic>
      <p:pic>
        <p:nvPicPr>
          <p:cNvPr id="6" name="Рисунок 5" descr="0a2b80eb6cd089eb39a23c3ee7085f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929066"/>
            <a:ext cx="1795475" cy="2071702"/>
          </a:xfrm>
          <a:prstGeom prst="rect">
            <a:avLst/>
          </a:prstGeom>
        </p:spPr>
      </p:pic>
      <p:pic>
        <p:nvPicPr>
          <p:cNvPr id="8" name="Рисунок 7" descr="179929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929066"/>
            <a:ext cx="1658715" cy="2524131"/>
          </a:xfrm>
          <a:prstGeom prst="rect">
            <a:avLst/>
          </a:prstGeom>
        </p:spPr>
      </p:pic>
      <p:pic>
        <p:nvPicPr>
          <p:cNvPr id="9" name="Рисунок 8" descr="66344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1" y="4214818"/>
            <a:ext cx="2347249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164192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 - тут уж не до сна.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 в ненастье,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убирай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вёдра.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Чужую беду руками разведу, а к своей ума не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Тяжело живётся, а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умирать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хочется.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Честь ум рождает, а бесчестье и последний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забирает.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Придёт старость-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придёт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слабость.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 да овца-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конца.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вырастешь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мать, будешь всё знать.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Подальше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положишь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поближе возьмёшь.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Рыба- это слова с орфограммами , изученными в разделе «Словообразование» в 5 и 6 классах.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вам выловить придётся из пословиц.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f3e02601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4286256"/>
            <a:ext cx="1285884" cy="19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56765" y="214290"/>
            <a:ext cx="6052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9 Конкурс на лучшую пантомиму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14282" y="857232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Разыграть (вариант –разгадать ) пословицу с чередующейся гласной в корне слова (билет с пословицей тянут вслепую).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хочешь по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ять друга ,одолжи ему денег.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11b25e5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3375004" cy="4214818"/>
          </a:xfrm>
          <a:prstGeom prst="rect">
            <a:avLst/>
          </a:prstGeom>
        </p:spPr>
      </p:pic>
      <p:pic>
        <p:nvPicPr>
          <p:cNvPr id="9" name="Рисунок 8" descr="mone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143248"/>
            <a:ext cx="428628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56765" y="214290"/>
            <a:ext cx="6052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9 Конкурс на лучшую пантомиму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57158" y="6072206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 вы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ать - женатому не бывать.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95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7929618" cy="504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56765" y="214290"/>
            <a:ext cx="6052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9 Конкурс на лучшую пантомиму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57158" y="5929330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утся, а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холопьев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чубы трещат.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43376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830498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570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10 Конкурс капитанов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1072675"/>
            <a:ext cx="8858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ловкий.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мяч от одной стены к другой.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Можно использовать теннисную ракетку и шарик)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каждый удар мяча должно быть названо слово на орфограмму «Соединительные О и Е в сложных словах».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этом необходимо чётко проговаривать соединительную гласную.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5429264"/>
            <a:ext cx="8858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лесОруб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птицЕфабрика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землЕделие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вездЕход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морЕпродукты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парОход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сокОварка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т.д.)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a3d5e_cfda618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357562"/>
            <a:ext cx="2452693" cy="2452693"/>
          </a:xfrm>
          <a:prstGeom prst="rect">
            <a:avLst/>
          </a:prstGeom>
        </p:spPr>
      </p:pic>
      <p:pic>
        <p:nvPicPr>
          <p:cNvPr id="7" name="Рисунок 6" descr="6a00d8341c520753ef012877b61a05970c-800w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14290"/>
            <a:ext cx="1500222" cy="150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1070416"/>
            <a:ext cx="86439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любознательный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Написать 3 слова : одно- без корня и два слова, где в корень входит одна буква.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Тому, кто затрудняется, на помощь придут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друзья;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словари, находящиеся в классе на партах;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электронные словари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14290"/>
            <a:ext cx="4570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10 Конкурс капитанов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214950"/>
            <a:ext cx="4429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(вынуть, шла, согнул)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a00d8341c520753ef012877b61a05970c-800w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2000264" cy="2000264"/>
          </a:xfrm>
          <a:prstGeom prst="rect">
            <a:avLst/>
          </a:prstGeom>
        </p:spPr>
      </p:pic>
      <p:pic>
        <p:nvPicPr>
          <p:cNvPr id="7" name="Рисунок 6" descr="1002974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9456" y="3714752"/>
            <a:ext cx="207454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357298"/>
            <a:ext cx="8501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плодотворный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1 минуту записать как можно больше слов, образованных неморфологическим способом.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Указать, какой это способ образования слов.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14290"/>
            <a:ext cx="4570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10 Конкурс капитанов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8596" y="4429132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 булочная, сейчас, сегодня, тотчас, раненый ( командир), (сказал) дежурному, вечнозелёные, труднопроходимая, маленькие (играли), отдыхающие ( танцевали), большие(обедали), взрослые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(разговаривали)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a00d8341c520753ef012877b61a05970c-800w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14290"/>
            <a:ext cx="1500222" cy="150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643174" y="0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грамотный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5214973" cy="5831840"/>
        </p:xfrm>
        <a:graphic>
          <a:graphicData uri="http://schemas.openxmlformats.org/drawingml/2006/table">
            <a:tbl>
              <a:tblPr/>
              <a:tblGrid>
                <a:gridCol w="3486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«Ы или И ?»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Пальц…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Под…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скать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Акац…я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Сверх…нтересный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Роз…ск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Ц…ркуль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Без…скусный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Падчериц…н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Раз…грать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Сверх…ниц…ативный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Меж…нститутский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Без…мянный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Ц…плёнок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Птенц…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Небез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нтересный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Рисунок 4" descr="6a00d8341c520753ef012877b61a05970c-800w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214686"/>
            <a:ext cx="1928826" cy="1928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114298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капитан пишет поочерёдно на интерактивной доске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57158" y="214290"/>
            <a:ext cx="8643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11 Заключительный  конкурс - музыкальный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1071546"/>
            <a:ext cx="8786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Приглашаются певцы (или частушки поются хором)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Спеть по две частушки. Найти слова с орфограммами, которые изучались в разделе « Словообразование». Конкурс оценивается в 6 баллов: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балл - за исполнение, 1 – за найденную и объяснённую орфограмму, 1 – за умение определить тему частушки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3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929066"/>
            <a:ext cx="192882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85720" y="785794"/>
            <a:ext cx="48577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нам сорока прилетела,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Тараторила весь день.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неё я всё смотрела-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уроки взяться лень!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Целый день 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провздыхала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мне маме угодить.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к вечеру решилась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ей пуговку пришить.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2928934"/>
            <a:ext cx="3471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Нерадивая ученица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929330"/>
            <a:ext cx="292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Ленивая дочка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214290"/>
            <a:ext cx="8643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11 Заключительный  конкурс - музыкальный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956-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500438"/>
            <a:ext cx="1905000" cy="2295181"/>
          </a:xfrm>
          <a:prstGeom prst="rect">
            <a:avLst/>
          </a:prstGeom>
        </p:spPr>
      </p:pic>
      <p:pic>
        <p:nvPicPr>
          <p:cNvPr id="8" name="Рисунок 7" descr="03GECANXXA008_BIG_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642918"/>
            <a:ext cx="3143272" cy="2357454"/>
          </a:xfrm>
          <a:prstGeom prst="rect">
            <a:avLst/>
          </a:prstGeom>
        </p:spPr>
      </p:pic>
      <p:pic>
        <p:nvPicPr>
          <p:cNvPr id="9" name="Рисунок 8" descr="crow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214422"/>
            <a:ext cx="12668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50486" y="214290"/>
            <a:ext cx="6458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Подскажи словечко».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785794"/>
            <a:ext cx="75724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морфемика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Перечислите части слова.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-Назовите морфемные способы  образования слов. Почему они так называются?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-Приведите  три примера слов, образованных приставочным способом. Укажите значение приставок.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Слова не должны быть однокоренными)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2910" y="3429000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Приведите  три  примера слов, образованных суффиксальным способом. Укажите значение суффиксов.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Суффиксы не должны повторяться)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Приведите три примера слов, образованных приставочно-суффиксальным способом.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Ответ должен быть полным)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14290"/>
            <a:ext cx="8643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11 Заключительный  конкурс - музыкальный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14282" y="1000108"/>
            <a:ext cx="50720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милёнка присмотрела,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нашем классе учится.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Дала тесты все списать-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Может, что получится!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красивой быть хотела,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на пляже загорела,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Хватил Шарика удар: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Пёс залаял- не узнал !!!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286124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любовь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6000768"/>
            <a:ext cx="3714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есть красота?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53c35e1af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714356"/>
            <a:ext cx="3371849" cy="2528886"/>
          </a:xfrm>
          <a:prstGeom prst="rect">
            <a:avLst/>
          </a:prstGeom>
        </p:spPr>
      </p:pic>
      <p:pic>
        <p:nvPicPr>
          <p:cNvPr id="7" name="Рисунок 6" descr="gemischt_05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14818"/>
            <a:ext cx="2214578" cy="1749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14290"/>
            <a:ext cx="8643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11 Заключительный  конкурс - музыкальный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85720" y="1214422"/>
            <a:ext cx="44291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Приготовилась к диктанту-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всё в порядке: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 салоне побывала,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Сделала укладку 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 двойку получила,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себя давно решила: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школу я пойду с косой,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салоны ни ногой!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2928934"/>
            <a:ext cx="5073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так готовятся к диктанту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6072206"/>
            <a:ext cx="437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поняла, за что «2»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785794"/>
            <a:ext cx="1714512" cy="2180371"/>
          </a:xfrm>
          <a:prstGeom prst="rect">
            <a:avLst/>
          </a:prstGeom>
        </p:spPr>
      </p:pic>
      <p:pic>
        <p:nvPicPr>
          <p:cNvPr id="9" name="Рисунок 8" descr="PrimBraid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7"/>
            <a:ext cx="3500462" cy="233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714620"/>
            <a:ext cx="55494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вам, дети, мой наказ: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Повторить ещё не раз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 слова, орфограммы,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довольны были мамы,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диктант всем написать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«4» иль на «5»!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 игры. Объявление победителей.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хорошо потрудились: показали неплохие знания изученных орфограмм, вспомнили  правила, писали рассказы,  стихи, конструировали опоры, задорно  пели частушки,  даже танцевали под них.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думаю, все усвоили данную тему.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а кто растерялся, вам мой совет, мой наказ: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a759a532392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571876"/>
            <a:ext cx="2568882" cy="269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57224" y="487901"/>
            <a:ext cx="735808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рассказ на тему «Осень» со всеми орфограммами, изученными в разделе «Словообразование».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игры ( например, «Третье лишнее») на каждую орфограмму, изученную в разделе «Словообразование».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словарный диктант из 30 слов на орфограммы, изученные в разделе «Словообразование».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2-012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25944" y="571480"/>
            <a:ext cx="594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  Конкурс «Кто быстрее?»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596" y="1428736"/>
            <a:ext cx="73581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ещё морфологические способы образования слов вам известны?(1 балл)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64318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Какой способ образования слов называется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бессуффиксным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(1 балл)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8790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1 минуты   привести примеры слов, образованных  данным способом. Выигрывает та команда, которая подбирает наибольшее количество примеров. (Во время зачитывания одинаковые ответы зачёркиваются)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34924d7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2928938" cy="2928938"/>
          </a:xfrm>
          <a:prstGeom prst="rect">
            <a:avLst/>
          </a:prstGeom>
        </p:spPr>
      </p:pic>
      <p:pic>
        <p:nvPicPr>
          <p:cNvPr id="5" name="Рисунок 4" descr="div3_b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714620"/>
            <a:ext cx="4786346" cy="329061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928670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3)Какой способ образования слов называется сложением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 балл) Назвать слово и определить способ его образования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сложение целых слов, основ, части слова и целого слова,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частей слова, букв, звуков).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способом образованы данные слова: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0929" y="264833"/>
            <a:ext cx="594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  Конкурс «Кто быстрее?»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786454"/>
            <a:ext cx="2413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кресло - качалка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857892"/>
            <a:ext cx="22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диван – кровать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0929" y="264833"/>
            <a:ext cx="594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  Конкурс «Кто быстрее?»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429264"/>
            <a:ext cx="102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завхоз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5500702"/>
            <a:ext cx="1592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универмаг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928670"/>
            <a:ext cx="599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способом образованы данные слова: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4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027543" cy="2786082"/>
          </a:xfrm>
          <a:prstGeom prst="rect">
            <a:avLst/>
          </a:prstGeom>
        </p:spPr>
      </p:pic>
      <p:pic>
        <p:nvPicPr>
          <p:cNvPr id="12" name="Рисунок 11" descr="110821783883391778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500174"/>
            <a:ext cx="557216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0929" y="264833"/>
            <a:ext cx="594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  Конкурс «Кто быстрее?»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5429264"/>
            <a:ext cx="132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5500702"/>
            <a:ext cx="1318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вездеход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928670"/>
            <a:ext cx="599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способом образованы данные слова: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Слайд6мана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381531" cy="3286148"/>
          </a:xfrm>
          <a:prstGeom prst="rect">
            <a:avLst/>
          </a:prstGeom>
        </p:spPr>
      </p:pic>
      <p:pic>
        <p:nvPicPr>
          <p:cNvPr id="12" name="Рисунок 11" descr="6f6b304404ce49ec93619349d66ef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857364"/>
            <a:ext cx="447678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2432</Words>
  <Application>Microsoft Office PowerPoint</Application>
  <PresentationFormat>Экран (4:3)</PresentationFormat>
  <Paragraphs>445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12</dc:creator>
  <cp:lastModifiedBy>Учитель</cp:lastModifiedBy>
  <cp:revision>100</cp:revision>
  <dcterms:created xsi:type="dcterms:W3CDTF">2013-11-10T10:59:28Z</dcterms:created>
  <dcterms:modified xsi:type="dcterms:W3CDTF">2024-11-06T08:59:49Z</dcterms:modified>
</cp:coreProperties>
</file>