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90" r:id="rId3"/>
    <p:sldId id="279" r:id="rId4"/>
    <p:sldId id="269" r:id="rId5"/>
    <p:sldId id="270" r:id="rId6"/>
    <p:sldId id="281" r:id="rId7"/>
    <p:sldId id="267" r:id="rId8"/>
    <p:sldId id="280" r:id="rId9"/>
    <p:sldId id="285" r:id="rId10"/>
    <p:sldId id="274" r:id="rId11"/>
    <p:sldId id="287" r:id="rId12"/>
    <p:sldId id="263" r:id="rId13"/>
    <p:sldId id="291" r:id="rId14"/>
  </p:sldIdLst>
  <p:sldSz cx="11304588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5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5024"/>
    <a:srgbClr val="CC00FF"/>
    <a:srgbClr val="DE53FF"/>
    <a:srgbClr val="FF3300"/>
    <a:srgbClr val="FFE1E1"/>
    <a:srgbClr val="FFB3B3"/>
    <a:srgbClr val="CC0000"/>
    <a:srgbClr val="11B709"/>
    <a:srgbClr val="7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189" autoAdjust="0"/>
  </p:normalViewPr>
  <p:slideViewPr>
    <p:cSldViewPr>
      <p:cViewPr varScale="1">
        <p:scale>
          <a:sx n="82" d="100"/>
          <a:sy n="82" d="100"/>
        </p:scale>
        <p:origin x="917" y="67"/>
      </p:cViewPr>
      <p:guideLst>
        <p:guide orient="horz" pos="2160"/>
        <p:guide pos="35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097AD-69AB-4B02-BB6D-FD8B29F53526}" type="datetimeFigureOut">
              <a:rPr lang="ru-RU" smtClean="0"/>
              <a:t>28.09.2024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03250" y="685800"/>
            <a:ext cx="5651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BE586-2CBB-4D7B-832A-EB492BAA9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506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BE586-2CBB-4D7B-832A-EB492BAA905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7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7844" y="2130426"/>
            <a:ext cx="96089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5688" y="3886200"/>
            <a:ext cx="791321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3298-4EF4-47D8-AC7B-6C2E0678F513}" type="datetimeFigureOut">
              <a:rPr lang="ru-RU" smtClean="0"/>
              <a:t>28.09.2024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4501-897E-4637-A217-5E8A3B5FD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01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3298-4EF4-47D8-AC7B-6C2E0678F513}" type="datetimeFigureOut">
              <a:rPr lang="ru-RU" smtClean="0"/>
              <a:t>28.09.2024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4501-897E-4637-A217-5E8A3B5FD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740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132916" y="274639"/>
            <a:ext cx="3144089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98687" y="274639"/>
            <a:ext cx="9245819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3298-4EF4-47D8-AC7B-6C2E0678F513}" type="datetimeFigureOut">
              <a:rPr lang="ru-RU" smtClean="0"/>
              <a:t>28.09.2024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4501-897E-4637-A217-5E8A3B5FD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500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3298-4EF4-47D8-AC7B-6C2E0678F513}" type="datetimeFigureOut">
              <a:rPr lang="ru-RU" smtClean="0"/>
              <a:t>28.09.2024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4501-897E-4637-A217-5E8A3B5FD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60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2984" y="4406901"/>
            <a:ext cx="96089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2984" y="2906713"/>
            <a:ext cx="96089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3298-4EF4-47D8-AC7B-6C2E0678F513}" type="datetimeFigureOut">
              <a:rPr lang="ru-RU" smtClean="0"/>
              <a:t>28.09.2024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4501-897E-4637-A217-5E8A3B5FD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104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98686" y="1600201"/>
            <a:ext cx="619397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81069" y="1600201"/>
            <a:ext cx="619593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3298-4EF4-47D8-AC7B-6C2E0678F513}" type="datetimeFigureOut">
              <a:rPr lang="ru-RU" smtClean="0"/>
              <a:t>28.09.2024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4501-897E-4637-A217-5E8A3B5FD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487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30" y="274638"/>
            <a:ext cx="1017412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5229" y="1535113"/>
            <a:ext cx="499482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5229" y="2174875"/>
            <a:ext cx="499482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742574" y="1535113"/>
            <a:ext cx="499678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742574" y="2174875"/>
            <a:ext cx="499678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3298-4EF4-47D8-AC7B-6C2E0678F513}" type="datetimeFigureOut">
              <a:rPr lang="ru-RU" smtClean="0"/>
              <a:t>28.09.2024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4501-897E-4637-A217-5E8A3B5FD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415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3298-4EF4-47D8-AC7B-6C2E0678F513}" type="datetimeFigureOut">
              <a:rPr lang="ru-RU" smtClean="0"/>
              <a:t>28.09.2024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4501-897E-4637-A217-5E8A3B5FD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257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3298-4EF4-47D8-AC7B-6C2E0678F513}" type="datetimeFigureOut">
              <a:rPr lang="ru-RU" smtClean="0"/>
              <a:t>28.09.2024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4501-897E-4637-A217-5E8A3B5FD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909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30" y="273050"/>
            <a:ext cx="371913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19780" y="273051"/>
            <a:ext cx="63195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5230" y="1435101"/>
            <a:ext cx="371913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3298-4EF4-47D8-AC7B-6C2E0678F513}" type="datetimeFigureOut">
              <a:rPr lang="ru-RU" smtClean="0"/>
              <a:t>28.09.2024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4501-897E-4637-A217-5E8A3B5FD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623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5778" y="4800600"/>
            <a:ext cx="678275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15778" y="612775"/>
            <a:ext cx="678275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15778" y="5367338"/>
            <a:ext cx="678275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3298-4EF4-47D8-AC7B-6C2E0678F513}" type="datetimeFigureOut">
              <a:rPr lang="ru-RU" smtClean="0"/>
              <a:t>28.09.2024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4501-897E-4637-A217-5E8A3B5FD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34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E1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30" y="274638"/>
            <a:ext cx="101741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5230" y="1600201"/>
            <a:ext cx="1017412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65230" y="6356351"/>
            <a:ext cx="26377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F3298-4EF4-47D8-AC7B-6C2E0678F513}" type="datetimeFigureOut">
              <a:rPr lang="ru-RU" smtClean="0"/>
              <a:t>28.09.2024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862401" y="6356351"/>
            <a:ext cx="3579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01622" y="6356351"/>
            <a:ext cx="26377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64501-897E-4637-A217-5E8A3B5FD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17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microsoft.com/office/2007/relationships/hdphoto" Target="../media/hdphoto12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7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microsoft.com/office/2007/relationships/hdphoto" Target="../media/hdphoto6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7.wdp"/><Relationship Id="rId5" Type="http://schemas.openxmlformats.org/officeDocument/2006/relationships/image" Target="../media/image9.png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microsoft.com/office/2007/relationships/hdphoto" Target="../media/hdphoto8.wdp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microsoft.com/office/2007/relationships/hdphoto" Target="../media/hdphoto9.wdp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28"/>
            <a:ext cx="11299825" cy="6859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55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955" y="4415064"/>
            <a:ext cx="5211834" cy="112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9845" y="5527497"/>
            <a:ext cx="76370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ln w="1905"/>
                <a:solidFill>
                  <a:srgbClr val="D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crosoft YaHei" pitchFamily="34" charset="-122"/>
                <a:ea typeface="Microsoft YaHei" pitchFamily="34" charset="-122"/>
              </a:rPr>
              <a:t>10</a:t>
            </a:r>
            <a:r>
              <a:rPr lang="ru-RU" dirty="0">
                <a:solidFill>
                  <a:srgbClr val="005024"/>
                </a:solidFill>
              </a:rPr>
              <a:t> </a:t>
            </a:r>
            <a:r>
              <a:rPr lang="ru-RU" sz="5400" b="1" dirty="0">
                <a:ln w="1905"/>
                <a:solidFill>
                  <a:srgbClr val="D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crosoft YaHei" pitchFamily="34" charset="-122"/>
                <a:ea typeface="Microsoft YaHei" pitchFamily="34" charset="-122"/>
              </a:rPr>
              <a:t>+ 5 – 1 – 1 = 13 </a:t>
            </a:r>
            <a:r>
              <a:rPr lang="ru-RU" sz="4400" b="1" dirty="0">
                <a:solidFill>
                  <a:srgbClr val="002060"/>
                </a:solidFill>
                <a:latin typeface="Century Gothic" pitchFamily="34" charset="0"/>
              </a:rPr>
              <a:t>(кг)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395710" y="220547"/>
            <a:ext cx="936104" cy="934565"/>
            <a:chOff x="518990" y="1497386"/>
            <a:chExt cx="936104" cy="934565"/>
          </a:xfrm>
        </p:grpSpPr>
        <p:sp>
          <p:nvSpPr>
            <p:cNvPr id="7" name="Овал 6"/>
            <p:cNvSpPr/>
            <p:nvPr/>
          </p:nvSpPr>
          <p:spPr>
            <a:xfrm>
              <a:off x="518990" y="1497386"/>
              <a:ext cx="936104" cy="934565"/>
            </a:xfrm>
            <a:prstGeom prst="ellipse">
              <a:avLst/>
            </a:prstGeom>
            <a:solidFill>
              <a:srgbClr val="FFFABD"/>
            </a:solidFill>
            <a:ln w="38100">
              <a:solidFill>
                <a:srgbClr val="CD69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 b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Arial Unicode MS" pitchFamily="34" charset="-128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1284" y="1579439"/>
              <a:ext cx="64312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atin typeface="Cambria" pitchFamily="18" charset="0"/>
                  <a:ea typeface="Cambria" pitchFamily="18" charset="0"/>
                </a:rPr>
                <a:t> 8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9684208" y="-315416"/>
            <a:ext cx="1596008" cy="1524001"/>
            <a:chOff x="9396710" y="2417863"/>
            <a:chExt cx="1596008" cy="1524001"/>
          </a:xfrm>
        </p:grpSpPr>
        <p:pic>
          <p:nvPicPr>
            <p:cNvPr id="10" name="Picture 2" descr="Математика 3 класс. 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41250" y1="45313" x2="41250" y2="45313"/>
                          <a14:foregroundMark x1="33750" y1="39063" x2="33750" y2="39063"/>
                          <a14:foregroundMark x1="26250" y1="49063" x2="26250" y2="49063"/>
                          <a14:foregroundMark x1="31250" y1="56563" x2="31250" y2="56563"/>
                          <a14:foregroundMark x1="32500" y1="57813" x2="32500" y2="57813"/>
                          <a14:foregroundMark x1="33750" y1="57813" x2="33750" y2="57813"/>
                          <a14:foregroundMark x1="36250" y1="57813" x2="51250" y2="50313"/>
                          <a14:foregroundMark x1="51250" y1="50313" x2="55000" y2="46563"/>
                          <a14:foregroundMark x1="56250" y1="46563" x2="56250" y2="46563"/>
                          <a14:foregroundMark x1="56250" y1="46563" x2="56250" y2="46563"/>
                          <a14:foregroundMark x1="65000" y1="41563" x2="68750" y2="37813"/>
                          <a14:foregroundMark x1="68750" y1="37813" x2="68750" y2="37813"/>
                          <a14:foregroundMark x1="70000" y1="35313" x2="70000" y2="35313"/>
                          <a14:foregroundMark x1="72500" y1="27813" x2="72500" y2="27813"/>
                          <a14:foregroundMark x1="48750" y1="29063" x2="48750" y2="29063"/>
                          <a14:foregroundMark x1="50000" y1="37813" x2="50000" y2="37813"/>
                          <a14:foregroundMark x1="50000" y1="31563" x2="50000" y2="31563"/>
                          <a14:foregroundMark x1="50000" y1="31563" x2="50000" y2="31563"/>
                          <a14:foregroundMark x1="47500" y1="30312" x2="47500" y2="30312"/>
                          <a14:foregroundMark x1="36250" y1="36563" x2="40000" y2="39063"/>
                          <a14:foregroundMark x1="43750" y1="42813" x2="43750" y2="42813"/>
                          <a14:foregroundMark x1="47500" y1="42813" x2="52500" y2="42813"/>
                          <a14:foregroundMark x1="55000" y1="41563" x2="55000" y2="41563"/>
                          <a14:foregroundMark x1="11250" y1="16563" x2="11250" y2="16563"/>
                          <a14:foregroundMark x1="13750" y1="77813" x2="13750" y2="77813"/>
                          <a14:foregroundMark x1="16250" y1="50313" x2="16250" y2="50313"/>
                          <a14:foregroundMark x1="16250" y1="31563" x2="16250" y2="31563"/>
                          <a14:foregroundMark x1="13750" y1="42813" x2="13750" y2="42813"/>
                          <a14:foregroundMark x1="12500" y1="69063" x2="12500" y2="69063"/>
                          <a14:foregroundMark x1="15000" y1="91563" x2="15000" y2="91563"/>
                          <a14:foregroundMark x1="15000" y1="94063" x2="15000" y2="94063"/>
                          <a14:foregroundMark x1="15000" y1="82813" x2="15000" y2="82813"/>
                          <a14:foregroundMark x1="10000" y1="59062" x2="10000" y2="59062"/>
                          <a14:foregroundMark x1="7500" y1="5313" x2="7500" y2="5313"/>
                          <a14:foregroundMark x1="12500" y1="6563" x2="15000" y2="153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8718" y="2417863"/>
              <a:ext cx="1524000" cy="1524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Группа 10"/>
            <p:cNvGrpSpPr/>
            <p:nvPr/>
          </p:nvGrpSpPr>
          <p:grpSpPr>
            <a:xfrm>
              <a:off x="9396710" y="2780928"/>
              <a:ext cx="1512168" cy="1160936"/>
              <a:chOff x="9396710" y="2780928"/>
              <a:chExt cx="1512168" cy="1160936"/>
            </a:xfrm>
          </p:grpSpPr>
          <p:sp>
            <p:nvSpPr>
              <p:cNvPr id="12" name="Ромб 11"/>
              <p:cNvSpPr/>
              <p:nvPr/>
            </p:nvSpPr>
            <p:spPr>
              <a:xfrm>
                <a:off x="9662617" y="2791274"/>
                <a:ext cx="1246261" cy="1150590"/>
              </a:xfrm>
              <a:prstGeom prst="diamond">
                <a:avLst/>
              </a:prstGeom>
              <a:gradFill>
                <a:gsLst>
                  <a:gs pos="0">
                    <a:srgbClr val="FFEAD5"/>
                  </a:gs>
                  <a:gs pos="50000">
                    <a:srgbClr val="FFCF9F"/>
                  </a:gs>
                  <a:gs pos="100000">
                    <a:srgbClr val="FFF2E5"/>
                  </a:gs>
                </a:gsLst>
                <a:lin ang="5400000" scaled="0"/>
              </a:gradFill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Заголовок 1"/>
              <p:cNvSpPr txBox="1">
                <a:spLocks/>
              </p:cNvSpPr>
              <p:nvPr/>
            </p:nvSpPr>
            <p:spPr>
              <a:xfrm>
                <a:off x="9396710" y="2780928"/>
                <a:ext cx="1328388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r"/>
                <a:r>
                  <a:rPr lang="ru-RU" sz="4000" b="1" dirty="0">
                    <a:latin typeface="Book Antiqua" pitchFamily="18" charset="0"/>
                  </a:rPr>
                  <a:t>с.56</a:t>
                </a:r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29" y="944872"/>
            <a:ext cx="8905875" cy="343852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650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15289" y="225252"/>
            <a:ext cx="1620765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dirty="0"/>
              <a:t>РТ </a:t>
            </a:r>
            <a:r>
              <a:rPr lang="ru-RU" sz="3600" b="1" dirty="0">
                <a:latin typeface="Cambria" pitchFamily="18" charset="0"/>
                <a:ea typeface="Cambria" pitchFamily="18" charset="0"/>
              </a:rPr>
              <a:t>с.23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46522" y="832657"/>
            <a:ext cx="936105" cy="648072"/>
          </a:xfrm>
          <a:prstGeom prst="roundRect">
            <a:avLst/>
          </a:prstGeom>
          <a:solidFill>
            <a:srgbClr val="E1C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75</a:t>
            </a:r>
            <a:endParaRPr lang="ru-RU" sz="5400" b="1" dirty="0">
              <a:solidFill>
                <a:srgbClr val="FF000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944"/>
          <a:stretch/>
        </p:blipFill>
        <p:spPr bwMode="auto">
          <a:xfrm>
            <a:off x="446522" y="3692055"/>
            <a:ext cx="10534364" cy="2882296"/>
          </a:xfrm>
          <a:prstGeom prst="rect">
            <a:avLst/>
          </a:prstGeom>
          <a:noFill/>
          <a:ln w="28575">
            <a:solidFill>
              <a:srgbClr val="DE5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488" y="923583"/>
            <a:ext cx="8924925" cy="2219325"/>
          </a:xfrm>
          <a:prstGeom prst="rect">
            <a:avLst/>
          </a:prstGeom>
          <a:noFill/>
          <a:ln w="28575">
            <a:solidFill>
              <a:srgbClr val="DE5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149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702" y="1700808"/>
            <a:ext cx="1017413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С.58 №15</a:t>
            </a:r>
            <a:b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b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5714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F696F8-F6E7-49A6-A0DE-7FA1680C6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Домашнее задание : с.59 №21,с.25 (второй столбик)</a:t>
            </a:r>
          </a:p>
        </p:txBody>
      </p:sp>
    </p:spTree>
    <p:extLst>
      <p:ext uri="{BB962C8B-B14F-4D97-AF65-F5344CB8AC3E}">
        <p14:creationId xmlns:p14="http://schemas.microsoft.com/office/powerpoint/2010/main" val="1810108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37B6BAE-FEAF-4806-9B82-9E97476B5A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5150" y="274638"/>
            <a:ext cx="10174288" cy="1143000"/>
          </a:xfrm>
          <a:prstGeom prst="rect">
            <a:avLst/>
          </a:prstGeom>
          <a:solidFill>
            <a:srgbClr val="FFFFD5"/>
          </a:solidFill>
          <a:ln w="38100">
            <a:solidFill>
              <a:srgbClr val="DF0322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>
                <a:solidFill>
                  <a:srgbClr val="C00000"/>
                </a:solidFill>
                <a:latin typeface="Constantia" pitchFamily="18" charset="0"/>
              </a:rPr>
              <a:t>Устный счёт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1E85626-3F5B-44B8-A75F-BF2DB874CCC1}"/>
              </a:ext>
            </a:extLst>
          </p:cNvPr>
          <p:cNvSpPr/>
          <p:nvPr/>
        </p:nvSpPr>
        <p:spPr>
          <a:xfrm>
            <a:off x="1043782" y="1997839"/>
            <a:ext cx="907300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х 6 =     	24 : 4 =  </a:t>
            </a:r>
          </a:p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х 8 =    	72 : 9 =  </a:t>
            </a:r>
          </a:p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х 6 =   	       15 : 3 =  </a:t>
            </a:r>
          </a:p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х 3 =    	14 : 7 =  </a:t>
            </a:r>
          </a:p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х 8 =   	       15 : 5 =  </a:t>
            </a:r>
          </a:p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х 7 =  	       63 : 9 =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0589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вас Очаковский 2,0 л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0625" r="679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561" y="1061406"/>
            <a:ext cx="5337251" cy="301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свободно бутылка воды, бутилированная вода, пластиковая бутылка прозрачное изображение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938" l="10000" r="90000">
                        <a14:backgroundMark x1="57917" y1="20000" x2="57917" y2="20000"/>
                        <a14:backgroundMark x1="58542" y1="28438" x2="58542" y2="28438"/>
                        <a14:backgroundMark x1="59792" y1="34688" x2="59792" y2="35938"/>
                        <a14:backgroundMark x1="60000" y1="40313" x2="60000" y2="44063"/>
                        <a14:backgroundMark x1="61042" y1="50625" x2="61042" y2="50625"/>
                        <a14:backgroundMark x1="61250" y1="56563" x2="61250" y2="58125"/>
                        <a14:backgroundMark x1="60000" y1="65000" x2="60000" y2="65000"/>
                        <a14:backgroundMark x1="31042" y1="33750" x2="31042" y2="33750"/>
                        <a14:backgroundMark x1="31042" y1="37500" x2="31042" y2="39375"/>
                        <a14:backgroundMark x1="31042" y1="42500" x2="31042" y2="42500"/>
                        <a14:backgroundMark x1="31875" y1="50938" x2="31875" y2="50938"/>
                        <a14:backgroundMark x1="32292" y1="52812" x2="32292" y2="52812"/>
                        <a14:backgroundMark x1="35000" y1="63125" x2="35000" y2="63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57" r="39043"/>
          <a:stretch/>
        </p:blipFill>
        <p:spPr bwMode="auto">
          <a:xfrm>
            <a:off x="7740526" y="1083529"/>
            <a:ext cx="136635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Масло подсолнечное Масло подсолнечное растительное Растительное масло..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5" b="98125" l="0" r="24409">
                        <a14:foregroundMark x1="17060" y1="65313" x2="17060" y2="65313"/>
                        <a14:foregroundMark x1="17060" y1="65313" x2="17323" y2="68125"/>
                        <a14:foregroundMark x1="17323" y1="75938" x2="15748" y2="78438"/>
                        <a14:foregroundMark x1="14961" y1="83438" x2="14961" y2="83438"/>
                        <a14:foregroundMark x1="13386" y1="84063" x2="10236" y2="84063"/>
                        <a14:foregroundMark x1="3675" y1="58750" x2="3675" y2="58750"/>
                        <a14:foregroundMark x1="4462" y1="59688" x2="6037" y2="61875"/>
                        <a14:foregroundMark x1="9186" y1="65625" x2="10236" y2="67188"/>
                        <a14:foregroundMark x1="14173" y1="69063" x2="14173" y2="69063"/>
                        <a14:foregroundMark x1="5249" y1="59688" x2="5249" y2="59688"/>
                        <a14:foregroundMark x1="5249" y1="64375" x2="5249" y2="73750"/>
                        <a14:foregroundMark x1="5249" y1="73750" x2="5249" y2="73750"/>
                        <a14:foregroundMark x1="20997" y1="57813" x2="20997" y2="57813"/>
                        <a14:foregroundMark x1="20997" y1="59688" x2="20472" y2="62500"/>
                        <a14:foregroundMark x1="20210" y1="65313" x2="18898" y2="68125"/>
                        <a14:foregroundMark x1="21785" y1="63750" x2="21785" y2="63750"/>
                        <a14:foregroundMark x1="6824" y1="6563" x2="6824" y2="6563"/>
                        <a14:foregroundMark x1="10236" y1="6250" x2="10236" y2="6250"/>
                        <a14:foregroundMark x1="10236" y1="6250" x2="10761" y2="8125"/>
                        <a14:foregroundMark x1="12336" y1="15625" x2="12336" y2="15625"/>
                        <a14:foregroundMark x1="11811" y1="13125" x2="11549" y2="14688"/>
                        <a14:foregroundMark x1="11549" y1="14688" x2="11549" y2="14688"/>
                        <a14:foregroundMark x1="9449" y1="13750" x2="9449" y2="13750"/>
                        <a14:foregroundMark x1="9186" y1="13125" x2="9186" y2="13125"/>
                        <a14:foregroundMark x1="9186" y1="13125" x2="9186" y2="13125"/>
                        <a14:foregroundMark x1="5512" y1="12188" x2="5512" y2="12188"/>
                        <a14:foregroundMark x1="12598" y1="11250" x2="12598" y2="11250"/>
                        <a14:foregroundMark x1="15486" y1="15000" x2="15486" y2="15000"/>
                        <a14:foregroundMark x1="11549" y1="2500" x2="11549" y2="2500"/>
                        <a14:foregroundMark x1="9186" y1="1563" x2="9186" y2="1563"/>
                        <a14:foregroundMark x1="9186" y1="1563" x2="9186" y2="1563"/>
                        <a14:foregroundMark x1="13911" y1="3438" x2="13911" y2="3438"/>
                        <a14:backgroundMark x1="22047" y1="77813" x2="22047" y2="7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4319"/>
          <a:stretch/>
        </p:blipFill>
        <p:spPr bwMode="auto">
          <a:xfrm>
            <a:off x="3366629" y="1026269"/>
            <a:ext cx="1008112" cy="329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Молоко рисунок (60 фото) .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13" b="98125" l="10000" r="90000">
                        <a14:foregroundMark x1="41875" y1="24375" x2="41875" y2="24375"/>
                        <a14:foregroundMark x1="40938" y1="36563" x2="40938" y2="40938"/>
                        <a14:foregroundMark x1="40938" y1="45938" x2="41250" y2="49375"/>
                        <a14:foregroundMark x1="41250" y1="56875" x2="40938" y2="60625"/>
                        <a14:foregroundMark x1="39375" y1="78438" x2="39375" y2="78438"/>
                        <a14:foregroundMark x1="45938" y1="84375" x2="45938" y2="84375"/>
                        <a14:foregroundMark x1="47500" y1="85000" x2="47500" y2="85000"/>
                        <a14:foregroundMark x1="50313" y1="86875" x2="50313" y2="86875"/>
                        <a14:foregroundMark x1="33750" y1="90000" x2="33750" y2="90000"/>
                        <a14:foregroundMark x1="37500" y1="89688" x2="40313" y2="89688"/>
                        <a14:foregroundMark x1="45625" y1="89688" x2="45625" y2="89688"/>
                        <a14:foregroundMark x1="46875" y1="89688" x2="46875" y2="89688"/>
                        <a14:foregroundMark x1="51563" y1="89688" x2="53438" y2="88125"/>
                        <a14:foregroundMark x1="54063" y1="87188" x2="54375" y2="85000"/>
                        <a14:foregroundMark x1="55000" y1="81563" x2="55313" y2="79688"/>
                        <a14:foregroundMark x1="55937" y1="77500" x2="55937" y2="77500"/>
                        <a14:foregroundMark x1="32500" y1="22500" x2="32500" y2="22500"/>
                        <a14:foregroundMark x1="36563" y1="17813" x2="44688" y2="14063"/>
                        <a14:foregroundMark x1="48438" y1="11250" x2="48438" y2="11250"/>
                        <a14:foregroundMark x1="52500" y1="13125" x2="55937" y2="17500"/>
                        <a14:foregroundMark x1="58125" y1="24375" x2="58125" y2="24375"/>
                        <a14:foregroundMark x1="59062" y1="28750" x2="59062" y2="30000"/>
                        <a14:foregroundMark x1="56875" y1="33750" x2="55313" y2="34688"/>
                        <a14:foregroundMark x1="46875" y1="33750" x2="44688" y2="34688"/>
                        <a14:foregroundMark x1="41875" y1="38125" x2="41875" y2="38125"/>
                        <a14:foregroundMark x1="39375" y1="37188" x2="39375" y2="37188"/>
                        <a14:foregroundMark x1="38125" y1="32813" x2="38125" y2="30938"/>
                        <a14:foregroundMark x1="45938" y1="19688" x2="45938" y2="19688"/>
                        <a14:foregroundMark x1="48438" y1="19688" x2="50625" y2="19688"/>
                        <a14:foregroundMark x1="52188" y1="19375" x2="54063" y2="19375"/>
                        <a14:foregroundMark x1="55937" y1="19375" x2="55937" y2="19375"/>
                        <a14:foregroundMark x1="56250" y1="19375" x2="56250" y2="19375"/>
                        <a14:foregroundMark x1="64688" y1="22500" x2="64688" y2="22500"/>
                        <a14:foregroundMark x1="61875" y1="15000" x2="61875" y2="15000"/>
                        <a14:foregroundMark x1="32500" y1="62813" x2="32500" y2="62813"/>
                        <a14:foregroundMark x1="32813" y1="63750" x2="34375" y2="65625"/>
                        <a14:foregroundMark x1="34375" y1="69375" x2="34375" y2="69375"/>
                        <a14:foregroundMark x1="33438" y1="73125" x2="33438" y2="73125"/>
                        <a14:foregroundMark x1="54063" y1="43750" x2="54063" y2="43750"/>
                        <a14:foregroundMark x1="54063" y1="50625" x2="53438" y2="52500"/>
                        <a14:foregroundMark x1="53438" y1="55000" x2="53438" y2="55000"/>
                        <a14:foregroundMark x1="53438" y1="55000" x2="53438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254" y="1020629"/>
            <a:ext cx="2991172" cy="299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Нектар Любимый сад Мультифрукт 0,95 л. Соки, морсы, газировочка! 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873" y="1402821"/>
            <a:ext cx="2543944" cy="254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9737" y="4259378"/>
            <a:ext cx="10945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Кому из вас приходилось в магазине покупать молоко, сок?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3904" y="5013176"/>
            <a:ext cx="101432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Одинаковое ли количество жидкости помещается в </a:t>
            </a:r>
            <a:r>
              <a:rPr lang="ru-RU" sz="3200" b="1" dirty="0" err="1"/>
              <a:t>тетрапакет</a:t>
            </a:r>
            <a:r>
              <a:rPr lang="ru-RU" sz="3200" b="1" dirty="0"/>
              <a:t> и пластиковую бутылку? Почему? </a:t>
            </a:r>
          </a:p>
          <a:p>
            <a:r>
              <a:rPr lang="ru-RU" sz="3200" b="1" dirty="0"/>
              <a:t>А цена будет за эти упаковки одинаковая? </a:t>
            </a:r>
          </a:p>
        </p:txBody>
      </p:sp>
    </p:spTree>
    <p:extLst>
      <p:ext uri="{BB962C8B-B14F-4D97-AF65-F5344CB8AC3E}">
        <p14:creationId xmlns:p14="http://schemas.microsoft.com/office/powerpoint/2010/main" val="3871841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2.infourok.ru/uploads/ex/0130/000669cf-3f894bb0/img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11304588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742" y="620688"/>
            <a:ext cx="10174129" cy="1143000"/>
          </a:xfrm>
        </p:spPr>
        <p:txBody>
          <a:bodyPr>
            <a:noAutofit/>
          </a:bodyPr>
          <a:lstStyle/>
          <a:p>
            <a:pPr algn="l"/>
            <a:r>
              <a:rPr lang="ru-RU" sz="3600" b="1" dirty="0">
                <a:latin typeface="Century Gothic" pitchFamily="34" charset="0"/>
              </a:rPr>
              <a:t>Куда больше поместится воды – в кастрюлю или банку Как это определить?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34108" y="5325015"/>
            <a:ext cx="56515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Century Gothic" pitchFamily="34" charset="0"/>
                <a:ea typeface="+mj-ea"/>
                <a:cs typeface="+mj-cs"/>
              </a:rPr>
              <a:t>одинаковое количество воды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35" b="86726" l="4196" r="95804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737" y="2132856"/>
            <a:ext cx="4900242" cy="3872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94" b="97076" l="4959" r="93388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10" y="1493335"/>
            <a:ext cx="3014027" cy="4200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09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2.infourok.ru/uploads/ex/0130/000669cf-3f894bb0/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1304588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694" y="5373216"/>
            <a:ext cx="10587299" cy="1446550"/>
          </a:xfrm>
          <a:prstGeom prst="rect">
            <a:avLst/>
          </a:prstGeom>
          <a:solidFill>
            <a:schemeClr val="bg1"/>
          </a:solidFill>
          <a:ln w="28575">
            <a:solidFill>
              <a:srgbClr val="FF3300"/>
            </a:solidFill>
          </a:ln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Century Gothic" pitchFamily="34" charset="0"/>
              </a:rPr>
              <a:t>Вместимость нужно определять одинаковой меркой, а не разными.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5595" y="23501"/>
            <a:ext cx="6429713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>
                <a:solidFill>
                  <a:srgbClr val="005024"/>
                </a:solidFill>
                <a:latin typeface="+mn-lt"/>
                <a:ea typeface="+mn-ea"/>
                <a:cs typeface="+mn-cs"/>
              </a:rPr>
              <a:t>1 ученик литровой банкой,</a:t>
            </a:r>
            <a:br>
              <a:rPr lang="ru-RU" sz="3600" b="1" i="1" dirty="0">
                <a:solidFill>
                  <a:srgbClr val="005024"/>
                </a:solidFill>
                <a:latin typeface="+mn-lt"/>
                <a:ea typeface="+mn-ea"/>
                <a:cs typeface="+mn-cs"/>
              </a:rPr>
            </a:br>
            <a:r>
              <a:rPr lang="ru-RU" sz="3200" i="1" dirty="0"/>
              <a:t> </a:t>
            </a:r>
            <a:r>
              <a:rPr lang="ru-RU" sz="3600" b="1" i="1" dirty="0">
                <a:solidFill>
                  <a:srgbClr val="005024"/>
                </a:solidFill>
                <a:latin typeface="+mn-lt"/>
                <a:ea typeface="+mn-ea"/>
                <a:cs typeface="+mn-cs"/>
              </a:rPr>
              <a:t> 2 – стаканом</a:t>
            </a:r>
            <a:r>
              <a:rPr lang="ru-RU" sz="3200" i="1" dirty="0"/>
              <a:t>.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341" y="455549"/>
            <a:ext cx="10174129" cy="1872208"/>
          </a:xfrm>
          <a:solidFill>
            <a:srgbClr val="FFE1E1"/>
          </a:solidFill>
        </p:spPr>
        <p:txBody>
          <a:bodyPr>
            <a:noAutofit/>
          </a:bodyPr>
          <a:lstStyle/>
          <a:p>
            <a:pPr algn="l"/>
            <a:r>
              <a:rPr lang="ru-RU" sz="3600" b="1" dirty="0">
                <a:latin typeface="Century Gothic" pitchFamily="34" charset="0"/>
              </a:rPr>
              <a:t>Почему оказалось, что  банка с кастрюлей вмещают разное количество воды?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35" b="86726" l="4196" r="95804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992" y="2133666"/>
            <a:ext cx="4326713" cy="3419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94" b="97076" l="4959" r="93388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201" y="1532540"/>
            <a:ext cx="2661263" cy="370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88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29"/>
            <a:ext cx="11304588" cy="6862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698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) На сколько больше литров воды помещается: в ведре, чем в банке? в ведре,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67" y="1268760"/>
            <a:ext cx="9512019" cy="2808312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9566" y="260648"/>
            <a:ext cx="9956572" cy="769441"/>
          </a:xfrm>
          <a:prstGeom prst="rect">
            <a:avLst/>
          </a:prstGeom>
          <a:solidFill>
            <a:schemeClr val="bg1"/>
          </a:solidFill>
          <a:ln w="28575">
            <a:solidFill>
              <a:srgbClr val="FF3300"/>
            </a:solidFill>
          </a:ln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Century Gothic" pitchFamily="34" charset="0"/>
              </a:rPr>
              <a:t>Масса 1 л чистой воды равна 1 кг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41788" y="4221088"/>
            <a:ext cx="92635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>
                <a:latin typeface="Century Gothic" pitchFamily="34" charset="0"/>
              </a:rPr>
              <a:t>С</a:t>
            </a:r>
            <a:r>
              <a:rPr lang="ru-RU" dirty="0"/>
              <a:t> </a:t>
            </a:r>
            <a:r>
              <a:rPr lang="ru-RU" sz="4000" b="1" dirty="0">
                <a:latin typeface="Century Gothic" pitchFamily="34" charset="0"/>
              </a:rPr>
              <a:t>помощью литровой банки налейте в ведро 12 л воды; 5 л воды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395710" y="4365104"/>
            <a:ext cx="936104" cy="934565"/>
            <a:chOff x="518990" y="1497386"/>
            <a:chExt cx="936104" cy="934565"/>
          </a:xfrm>
        </p:grpSpPr>
        <p:sp>
          <p:nvSpPr>
            <p:cNvPr id="7" name="Овал 6"/>
            <p:cNvSpPr/>
            <p:nvPr/>
          </p:nvSpPr>
          <p:spPr>
            <a:xfrm>
              <a:off x="518990" y="1497386"/>
              <a:ext cx="936104" cy="934565"/>
            </a:xfrm>
            <a:prstGeom prst="ellipse">
              <a:avLst/>
            </a:prstGeom>
            <a:solidFill>
              <a:srgbClr val="FFFABD"/>
            </a:solidFill>
            <a:ln w="38100">
              <a:solidFill>
                <a:srgbClr val="CD69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 b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Arial Unicode MS" pitchFamily="34" charset="-128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1284" y="1579439"/>
              <a:ext cx="64312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400" b="1" dirty="0">
                  <a:latin typeface="Cambria" pitchFamily="18" charset="0"/>
                  <a:ea typeface="Cambria" pitchFamily="18" charset="0"/>
                </a:rPr>
                <a:t> 3</a:t>
              </a: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2037960" y="5445224"/>
            <a:ext cx="7399783" cy="1323439"/>
          </a:xfrm>
          <a:prstGeom prst="rect">
            <a:avLst/>
          </a:prstGeom>
          <a:solidFill>
            <a:schemeClr val="bg1"/>
          </a:solidFill>
          <a:ln w="28575">
            <a:solidFill>
              <a:srgbClr val="005024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rgbClr val="005024"/>
                </a:solidFill>
                <a:latin typeface="Century Gothic" pitchFamily="34" charset="0"/>
              </a:rPr>
              <a:t>1 л морской воды = 1 кг 25 г</a:t>
            </a:r>
          </a:p>
          <a:p>
            <a:pPr algn="ctr"/>
            <a:r>
              <a:rPr lang="ru-RU" sz="4000" b="1" dirty="0">
                <a:solidFill>
                  <a:srgbClr val="005024"/>
                </a:solidFill>
                <a:latin typeface="Century Gothic" pitchFamily="34" charset="0"/>
              </a:rPr>
              <a:t>1л нефти = 760 г</a:t>
            </a:r>
          </a:p>
        </p:txBody>
      </p:sp>
    </p:spTree>
    <p:extLst>
      <p:ext uri="{BB962C8B-B14F-4D97-AF65-F5344CB8AC3E}">
        <p14:creationId xmlns:p14="http://schemas.microsoft.com/office/powerpoint/2010/main" val="397429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Молочный коктейль на белом фоне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22482" y1="81250" x2="22482" y2="8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6740"/>
            <a:ext cx="3527449" cy="264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調 理 器 具 2-01-両 手 鍋 イ ラ ス ト 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1794" y1="4063" x2="51794" y2="4063"/>
                        <a14:foregroundMark x1="6278" y1="26563" x2="6278" y2="26563"/>
                        <a14:foregroundMark x1="56951" y1="13750" x2="59417" y2="13750"/>
                        <a14:foregroundMark x1="96861" y1="29375" x2="96861" y2="29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733" y="3573017"/>
            <a:ext cx="2496161" cy="179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" y="332656"/>
            <a:ext cx="10448925" cy="2647950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Это изображение защищено авторским правом и доступно для коммерческого испо...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13" b="9843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111" y="2636912"/>
            <a:ext cx="4082675" cy="408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888" y="5635401"/>
            <a:ext cx="53816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396710" y="5517232"/>
            <a:ext cx="65915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>
                <a:solidFill>
                  <a:srgbClr val="002060"/>
                </a:solidFill>
                <a:latin typeface="Century Gothic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84297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This is actually a short article or even picture around the Аквариум рисуно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9412" y1="11250" x2="19412" y2="11250"/>
                        <a14:foregroundMark x1="52059" y1="7500" x2="55294" y2="7500"/>
                        <a14:foregroundMark x1="57941" y1="7500" x2="65000" y2="8438"/>
                        <a14:foregroundMark x1="70588" y1="10000" x2="73235" y2="11875"/>
                        <a14:foregroundMark x1="78235" y1="13125" x2="78235" y2="13125"/>
                        <a14:foregroundMark x1="87353" y1="10000" x2="87353" y2="10000"/>
                        <a14:foregroundMark x1="8824" y1="13125" x2="8824" y2="16875"/>
                        <a14:foregroundMark x1="8824" y1="23438" x2="8824" y2="23438"/>
                        <a14:foregroundMark x1="8824" y1="39375" x2="8824" y2="39375"/>
                        <a14:foregroundMark x1="8824" y1="42813" x2="9412" y2="50313"/>
                        <a14:foregroundMark x1="9412" y1="52500" x2="9412" y2="52500"/>
                        <a14:foregroundMark x1="9412" y1="55000" x2="9412" y2="55000"/>
                        <a14:foregroundMark x1="9412" y1="55000" x2="8824" y2="49688"/>
                        <a14:foregroundMark x1="28235" y1="90938" x2="35294" y2="90938"/>
                        <a14:foregroundMark x1="47647" y1="91563" x2="47647" y2="91563"/>
                        <a14:foregroundMark x1="47647" y1="91563" x2="56176" y2="89063"/>
                        <a14:foregroundMark x1="57941" y1="89063" x2="64118" y2="89063"/>
                        <a14:foregroundMark x1="65000" y1="89063" x2="68824" y2="89063"/>
                        <a14:foregroundMark x1="70294" y1="90625" x2="70294" y2="90625"/>
                        <a14:foregroundMark x1="72059" y1="91875" x2="72059" y2="91875"/>
                        <a14:foregroundMark x1="72353" y1="93438" x2="69706" y2="93750"/>
                        <a14:foregroundMark x1="68529" y1="93750" x2="62647" y2="93750"/>
                        <a14:foregroundMark x1="60588" y1="93750" x2="52647" y2="93438"/>
                        <a14:foregroundMark x1="50294" y1="93438" x2="38529" y2="93750"/>
                        <a14:foregroundMark x1="68529" y1="97500" x2="68529" y2="97500"/>
                        <a14:foregroundMark x1="75882" y1="95625" x2="75882" y2="95625"/>
                        <a14:foregroundMark x1="34412" y1="95313" x2="34412" y2="95313"/>
                        <a14:foregroundMark x1="24412" y1="93438" x2="24412" y2="93438"/>
                        <a14:foregroundMark x1="27353" y1="96563" x2="27353" y2="96563"/>
                        <a14:foregroundMark x1="5882" y1="15625" x2="5882" y2="15625"/>
                        <a14:foregroundMark x1="1765" y1="23438" x2="1765" y2="23438"/>
                        <a14:foregroundMark x1="1471" y1="31563" x2="1471" y2="31563"/>
                        <a14:foregroundMark x1="1471" y1="36250" x2="2353" y2="4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26" y="3459154"/>
            <a:ext cx="2302396" cy="216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This is actually a write-up or even graphic around the Аквариум детский рис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022" y="3284984"/>
            <a:ext cx="3584304" cy="251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81" y="334478"/>
            <a:ext cx="10715625" cy="2514600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53747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225</Words>
  <Application>Microsoft Office PowerPoint</Application>
  <PresentationFormat>Произвольный</PresentationFormat>
  <Paragraphs>29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Microsoft YaHei</vt:lpstr>
      <vt:lpstr>Arial</vt:lpstr>
      <vt:lpstr>Book Antiqua</vt:lpstr>
      <vt:lpstr>Calibri</vt:lpstr>
      <vt:lpstr>Cambria</vt:lpstr>
      <vt:lpstr>Century Gothic</vt:lpstr>
      <vt:lpstr>Constantia</vt:lpstr>
      <vt:lpstr>Times New Roman</vt:lpstr>
      <vt:lpstr>Тема Office</vt:lpstr>
      <vt:lpstr>Презентация PowerPoint</vt:lpstr>
      <vt:lpstr>Устный счёт</vt:lpstr>
      <vt:lpstr>Презентация PowerPoint</vt:lpstr>
      <vt:lpstr>Куда больше поместится воды – в кастрюлю или банку Как это определить? </vt:lpstr>
      <vt:lpstr>Почему оказалось, что  банка с кастрюлей вмещают разное количество воды?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С.58 №15  </vt:lpstr>
      <vt:lpstr>Домашнее задание : с.59 №21,с.25 (второй столбик)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Пользователь</cp:lastModifiedBy>
  <cp:revision>120</cp:revision>
  <dcterms:created xsi:type="dcterms:W3CDTF">2022-07-18T04:16:17Z</dcterms:created>
  <dcterms:modified xsi:type="dcterms:W3CDTF">2024-09-28T10:47:50Z</dcterms:modified>
</cp:coreProperties>
</file>