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7"/>
  </p:handoutMasterIdLst>
  <p:sldIdLst>
    <p:sldId id="260" r:id="rId2"/>
    <p:sldId id="256" r:id="rId3"/>
    <p:sldId id="273" r:id="rId4"/>
    <p:sldId id="261" r:id="rId5"/>
    <p:sldId id="262" r:id="rId6"/>
    <p:sldId id="263" r:id="rId7"/>
    <p:sldId id="264" r:id="rId8"/>
    <p:sldId id="265" r:id="rId9"/>
    <p:sldId id="272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797675" cy="9928225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43"/>
    <p:restoredTop sz="95878"/>
  </p:normalViewPr>
  <p:slideViewPr>
    <p:cSldViewPr snapToGrid="0" snapToObjects="1">
      <p:cViewPr varScale="1">
        <p:scale>
          <a:sx n="115" d="100"/>
          <a:sy n="115" d="100"/>
        </p:scale>
        <p:origin x="5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66F0E-BA28-4A4E-AD17-7A96CBE2EBB2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DFC2E-AF93-4F29-8406-2CF3FAB0E3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462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88B03-B195-2C48-9E0B-9160E88DC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9543AF-5566-9D41-A154-583C98459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4180C-FBD6-AE42-B288-249A8B470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2790-2C9D-8547-AB59-B476573775AA}" type="datetimeFigureOut">
              <a:rPr lang="en-UA" smtClean="0"/>
              <a:t>06/19/2024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3657E-3341-EB48-94AB-B2BE6229D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063EE-7025-4948-BB20-22BB0E206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DF091-8AE4-4E4C-AE6D-7839B1A51F7D}" type="slidenum">
              <a:rPr lang="en-UA" smtClean="0"/>
              <a:t>‹#›</a:t>
            </a:fld>
            <a:endParaRPr lang="en-UA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68264C9-78DE-C04B-B34A-FBD163CBD0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7581229 w 12192000"/>
              <a:gd name="connsiteY5" fmla="*/ 1916519 h 6858000"/>
              <a:gd name="connsiteX6" fmla="*/ 7316085 w 12192000"/>
              <a:gd name="connsiteY6" fmla="*/ 4751519 h 6858000"/>
              <a:gd name="connsiteX7" fmla="*/ 10128036 w 12192000"/>
              <a:gd name="connsiteY7" fmla="*/ 5014508 h 6858000"/>
              <a:gd name="connsiteX8" fmla="*/ 10393181 w 12192000"/>
              <a:gd name="connsiteY8" fmla="*/ 2179507 h 6858000"/>
              <a:gd name="connsiteX9" fmla="*/ 7581229 w 12192000"/>
              <a:gd name="connsiteY9" fmla="*/ 19165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7581229" y="1916519"/>
                </a:moveTo>
                <a:lnTo>
                  <a:pt x="7316085" y="4751519"/>
                </a:lnTo>
                <a:lnTo>
                  <a:pt x="10128036" y="5014508"/>
                </a:lnTo>
                <a:lnTo>
                  <a:pt x="10393181" y="2179507"/>
                </a:lnTo>
                <a:lnTo>
                  <a:pt x="7581229" y="191651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1289404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B2175-34F0-F647-A5F4-81B871A43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62E336-3715-8E4C-8AB5-600B27C13D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A0028-72E6-5544-8146-B8753743F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2790-2C9D-8547-AB59-B476573775AA}" type="datetimeFigureOut">
              <a:rPr lang="en-UA" smtClean="0"/>
              <a:t>06/19/2024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B9136-DE15-AC4F-88FF-1C1866B73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32202-32F9-754F-A17C-67057CB10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DF091-8AE4-4E4C-AE6D-7839B1A51F7D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47900991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26E91D-2B7E-2446-973C-29FC6DE29E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090F5-9E09-B445-9F77-B5E89AD6F0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38B32-AFAC-D042-857C-F61745681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2790-2C9D-8547-AB59-B476573775AA}" type="datetimeFigureOut">
              <a:rPr lang="en-UA" smtClean="0"/>
              <a:t>06/19/2024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9C80B-AA95-E048-8A7C-D4EE6B129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A661E-02AD-9F4E-8A08-2FC9842CE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DF091-8AE4-4E4C-AE6D-7839B1A51F7D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41637617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87744-205D-EE4D-A40D-720388D6C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F3CC5-B696-1F43-9E44-6C82F7002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F49BE-0EFF-7F4D-A812-462FAAB9B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2790-2C9D-8547-AB59-B476573775AA}" type="datetimeFigureOut">
              <a:rPr lang="en-UA" smtClean="0"/>
              <a:t>06/19/2024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08C35-AE71-744A-9006-245E2B14E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E7CDE-118A-6941-B5F2-7872840D9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DF091-8AE4-4E4C-AE6D-7839B1A51F7D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9375980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9FA6A-E7BF-C544-905F-9B0238A6B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023A68-31E3-5144-BB1F-485C4974E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29A89-4536-E342-8E88-B6155246A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2790-2C9D-8547-AB59-B476573775AA}" type="datetimeFigureOut">
              <a:rPr lang="en-UA" smtClean="0"/>
              <a:t>06/19/2024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D378E-C7EB-0644-AC20-6C75E2DEA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5EED8-3E08-5C49-BAE3-A43EB3AA4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DF091-8AE4-4E4C-AE6D-7839B1A51F7D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73564628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84F2E-5FE2-D142-A5B6-FB86EDE55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DFC60-667F-BE40-9658-13171FE315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3930A3-BDB4-C148-87B8-0C430D6D7F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F24A13-7B6A-5241-9F6A-4A7587FAD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2790-2C9D-8547-AB59-B476573775AA}" type="datetimeFigureOut">
              <a:rPr lang="en-UA" smtClean="0"/>
              <a:t>06/19/2024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B6B23D-1E2A-1645-9B0B-AB92E2133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EAB52-F622-E54C-AD53-39FAF64D4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DF091-8AE4-4E4C-AE6D-7839B1A51F7D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85711862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383E8-4BB2-0B4E-89F6-59BF032E9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41F9A-3054-0041-9323-07B2DC0BD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266EB3-BFEC-FE4E-B089-4B747F150A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8488AE-6EA4-B04A-9ADF-E90DECB2AE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26E3BE-BF5F-8643-9FDA-281ACAFDE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9333F7-1118-CF4D-B8F0-1E343BB9D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2790-2C9D-8547-AB59-B476573775AA}" type="datetimeFigureOut">
              <a:rPr lang="en-UA" smtClean="0"/>
              <a:t>06/19/2024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22C40E-A618-0541-9437-2FB43698E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3A425F-F8FC-BE46-B15B-8F172B31C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DF091-8AE4-4E4C-AE6D-7839B1A51F7D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16848027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20CA8-845B-1143-A164-AA3FA609B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9C4D03-DBAC-5E40-A49F-8A298EAD2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2790-2C9D-8547-AB59-B476573775AA}" type="datetimeFigureOut">
              <a:rPr lang="en-UA" smtClean="0"/>
              <a:t>06/19/2024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C2E930-7575-1443-9CF4-DE558A6F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E636E2-E156-E44F-81B7-B0CB6752A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DF091-8AE4-4E4C-AE6D-7839B1A51F7D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82560725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5E7A55-2CC9-E64E-A22F-FA76F4161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2790-2C9D-8547-AB59-B476573775AA}" type="datetimeFigureOut">
              <a:rPr lang="en-UA" smtClean="0"/>
              <a:t>06/19/2024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9C479A-0934-5248-BD4E-39D40A769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B7A59-23B7-F346-9640-9D14A8A6B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DF091-8AE4-4E4C-AE6D-7839B1A51F7D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85557846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A9374-EA7C-9F4F-AE72-FD9705EF4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F2870-85B1-7247-890F-7F6ED451F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68210C-A7A6-FE4E-8E46-1294A27CB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0989C-9B11-C948-B206-84695901C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2790-2C9D-8547-AB59-B476573775AA}" type="datetimeFigureOut">
              <a:rPr lang="en-UA" smtClean="0"/>
              <a:t>06/19/2024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AD8CE0-2E84-F049-BF09-0CAEBB9B7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56D3E5-C0B3-8048-A52F-3EB40A5C6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DF091-8AE4-4E4C-AE6D-7839B1A51F7D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93568367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6BFC5-3EF5-AD41-89B9-656FE3E8A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002C6E-BBB8-1046-AFEC-8C2CE71A22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6C615-2A58-0B40-BDB4-B6C3CE0F9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B61A0F-43EE-AA4B-862B-5E235AD6C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2790-2C9D-8547-AB59-B476573775AA}" type="datetimeFigureOut">
              <a:rPr lang="en-UA" smtClean="0"/>
              <a:t>06/19/2024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781B69-6EF9-4E42-8602-648905E42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37159A-E534-0640-86CA-15D4FCD77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DF091-8AE4-4E4C-AE6D-7839B1A51F7D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831691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94D062-B374-194E-98AD-11BBEF7A9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CBBCC-BEC6-DC43-9840-CC8BD3B16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F085C-392C-BC4B-9559-A1DF26B110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C2790-2C9D-8547-AB59-B476573775AA}" type="datetimeFigureOut">
              <a:rPr lang="en-UA" smtClean="0"/>
              <a:t>06/19/2024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2FBCE-C8F8-6F4E-AEF0-9670ECD72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4EAD3-DD78-4644-93A2-E257069E8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DF091-8AE4-4E4C-AE6D-7839B1A51F7D}" type="slidenum">
              <a:rPr lang="en-UA" smtClean="0"/>
              <a:t>‹#›</a:t>
            </a:fld>
            <a:endParaRPr lang="en-U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01F6B9-5CFA-9640-B1AB-C9B3DE15394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05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22466"/>
            <a:ext cx="10515600" cy="569421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Не вредно, ребята, учиться считать, </a:t>
            </a:r>
          </a:p>
          <a:p>
            <a:pPr marL="0" indent="0">
              <a:buNone/>
            </a:pPr>
            <a:r>
              <a:rPr lang="ru-RU" dirty="0" smtClean="0"/>
              <a:t>делить, умножать, прибавлять, вычитать. </a:t>
            </a:r>
          </a:p>
          <a:p>
            <a:pPr marL="0" indent="0">
              <a:buNone/>
            </a:pPr>
            <a:r>
              <a:rPr lang="ru-RU" dirty="0" smtClean="0"/>
              <a:t>Запомните все, что без точного счёта </a:t>
            </a:r>
          </a:p>
          <a:p>
            <a:pPr marL="0" indent="0">
              <a:buNone/>
            </a:pPr>
            <a:r>
              <a:rPr lang="ru-RU" dirty="0" smtClean="0"/>
              <a:t>не сдвинется с места любая работа. </a:t>
            </a:r>
          </a:p>
          <a:p>
            <a:pPr marL="0" indent="0">
              <a:buNone/>
            </a:pPr>
            <a:r>
              <a:rPr lang="ru-RU" dirty="0" smtClean="0"/>
              <a:t>Без счёта не будет на улице света, </a:t>
            </a:r>
          </a:p>
          <a:p>
            <a:pPr marL="0" indent="0">
              <a:buNone/>
            </a:pPr>
            <a:r>
              <a:rPr lang="ru-RU" dirty="0" smtClean="0"/>
              <a:t>Без счёта не сможет подняться ракета, </a:t>
            </a:r>
          </a:p>
          <a:p>
            <a:pPr marL="0" indent="0">
              <a:buNone/>
            </a:pPr>
            <a:r>
              <a:rPr lang="ru-RU" dirty="0" smtClean="0"/>
              <a:t>Без счёта письмо не найдёт адресата </a:t>
            </a:r>
          </a:p>
          <a:p>
            <a:pPr marL="0" indent="0">
              <a:buNone/>
            </a:pPr>
            <a:r>
              <a:rPr lang="ru-RU" dirty="0" smtClean="0"/>
              <a:t>И в прятки сыграть не сумеют ребята. </a:t>
            </a:r>
          </a:p>
          <a:p>
            <a:pPr marL="0" indent="0">
              <a:buNone/>
            </a:pPr>
            <a:r>
              <a:rPr lang="ru-RU" dirty="0" smtClean="0"/>
              <a:t>В семье математика тоже нужна </a:t>
            </a:r>
          </a:p>
          <a:p>
            <a:pPr marL="0" indent="0">
              <a:buNone/>
            </a:pPr>
            <a:r>
              <a:rPr lang="ru-RU" dirty="0" smtClean="0"/>
              <a:t>Семейный бюджет мы считаем всегда. </a:t>
            </a:r>
          </a:p>
          <a:p>
            <a:pPr marL="0" indent="0">
              <a:buNone/>
            </a:pPr>
            <a:r>
              <a:rPr lang="ru-RU" dirty="0" smtClean="0"/>
              <a:t>Сколько платить за квартиру, за газ </a:t>
            </a:r>
          </a:p>
          <a:p>
            <a:pPr marL="0" indent="0">
              <a:buNone/>
            </a:pPr>
            <a:r>
              <a:rPr lang="ru-RU" dirty="0" smtClean="0"/>
              <a:t>И сколько осталось в кармане у нас. </a:t>
            </a:r>
          </a:p>
          <a:p>
            <a:pPr marL="0" indent="0">
              <a:buNone/>
            </a:pPr>
            <a:r>
              <a:rPr lang="ru-RU" dirty="0" smtClean="0"/>
              <a:t>Беретесь, ребята, скорей за работу </a:t>
            </a:r>
          </a:p>
          <a:p>
            <a:pPr marL="0" indent="0">
              <a:buNone/>
            </a:pPr>
            <a:r>
              <a:rPr lang="ru-RU" dirty="0" smtClean="0"/>
              <a:t>Учитесь считать, чтоб не сбиться со счёта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56409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 smtClean="0"/>
              <a:t>Аня и </a:t>
            </a:r>
            <a:r>
              <a:rPr lang="en-US" dirty="0" err="1" smtClean="0"/>
              <a:t>sms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Аня отправила SMS-сообщения к Новому году своим 26 подругам. Стоимость одного SMS-сообщения 1 рубль 20 копеек. Перед отправкой сообщений у Ани оставалось 50 рублей. Сколько рублей останется у Ани после отправки всех сообщений?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ru-RU" dirty="0" smtClean="0"/>
              <a:t>1 руб. 20 коп. = 1,2 руб. </a:t>
            </a:r>
          </a:p>
          <a:p>
            <a:pPr marL="514350" indent="-514350">
              <a:buAutoNum type="arabicParenR"/>
            </a:pPr>
            <a:r>
              <a:rPr lang="ru-RU" dirty="0" smtClean="0"/>
              <a:t>26 · 1,2 = 31,2 (руб.) стоимость 26 SMS-сообщений </a:t>
            </a:r>
          </a:p>
          <a:p>
            <a:pPr marL="514350" indent="-514350">
              <a:buAutoNum type="arabicParenR"/>
            </a:pPr>
            <a:r>
              <a:rPr lang="ru-RU" dirty="0" smtClean="0"/>
              <a:t>50 – 31,2 = 18,8 = 18 руб. 80 коп. останется у Ани </a:t>
            </a:r>
          </a:p>
          <a:p>
            <a:pPr marL="514350" indent="-514350">
              <a:buAutoNum type="arabicParenR"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Ответ: 18 руб. 80 коп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22808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2616"/>
            <a:ext cx="10515600" cy="1325563"/>
          </a:xfrm>
        </p:spPr>
        <p:txBody>
          <a:bodyPr/>
          <a:lstStyle/>
          <a:p>
            <a:r>
              <a:rPr lang="ru-RU" dirty="0" smtClean="0"/>
              <a:t>Аня и проездной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Аня купила месячный проездной билет на автобус. За месяц она сделала 45 поездок. Сколько рублей она сэкономила, если проездной билет стоит 580 рублей, а разовая поездка 26 рублей?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ru-RU" dirty="0" smtClean="0"/>
              <a:t>26 · 45 = 1170 руб. </a:t>
            </a:r>
          </a:p>
          <a:p>
            <a:pPr marL="514350" indent="-514350">
              <a:buAutoNum type="arabicParenR"/>
            </a:pPr>
            <a:r>
              <a:rPr lang="ru-RU" dirty="0" smtClean="0"/>
              <a:t>1170 – 580 = 590 руб. </a:t>
            </a:r>
          </a:p>
          <a:p>
            <a:pPr marL="514350" indent="-514350">
              <a:buAutoNum type="arabicParenR"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Ответ: 590 руб. сэкономила Аня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98470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78"/>
            <a:ext cx="10515600" cy="1325563"/>
          </a:xfrm>
        </p:spPr>
        <p:txBody>
          <a:bodyPr/>
          <a:lstStyle/>
          <a:p>
            <a:r>
              <a:rPr lang="ru-RU" dirty="0" smtClean="0"/>
              <a:t>Папин отпуск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Для ремонта четырехкомнатной квартиры купили 42 рулона обоев. Сколько пачек обойного клея нужно купить, если одна пачка клея рассчитана на 8 рулонов?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42 : 8 = 5,25 (пачек)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Ответ: 6 пачек клея нужно купить.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226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9117"/>
            <a:ext cx="10515600" cy="1325563"/>
          </a:xfrm>
        </p:spPr>
        <p:txBody>
          <a:bodyPr/>
          <a:lstStyle/>
          <a:p>
            <a:r>
              <a:rPr lang="ru-RU" dirty="0" smtClean="0"/>
              <a:t>Папин отпуск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Сколько нужно заплатить за обои и клей, если стоимость одного рулона 320 рублей, а пачки клея 32,5 </a:t>
            </a:r>
            <a:r>
              <a:rPr lang="ru-RU" dirty="0" err="1" smtClean="0"/>
              <a:t>руб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ru-RU" dirty="0" smtClean="0"/>
              <a:t>320 · 42 = 13400 руб. </a:t>
            </a:r>
          </a:p>
          <a:p>
            <a:pPr marL="514350" indent="-514350">
              <a:buAutoNum type="arabicParenR"/>
            </a:pPr>
            <a:r>
              <a:rPr lang="ru-RU" dirty="0" smtClean="0"/>
              <a:t>32,5 · 6 = 213 руб</a:t>
            </a:r>
            <a:r>
              <a:rPr lang="ru-RU" dirty="0"/>
              <a:t>.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13400 + 213 = 13613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3378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/>
          <a:lstStyle/>
          <a:p>
            <a:r>
              <a:rPr lang="ru-RU" dirty="0" smtClean="0"/>
              <a:t>Поездка к морю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Билет на поезд на одного человека стоит 5100 рублей. Автомобиль расходует 11 литров бензина на 100 километров пути, расстояние по шоссе равно 1500 км, а цена бензина – 49,8 руб. за литр. Сколько рублей будет стоить самая дешевая поездка для этой семьи? а) Если поедут все четверо? </a:t>
            </a:r>
          </a:p>
          <a:p>
            <a:pPr marL="0" indent="0">
              <a:buNone/>
            </a:pPr>
            <a:r>
              <a:rPr lang="ru-RU" dirty="0" smtClean="0"/>
              <a:t>б) Если поедут трое? (Аня может отправиться с группой в спортивный лагерь)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6915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На поезде: </a:t>
            </a:r>
          </a:p>
          <a:p>
            <a:pPr marL="0" indent="0">
              <a:buNone/>
            </a:pPr>
            <a:r>
              <a:rPr lang="ru-RU" dirty="0" smtClean="0"/>
              <a:t>3 человека: 5100 · 3 = 15300 (руб.) </a:t>
            </a:r>
          </a:p>
          <a:p>
            <a:pPr marL="0" indent="0">
              <a:buNone/>
            </a:pPr>
            <a:r>
              <a:rPr lang="ru-RU" dirty="0" smtClean="0"/>
              <a:t>4 человека: 5100 · 4 = 20400 (руб.) </a:t>
            </a:r>
          </a:p>
          <a:p>
            <a:pPr marL="0" indent="0">
              <a:buNone/>
            </a:pPr>
            <a:r>
              <a:rPr lang="ru-RU" dirty="0" smtClean="0"/>
              <a:t>На машине: </a:t>
            </a:r>
          </a:p>
          <a:p>
            <a:pPr marL="0" indent="0">
              <a:buNone/>
            </a:pPr>
            <a:r>
              <a:rPr lang="ru-RU" dirty="0" smtClean="0"/>
              <a:t>100 км -- 11 литров </a:t>
            </a:r>
          </a:p>
          <a:p>
            <a:pPr marL="0" indent="0">
              <a:buNone/>
            </a:pPr>
            <a:r>
              <a:rPr lang="ru-RU" dirty="0" smtClean="0"/>
              <a:t>1500 км -- 11 · 15 = 165 (литров) на всю дорогу </a:t>
            </a:r>
          </a:p>
          <a:p>
            <a:pPr marL="0" indent="0">
              <a:buNone/>
            </a:pPr>
            <a:r>
              <a:rPr lang="ru-RU" dirty="0" smtClean="0"/>
              <a:t>165 · 49,8 = 8217 (руб.) стоимость поездки на машине </a:t>
            </a:r>
          </a:p>
          <a:p>
            <a:pPr marL="0" indent="0">
              <a:buNone/>
            </a:pPr>
            <a:r>
              <a:rPr lang="ru-RU" dirty="0" smtClean="0"/>
              <a:t>Ответ: выгоднее ехать на машине, 8217 рублей. </a:t>
            </a:r>
          </a:p>
        </p:txBody>
      </p:sp>
    </p:spTree>
    <p:extLst>
      <p:ext uri="{BB962C8B-B14F-4D97-AF65-F5344CB8AC3E}">
        <p14:creationId xmlns:p14="http://schemas.microsoft.com/office/powerpoint/2010/main" val="2307647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492"/>
            <a:ext cx="10515600" cy="1325563"/>
          </a:xfrm>
        </p:spPr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Решая </a:t>
            </a:r>
            <a:r>
              <a:rPr lang="ru-RU" dirty="0"/>
              <a:t>повседневные задачи вместе с членами этой семьи, мы хоть раз задумывались, какая профессия у мамы или у папы, какой профессией овладевает Аня, кем в будущем хочет стать Ваня? </a:t>
            </a:r>
            <a:endParaRPr lang="ru-RU" dirty="0" smtClean="0"/>
          </a:p>
          <a:p>
            <a:r>
              <a:rPr lang="ru-RU" dirty="0"/>
              <a:t>Как изменилось ваше мнение о нужности и значимости математики в вашей жизни</a:t>
            </a:r>
            <a:r>
              <a:rPr lang="ru-RU" dirty="0" smtClean="0"/>
              <a:t>?</a:t>
            </a:r>
          </a:p>
          <a:p>
            <a:r>
              <a:rPr lang="ru-RU" dirty="0" smtClean="0"/>
              <a:t>Нужно ли вдумчиво читать задачи?</a:t>
            </a:r>
          </a:p>
          <a:p>
            <a:r>
              <a:rPr lang="ru-RU" dirty="0" smtClean="0"/>
              <a:t>Всегда ли все данные из задачи нужны для ее решения?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37474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5E1A6-BF2F-2D41-AB6C-7644F56A60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231" y="1227871"/>
            <a:ext cx="5180747" cy="2387600"/>
          </a:xfrm>
        </p:spPr>
        <p:txBody>
          <a:bodyPr>
            <a:normAutofit/>
          </a:bodyPr>
          <a:lstStyle/>
          <a:p>
            <a:pPr algn="l"/>
            <a:r>
              <a:rPr lang="ru-RU" sz="5400" dirty="0" smtClean="0">
                <a:latin typeface="+mn-lt"/>
              </a:rPr>
              <a:t>Один день </a:t>
            </a:r>
            <a:br>
              <a:rPr lang="ru-RU" sz="5400" dirty="0" smtClean="0">
                <a:latin typeface="+mn-lt"/>
              </a:rPr>
            </a:br>
            <a:r>
              <a:rPr lang="ru-RU" sz="5400" dirty="0" smtClean="0">
                <a:latin typeface="+mn-lt"/>
              </a:rPr>
              <a:t>из жизни семьи</a:t>
            </a:r>
            <a:endParaRPr lang="en-UA" sz="5400" dirty="0">
              <a:latin typeface="+mn-lt"/>
            </a:endParaRPr>
          </a:p>
        </p:txBody>
      </p:sp>
      <p:pic>
        <p:nvPicPr>
          <p:cNvPr id="1026" name="Picture 2" descr="December 2019 developments in child and family policy in EU member states -  Employment, Social Affairs &amp; Inclusion - European Commission">
            <a:extLst>
              <a:ext uri="{FF2B5EF4-FFF2-40B4-BE49-F238E27FC236}">
                <a16:creationId xmlns:a16="http://schemas.microsoft.com/office/drawing/2014/main" id="{836A0056-FB0E-8441-8E4B-22D57B6A0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0" r="18297"/>
          <a:stretch/>
        </p:blipFill>
        <p:spPr bwMode="auto">
          <a:xfrm rot="352630">
            <a:off x="7091222" y="1583350"/>
            <a:ext cx="4507684" cy="395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49D49D-EF32-AC4D-B058-8F32C4CD01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269"/>
          <a:stretch/>
        </p:blipFill>
        <p:spPr>
          <a:xfrm>
            <a:off x="5884984" y="0"/>
            <a:ext cx="6307015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7581229 w 12192000"/>
              <a:gd name="connsiteY5" fmla="*/ 1916519 h 6858000"/>
              <a:gd name="connsiteX6" fmla="*/ 7316085 w 12192000"/>
              <a:gd name="connsiteY6" fmla="*/ 4751519 h 6858000"/>
              <a:gd name="connsiteX7" fmla="*/ 10128036 w 12192000"/>
              <a:gd name="connsiteY7" fmla="*/ 5014508 h 6858000"/>
              <a:gd name="connsiteX8" fmla="*/ 10393181 w 12192000"/>
              <a:gd name="connsiteY8" fmla="*/ 2179507 h 6858000"/>
              <a:gd name="connsiteX9" fmla="*/ 7581229 w 12192000"/>
              <a:gd name="connsiteY9" fmla="*/ 19165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7581229" y="1916519"/>
                </a:moveTo>
                <a:lnTo>
                  <a:pt x="7316085" y="4751519"/>
                </a:lnTo>
                <a:lnTo>
                  <a:pt x="10128036" y="5014508"/>
                </a:lnTo>
                <a:lnTo>
                  <a:pt x="10393181" y="2179507"/>
                </a:lnTo>
                <a:lnTo>
                  <a:pt x="7581229" y="191651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720098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Прочитайте текст и ответьте на </a:t>
            </a:r>
            <a:r>
              <a:rPr lang="ru-RU" dirty="0" err="1" smtClean="0"/>
              <a:t>следущие</a:t>
            </a:r>
            <a:r>
              <a:rPr lang="ru-RU" dirty="0" smtClean="0"/>
              <a:t> 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Моя семья очень дружная. В её состав входят шесть человек: бабушка, дедушка, мама, папа, я и сестрёнка. Члены моей семьи — самые родные и близкие мне люди.</a:t>
            </a:r>
          </a:p>
          <a:p>
            <a:pPr marL="0" indent="0">
              <a:buNone/>
            </a:pPr>
            <a:r>
              <a:rPr lang="ru-RU" dirty="0"/>
              <a:t>Мою маму зовут Елена. Она делает всю домашнюю работу: убирает, готовит еду, моет посуду, стирает, поливает цветы. Моего отца зовут Роман. Он очень трудолюбивый и во всём помогает матери. Мою сестру зовут Аня. Она старше меня на 5 лет. Сестра помогает маме с домашними делами, а мне — с приготовлением уроков. Я очень благодарна ей за это. Нашу семью дополняет собака Рекс породы лабрадор. Я её всегда вывожу на улицу погулять. Мне очень нравится моя большая и дружная семья. Я считаю, что она лучшая в мире.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84285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58247" y="1571106"/>
            <a:ext cx="413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Сколько человек в этой семье?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58247" y="2317465"/>
            <a:ext cx="5128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 Когда маме было 25 лет дочери было 6 лет. Сейчас маме 33 год. Сколько лет дочери?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758247" y="3340823"/>
            <a:ext cx="5070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Разница в возрасте двух детей 5 лет. Старшей сейчас 14 лет, а сколько лет младшему?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758248" y="4364182"/>
            <a:ext cx="5222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 День рождение у бабушки в шестом месяце года. Как он называется?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10" y="1197611"/>
            <a:ext cx="6185257" cy="43960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54667" y="6038581"/>
            <a:ext cx="9609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Правильные ответы: 	1. 6 человек;	2. 14 лет;		3. 9 лет;		4. Июнь.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13110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385" y="-8948"/>
            <a:ext cx="10515600" cy="1325563"/>
          </a:xfrm>
        </p:spPr>
        <p:txBody>
          <a:bodyPr/>
          <a:lstStyle/>
          <a:p>
            <a:r>
              <a:rPr lang="ru-RU" dirty="0" smtClean="0"/>
              <a:t>Доход семьи в месяц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Зарплата папы – 22 000 руб. </a:t>
            </a:r>
          </a:p>
          <a:p>
            <a:r>
              <a:rPr lang="ru-RU" dirty="0" smtClean="0"/>
              <a:t>Зарплата мамы - 16 000 руб. </a:t>
            </a:r>
          </a:p>
          <a:p>
            <a:r>
              <a:rPr lang="ru-RU" dirty="0" smtClean="0"/>
              <a:t>Пенсия бабушки – 11 500 руб.</a:t>
            </a:r>
          </a:p>
          <a:p>
            <a:r>
              <a:rPr lang="ru-RU" dirty="0" smtClean="0"/>
              <a:t>Пенсия дедушки – 12 000 руб. </a:t>
            </a:r>
          </a:p>
          <a:p>
            <a:r>
              <a:rPr lang="ru-RU" dirty="0" smtClean="0"/>
              <a:t>Пособие на детей (на двоих) – 500 руб. </a:t>
            </a:r>
          </a:p>
          <a:p>
            <a:endParaRPr lang="ru-RU" dirty="0"/>
          </a:p>
          <a:p>
            <a:r>
              <a:rPr lang="ru-RU" dirty="0" smtClean="0"/>
              <a:t>Итого: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33599" y="4909433"/>
            <a:ext cx="2167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62 000 руб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85258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011" y="40929"/>
            <a:ext cx="10515600" cy="1325563"/>
          </a:xfrm>
        </p:spPr>
        <p:txBody>
          <a:bodyPr/>
          <a:lstStyle/>
          <a:p>
            <a:r>
              <a:rPr lang="ru-RU" dirty="0" smtClean="0"/>
              <a:t>Расходы семьи в месяц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Питание – 20 000 руб. </a:t>
            </a:r>
          </a:p>
          <a:p>
            <a:r>
              <a:rPr lang="ru-RU" dirty="0" smtClean="0"/>
              <a:t>Квартплата – 7 800 руб. </a:t>
            </a:r>
          </a:p>
          <a:p>
            <a:r>
              <a:rPr lang="ru-RU" dirty="0" smtClean="0"/>
              <a:t>Прочие расходы (лекарства, театр и др.) – 10 000 руб. </a:t>
            </a:r>
          </a:p>
          <a:p>
            <a:r>
              <a:rPr lang="ru-RU" dirty="0" smtClean="0"/>
              <a:t>Затраты на одежду – 5 000 </a:t>
            </a:r>
            <a:r>
              <a:rPr lang="ru-RU" dirty="0" err="1" smtClean="0"/>
              <a:t>руб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Итого: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67467" y="4885265"/>
            <a:ext cx="1620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45 800 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94467" y="5740400"/>
            <a:ext cx="4004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Накопления семьи в месяц: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189133" y="5740400"/>
            <a:ext cx="2480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16 200 руб.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918767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4180"/>
            <a:ext cx="10515600" cy="1325563"/>
          </a:xfrm>
        </p:spPr>
        <p:txBody>
          <a:bodyPr/>
          <a:lstStyle/>
          <a:p>
            <a:r>
              <a:rPr lang="ru-RU" dirty="0" smtClean="0"/>
              <a:t>Лекарство для бабушки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Больному прописано лекарство, которое нужно пить по 0,5 г 3 раза в день в течение 8 дней. В одной упаковке 10 таблеток лекарства по 0,25 г. Какого наименьшего количества упаковок хватит на весь курс лечения?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1) 0,5 · 3 · 8 = 12 (г) лекарства нужно на курс лечения </a:t>
            </a:r>
          </a:p>
          <a:p>
            <a:pPr marL="0" indent="0">
              <a:buNone/>
            </a:pPr>
            <a:r>
              <a:rPr lang="ru-RU" dirty="0" smtClean="0"/>
              <a:t>2) 0,25 · 10 = 2,5 (г) лекарства в 1 упаковке </a:t>
            </a:r>
          </a:p>
          <a:p>
            <a:pPr marL="0" indent="0">
              <a:buNone/>
            </a:pPr>
            <a:r>
              <a:rPr lang="ru-RU" dirty="0" smtClean="0"/>
              <a:t>3) 12 : 2,5 = 4,8 (упаковок)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Ответ: 5 упаковок.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333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1607"/>
            <a:ext cx="10515600" cy="1325563"/>
          </a:xfrm>
        </p:spPr>
        <p:txBody>
          <a:bodyPr/>
          <a:lstStyle/>
          <a:p>
            <a:r>
              <a:rPr lang="ru-RU" dirty="0" smtClean="0"/>
              <a:t>Сок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Пакетик сока стоит 14 рублей 50 копеек. Какое наибольшее число пакетиков сока можно купить на 100 рублей?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400" dirty="0" smtClean="0"/>
              <a:t>(Хватит ли денег Ване, если он захочет купить сок себе и угостить пятерых друзей; если «да», то сколько денег у него останется?)  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ru-RU" dirty="0" smtClean="0"/>
              <a:t>100 : 14,5 = 6,8… (п.) </a:t>
            </a:r>
          </a:p>
          <a:p>
            <a:pPr marL="514350" indent="-514350">
              <a:buAutoNum type="arabicParenR"/>
            </a:pPr>
            <a:r>
              <a:rPr lang="ru-RU" dirty="0" smtClean="0"/>
              <a:t>100 – 14,5 · 6 = 100 – 87 = 13 (руб.)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Ответ: 6 пакетиков сока; останется 13 рублей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1722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Аня и </a:t>
            </a:r>
            <a:r>
              <a:rPr lang="en-US" dirty="0" err="1"/>
              <a:t>sms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До акции стоимость одного </a:t>
            </a:r>
            <a:r>
              <a:rPr lang="en-US" dirty="0" err="1" smtClean="0"/>
              <a:t>sms</a:t>
            </a:r>
            <a:r>
              <a:rPr lang="ru-RU" dirty="0" smtClean="0"/>
              <a:t>-сообщения была 1 руб. 60 коп. По акции она стала 1 руб. 20 коп. На сколько процентов снизилась цена одного </a:t>
            </a:r>
            <a:r>
              <a:rPr lang="en-US" dirty="0" err="1" smtClean="0"/>
              <a:t>sms</a:t>
            </a:r>
            <a:r>
              <a:rPr lang="ru-RU" dirty="0" smtClean="0"/>
              <a:t>-сообщения?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ru-RU" dirty="0" smtClean="0"/>
              <a:t>1,6-1,2=0,4 (руб.) – скидка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0,4:1,6*100%=25%</a:t>
            </a:r>
          </a:p>
          <a:p>
            <a:pPr marL="514350" indent="-514350">
              <a:buFont typeface="+mj-lt"/>
              <a:buAutoNum type="arabicParenR"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Ответ: на 25% снизилась стоимость одного </a:t>
            </a:r>
            <a:r>
              <a:rPr lang="en-US" dirty="0" err="1" smtClean="0"/>
              <a:t>sms</a:t>
            </a:r>
            <a:r>
              <a:rPr lang="ru-RU" dirty="0" smtClean="0"/>
              <a:t>-сообщения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69079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1063</Words>
  <Application>Microsoft Office PowerPoint</Application>
  <PresentationFormat>Широкоэкранный</PresentationFormat>
  <Paragraphs>103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Презентация PowerPoint</vt:lpstr>
      <vt:lpstr>Один день  из жизни семьи</vt:lpstr>
      <vt:lpstr>Прочитайте текст и ответьте на следущие вопросы</vt:lpstr>
      <vt:lpstr>Презентация PowerPoint</vt:lpstr>
      <vt:lpstr>Доход семьи в месяц</vt:lpstr>
      <vt:lpstr>Расходы семьи в месяц</vt:lpstr>
      <vt:lpstr>Лекарство для бабушки</vt:lpstr>
      <vt:lpstr>Сок</vt:lpstr>
      <vt:lpstr>Аня и sms</vt:lpstr>
      <vt:lpstr>Аня и sms</vt:lpstr>
      <vt:lpstr>Аня и проездной</vt:lpstr>
      <vt:lpstr>Папин отпуск</vt:lpstr>
      <vt:lpstr>Папин отпуск</vt:lpstr>
      <vt:lpstr>Поездка к морю</vt:lpstr>
      <vt:lpstr>Рефлексия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Анна Алексеевна</cp:lastModifiedBy>
  <cp:revision>7</cp:revision>
  <cp:lastPrinted>2023-03-13T15:17:22Z</cp:lastPrinted>
  <dcterms:created xsi:type="dcterms:W3CDTF">2022-05-10T09:02:23Z</dcterms:created>
  <dcterms:modified xsi:type="dcterms:W3CDTF">2024-06-19T07:06:45Z</dcterms:modified>
</cp:coreProperties>
</file>