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0" r:id="rId4"/>
    <p:sldId id="273" r:id="rId5"/>
    <p:sldId id="272" r:id="rId6"/>
    <p:sldId id="274" r:id="rId7"/>
    <p:sldId id="288" r:id="rId8"/>
    <p:sldId id="275" r:id="rId9"/>
    <p:sldId id="295" r:id="rId10"/>
    <p:sldId id="289" r:id="rId11"/>
    <p:sldId id="276" r:id="rId12"/>
    <p:sldId id="277" r:id="rId13"/>
    <p:sldId id="296" r:id="rId14"/>
    <p:sldId id="290" r:id="rId15"/>
    <p:sldId id="278" r:id="rId16"/>
    <p:sldId id="280" r:id="rId17"/>
    <p:sldId id="297" r:id="rId18"/>
    <p:sldId id="291" r:id="rId19"/>
    <p:sldId id="281" r:id="rId20"/>
    <p:sldId id="298" r:id="rId21"/>
    <p:sldId id="282" r:id="rId22"/>
    <p:sldId id="283" r:id="rId23"/>
    <p:sldId id="292" r:id="rId24"/>
    <p:sldId id="299" r:id="rId25"/>
    <p:sldId id="284" r:id="rId26"/>
    <p:sldId id="293" r:id="rId27"/>
    <p:sldId id="286" r:id="rId28"/>
    <p:sldId id="300" r:id="rId29"/>
    <p:sldId id="260" r:id="rId30"/>
    <p:sldId id="258" r:id="rId31"/>
    <p:sldId id="259" r:id="rId32"/>
    <p:sldId id="269" r:id="rId33"/>
    <p:sldId id="266" r:id="rId34"/>
    <p:sldId id="263" r:id="rId35"/>
    <p:sldId id="268" r:id="rId36"/>
    <p:sldId id="267" r:id="rId37"/>
    <p:sldId id="294" r:id="rId38"/>
    <p:sldId id="301" r:id="rId39"/>
    <p:sldId id="264" r:id="rId40"/>
    <p:sldId id="287" r:id="rId41"/>
    <p:sldId id="302" r:id="rId42"/>
    <p:sldId id="265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 Суглубова" initials="ИС" lastIdx="1" clrIdx="0">
    <p:extLst>
      <p:ext uri="{19B8F6BF-5375-455C-9EA6-DF929625EA0E}">
        <p15:presenceInfo xmlns:p15="http://schemas.microsoft.com/office/powerpoint/2012/main" userId="7dfc64653c7945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4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9E3C-D2A0-41D7-961F-487BD876EDAC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89DA-7EEE-43E9-8920-E04D1E43E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05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9E3C-D2A0-41D7-961F-487BD876EDAC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89DA-7EEE-43E9-8920-E04D1E43E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54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9E3C-D2A0-41D7-961F-487BD876EDAC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89DA-7EEE-43E9-8920-E04D1E43ED6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4126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9E3C-D2A0-41D7-961F-487BD876EDAC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89DA-7EEE-43E9-8920-E04D1E43E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414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9E3C-D2A0-41D7-961F-487BD876EDAC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89DA-7EEE-43E9-8920-E04D1E43ED6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9810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9E3C-D2A0-41D7-961F-487BD876EDAC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89DA-7EEE-43E9-8920-E04D1E43E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337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9E3C-D2A0-41D7-961F-487BD876EDAC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89DA-7EEE-43E9-8920-E04D1E43E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30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9E3C-D2A0-41D7-961F-487BD876EDAC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89DA-7EEE-43E9-8920-E04D1E43E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03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9E3C-D2A0-41D7-961F-487BD876EDAC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89DA-7EEE-43E9-8920-E04D1E43E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97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9E3C-D2A0-41D7-961F-487BD876EDAC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89DA-7EEE-43E9-8920-E04D1E43E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89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9E3C-D2A0-41D7-961F-487BD876EDAC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89DA-7EEE-43E9-8920-E04D1E43E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23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9E3C-D2A0-41D7-961F-487BD876EDAC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89DA-7EEE-43E9-8920-E04D1E43E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12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9E3C-D2A0-41D7-961F-487BD876EDAC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89DA-7EEE-43E9-8920-E04D1E43E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8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9E3C-D2A0-41D7-961F-487BD876EDAC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89DA-7EEE-43E9-8920-E04D1E43E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505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9E3C-D2A0-41D7-961F-487BD876EDAC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89DA-7EEE-43E9-8920-E04D1E43E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053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59E3C-D2A0-41D7-961F-487BD876EDAC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89DA-7EEE-43E9-8920-E04D1E43E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72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59E3C-D2A0-41D7-961F-487BD876EDAC}" type="datetimeFigureOut">
              <a:rPr lang="ru-RU" smtClean="0"/>
              <a:t>12.06.2024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89F89DA-7EEE-43E9-8920-E04D1E43E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4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0%BB%D0%BE%D0%B4" TargetMode="External"/><Relationship Id="rId3" Type="http://schemas.openxmlformats.org/officeDocument/2006/relationships/hyperlink" Target="https://ru.wikipedia.org/wiki/%D0%94%D0%B5%D1%80%D0%B5%D0%B2%D0%BE" TargetMode="External"/><Relationship Id="rId7" Type="http://schemas.openxmlformats.org/officeDocument/2006/relationships/hyperlink" Target="https://ru.wikipedia.org/wiki/%D0%A2%D1%8B%D1%87%D0%B8%D0%BD%D0%BA%D0%B0" TargetMode="External"/><Relationship Id="rId2" Type="http://schemas.openxmlformats.org/officeDocument/2006/relationships/hyperlink" Target="https://ru.wikipedia.org/wiki/%D0%9A%D1%83%D1%81%D1%82%D0%B0%D1%80%D0%BD%D0%B8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B%D0%B5%D0%BF%D0%B5%D1%81%D1%82%D0%BE%D0%BA" TargetMode="External"/><Relationship Id="rId5" Type="http://schemas.openxmlformats.org/officeDocument/2006/relationships/hyperlink" Target="https://ru.wikipedia.org/wiki/%D0%A6%D0%B2%D0%B5%D1%82%D0%BE%D0%BA" TargetMode="External"/><Relationship Id="rId10" Type="http://schemas.openxmlformats.org/officeDocument/2006/relationships/hyperlink" Target="https://ru.wikipedia.org/wiki/%D0%9A%D1%8E%D1%81%D1%8E" TargetMode="External"/><Relationship Id="rId4" Type="http://schemas.openxmlformats.org/officeDocument/2006/relationships/hyperlink" Target="https://ru.wikipedia.org/wiki/%D0%9B%D0%B8%D1%81%D1%82" TargetMode="External"/><Relationship Id="rId9" Type="http://schemas.openxmlformats.org/officeDocument/2006/relationships/hyperlink" Target="https://ru.wikipedia.org/wiki/%D0%A1%D0%B5%D0%BC%D1%8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Plantae" TargetMode="External"/><Relationship Id="rId2" Type="http://schemas.openxmlformats.org/officeDocument/2006/relationships/hyperlink" Target="https://ru.wikipedia.org/wiki/Eukaryot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ru.wikipedia.org/wiki/Caprifoliaceae" TargetMode="External"/><Relationship Id="rId4" Type="http://schemas.openxmlformats.org/officeDocument/2006/relationships/hyperlink" Target="https://ru.wikipedia.org/wiki/Dipsacales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E%D0%BA%D0%BE%D0%BB%D0%BE%D0%BF%D0%BB%D0%BE%D0%B4%D0%BD%D0%B8%D0%BA" TargetMode="External"/><Relationship Id="rId3" Type="http://schemas.openxmlformats.org/officeDocument/2006/relationships/hyperlink" Target="https://ru.wikipedia.org/wiki/%D0%9B%D0%B8%D1%81%D1%82#%D1%80%D0%B0%D0%B7%D0%B4%D0%B5%D0%BB%D0%B5%D0%BD%D0%B8%D0%B5_%D0%BB%D0%B8%D1%81%D1%82%D0%BE%D0%B2%D1%8B%D1%85_%D0%BF%D0%BB%D0%B0%D1%81%D1%82%D0%B8%D0%BD%D0%BE%D0%BA" TargetMode="External"/><Relationship Id="rId7" Type="http://schemas.openxmlformats.org/officeDocument/2006/relationships/hyperlink" Target="https://ru.wikipedia.org/wiki/%D0%9A%D0%BE%D1%81%D1%82%D1%8F%D0%BD%D0%BA%D0%B0" TargetMode="External"/><Relationship Id="rId2" Type="http://schemas.openxmlformats.org/officeDocument/2006/relationships/hyperlink" Target="https://ru.wikipedia.org/wiki/%D0%9A%D1%80%D0%BE%D0%BD%D0%B0_%D0%B4%D0%B5%D1%80%D0%B5%D0%B2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2%D1%8B%D1%87%D0%B8%D0%BD%D0%BA%D0%B8" TargetMode="External"/><Relationship Id="rId5" Type="http://schemas.openxmlformats.org/officeDocument/2006/relationships/hyperlink" Target="https://ru.wikipedia.org/wiki/%D0%9F%D0%B5%D1%81%D1%82%D0%B8%D0%BA" TargetMode="External"/><Relationship Id="rId4" Type="http://schemas.openxmlformats.org/officeDocument/2006/relationships/hyperlink" Target="https://ru.wikipedia.org/wiki/%D0%A1%D0%BE%D1%86%D0%B2%D0%B5%D1%82%D0%B8%D0%B5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exico" TargetMode="External"/><Relationship Id="rId13" Type="http://schemas.openxmlformats.org/officeDocument/2006/relationships/image" Target="../media/image17.png"/><Relationship Id="rId3" Type="http://schemas.openxmlformats.org/officeDocument/2006/relationships/hyperlink" Target="https://en.wikipedia.org/wiki/Succulent_plant" TargetMode="External"/><Relationship Id="rId7" Type="http://schemas.openxmlformats.org/officeDocument/2006/relationships/hyperlink" Target="https://en.wikipedia.org/wiki/Native_plant" TargetMode="External"/><Relationship Id="rId12" Type="http://schemas.openxmlformats.org/officeDocument/2006/relationships/hyperlink" Target="https://en.wikipedia.org/wiki/Hardiness_(plants)" TargetMode="External"/><Relationship Id="rId2" Type="http://schemas.openxmlformats.org/officeDocument/2006/relationships/hyperlink" Target="https://en.wikipedia.org/wiki/Genu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Agavoideae" TargetMode="External"/><Relationship Id="rId11" Type="http://schemas.openxmlformats.org/officeDocument/2006/relationships/hyperlink" Target="https://en.wikipedia.org/wiki/Perennial_plant" TargetMode="External"/><Relationship Id="rId5" Type="http://schemas.openxmlformats.org/officeDocument/2006/relationships/hyperlink" Target="https://en.wikipedia.org/wiki/Asparagaceae" TargetMode="External"/><Relationship Id="rId10" Type="http://schemas.openxmlformats.org/officeDocument/2006/relationships/hyperlink" Target="https://en.wikipedia.org/wiki/Evergreen" TargetMode="External"/><Relationship Id="rId4" Type="http://schemas.openxmlformats.org/officeDocument/2006/relationships/hyperlink" Target="https://en.wikipedia.org/wiki/Family_(biology)" TargetMode="External"/><Relationship Id="rId9" Type="http://schemas.openxmlformats.org/officeDocument/2006/relationships/hyperlink" Target="https://en.wikipedia.org/wiki/Central_America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ilesia" TargetMode="External"/><Relationship Id="rId2" Type="http://schemas.openxmlformats.org/officeDocument/2006/relationships/hyperlink" Target="https://en.wikipedia.org/w/index.php?title=Friedrich_Wilhelm_Christian_Beschorner&amp;action=edit&amp;redlink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ru.wikipedia.org/wiki/Scrophulariacea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Lamiales" TargetMode="External"/><Relationship Id="rId5" Type="http://schemas.openxmlformats.org/officeDocument/2006/relationships/hyperlink" Target="https://ru.wikipedia.org/wiki/Plantae" TargetMode="External"/><Relationship Id="rId4" Type="http://schemas.openxmlformats.org/officeDocument/2006/relationships/hyperlink" Target="https://ru.wikipedia.org/wiki/Eukaryota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0%D0%B1%D0%B5%D0%BB%D1%8C,_%D0%9A%D0%BB%D0%B0%D1%80%D0%BA" TargetMode="External"/><Relationship Id="rId3" Type="http://schemas.openxmlformats.org/officeDocument/2006/relationships/hyperlink" Target="https://ru.wikipedia.org/wiki/%D0%A0%D0%BE%D0%B4_(%D0%B1%D0%B8%D0%BE%D0%BB%D0%BE%D0%B3%D0%B8%D1%8F)" TargetMode="External"/><Relationship Id="rId7" Type="http://schemas.openxmlformats.org/officeDocument/2006/relationships/hyperlink" Target="https://ru.wikipedia.org/wiki/%D0%9A%D1%83%D1%81%D1%82%D0%B0%D1%80%D0%BD%D0%B8%D0%BA" TargetMode="External"/><Relationship Id="rId2" Type="http://schemas.openxmlformats.org/officeDocument/2006/relationships/hyperlink" Target="https://ru.wikipedia.org/wiki/%D0%9B%D0%B0%D1%82%D0%B8%D0%BD%D1%81%D0%BA%D0%B8%D0%B9_%D1%8F%D0%B7%D1%8B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3%D0%B8%D0%BC%D0%B0%D0%BB%D0%B0%D0%B8" TargetMode="External"/><Relationship Id="rId5" Type="http://schemas.openxmlformats.org/officeDocument/2006/relationships/hyperlink" Target="https://ru.wikipedia.org/wiki/%D0%AF%D0%BF%D0%BE%D0%BD%D0%B8%D1%8F" TargetMode="External"/><Relationship Id="rId4" Type="http://schemas.openxmlformats.org/officeDocument/2006/relationships/hyperlink" Target="https://ru.wikipedia.org/wiki/%D0%96%D0%B8%D0%BC%D0%BE%D0%BB%D0%BE%D1%81%D1%82%D0%BD%D1%8B%D0%B5" TargetMode="External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ru.wikipedia.org/wiki/%D0%A4%D0%B5%D0%B9%D1%85%D0%BE,_%D0%96%D0%BE%D0%B0%D0%BD_%D0%B4%D0%B0_%D0%A1%D0%B8%D0%BB%D0%B2%D0%B0" TargetMode="External"/><Relationship Id="rId7" Type="http://schemas.openxmlformats.org/officeDocument/2006/relationships/hyperlink" Target="https://ru.wikipedia.org/wiki/%D0%9D%D0%B5%D0%BC%D0%B5%D1%86%D0%BA%D0%B8%D0%B9_%D1%8F%D0%B7%D1%8B%D0%BA" TargetMode="External"/><Relationship Id="rId2" Type="http://schemas.openxmlformats.org/officeDocument/2006/relationships/hyperlink" Target="https://ru.wikipedia.org/wiki/%D0%91%D1%80%D0%B0%D0%B7%D0%B8%D0%BB%D0%B8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7%D0%B5%D0%BB%D0%BB%D0%BE,_%D0%A4%D1%80%D0%B8%D0%B4%D1%80%D0%B8%D1%85" TargetMode="External"/><Relationship Id="rId5" Type="http://schemas.openxmlformats.org/officeDocument/2006/relationships/hyperlink" Target="https://ru.wikipedia.org/wiki/%D0%91%D0%B8%D0%BE%D0%BB%D0%BE%D0%B3%D0%B8%D1%87%D0%B5%D1%81%D0%BA%D0%B8%D0%B9_%D0%B2%D0%B8%D0%B4" TargetMode="External"/><Relationship Id="rId4" Type="http://schemas.openxmlformats.org/officeDocument/2006/relationships/hyperlink" Target="https://ru.wikipedia.org/wiki/%D0%9F%D0%BE%D1%80%D1%82%D1%83%D0%B3%D0%B0%D0%BB%D1%8C%D1%81%D0%BA%D0%B8%D0%B9_%D1%8F%D0%B7%D1%8B%D0%BA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1%D0%BE%D1%80%D1%82" TargetMode="External"/><Relationship Id="rId13" Type="http://schemas.openxmlformats.org/officeDocument/2006/relationships/hyperlink" Target="https://ru.wikipedia.org/wiki/%D0%A7%D1%83%D0%B1%D1%83%D1%88%D0%BD%D0%B8%D0%BA_%D0%A8%D1%80%D0%B5%D0%BD%D0%BA%D0%B0" TargetMode="External"/><Relationship Id="rId18" Type="http://schemas.openxmlformats.org/officeDocument/2006/relationships/hyperlink" Target="https://ru.wikipedia.org/wiki/%D0%9F%D0%BB%D0%BE%D0%B4" TargetMode="External"/><Relationship Id="rId3" Type="http://schemas.openxmlformats.org/officeDocument/2006/relationships/hyperlink" Target="https://ru.wikipedia.org/wiki/%D0%94%D1%80%D0%B5%D0%B2%D0%B5%D1%81%D0%B8%D0%BD%D0%B0" TargetMode="External"/><Relationship Id="rId7" Type="http://schemas.openxmlformats.org/officeDocument/2006/relationships/hyperlink" Target="https://ru.wikipedia.org/wiki/%D0%A6%D0%B2%D0%B5%D1%82%D0%BE%D0%BA" TargetMode="External"/><Relationship Id="rId12" Type="http://schemas.openxmlformats.org/officeDocument/2006/relationships/hyperlink" Target="https://ru.wikipedia.org/wiki/%D0%A2%D1%8B%D1%87%D0%B8%D0%BD%D0%BA%D0%B8" TargetMode="External"/><Relationship Id="rId17" Type="http://schemas.openxmlformats.org/officeDocument/2006/relationships/hyperlink" Target="https://ru.wikipedia.org/wiki/%D0%A1%D1%82%D0%BE%D0%BB%D0%B1%D0%B8%D0%BA" TargetMode="External"/><Relationship Id="rId2" Type="http://schemas.openxmlformats.org/officeDocument/2006/relationships/hyperlink" Target="https://ru.wikipedia.org/wiki/%D0%9A%D0%BE%D1%80%D0%B0" TargetMode="External"/><Relationship Id="rId16" Type="http://schemas.openxmlformats.org/officeDocument/2006/relationships/hyperlink" Target="https://ru.wikipedia.org/wiki/%D0%97%D0%B0%D0%B2%D1%8F%D0%B7%D1%8C" TargetMode="External"/><Relationship Id="rId20" Type="http://schemas.openxmlformats.org/officeDocument/2006/relationships/hyperlink" Target="https://ru.wikipedia.org/wiki/%D0%A1%D0%B5%D0%BC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A%D0%B8%D1%81%D1%82%D1%8C_(%D1%81%D0%BE%D1%86%D0%B2%D0%B5%D1%82%D0%B8%D0%B5)" TargetMode="External"/><Relationship Id="rId11" Type="http://schemas.openxmlformats.org/officeDocument/2006/relationships/hyperlink" Target="https://ru.wikipedia.org/w/index.php?title=%D0%A7%D1%83%D0%B1%D1%83%D1%88%D0%BD%D0%B8%D0%BA_%D0%BA%D1%80%D1%83%D0%BF%D0%BD%D0%BE%D1%86%D0%B2%D0%B5%D1%82%D0%BA%D0%BE%D0%B2%D1%8B%D0%B9&amp;action=edit&amp;redlink=1" TargetMode="External"/><Relationship Id="rId5" Type="http://schemas.openxmlformats.org/officeDocument/2006/relationships/hyperlink" Target="https://ru.wikipedia.org/wiki/%D0%A1%D0%BE%D1%86%D0%B2%D0%B5%D1%82%D0%B8%D0%B5" TargetMode="External"/><Relationship Id="rId15" Type="http://schemas.openxmlformats.org/officeDocument/2006/relationships/hyperlink" Target="https://ru.wikipedia.org/wiki/%D0%9F%D0%B5%D1%81%D1%82%D0%B8%D0%BA" TargetMode="External"/><Relationship Id="rId10" Type="http://schemas.openxmlformats.org/officeDocument/2006/relationships/hyperlink" Target="https://ru.wikipedia.org/wiki/%D0%92%D0%B5%D0%BD%D1%87%D0%B8%D0%BA" TargetMode="External"/><Relationship Id="rId19" Type="http://schemas.openxmlformats.org/officeDocument/2006/relationships/hyperlink" Target="https://ru.wikipedia.org/wiki/%D0%9A%D0%BE%D1%80%D0%BE%D0%B1%D0%BE%D1%87%D0%BA%D0%B0" TargetMode="External"/><Relationship Id="rId4" Type="http://schemas.openxmlformats.org/officeDocument/2006/relationships/hyperlink" Target="https://ru.wikipedia.org/wiki/%D0%9B%D0%B8%D1%81%D1%82%D1%8C%D1%8F" TargetMode="External"/><Relationship Id="rId9" Type="http://schemas.openxmlformats.org/officeDocument/2006/relationships/hyperlink" Target="https://ru.wikipedia.org/wiki/%D0%A7%D0%B0%D1%88%D0%B5%D0%BB%D0%B8%D1%81%D1%82%D0%B8%D0%BA" TargetMode="External"/><Relationship Id="rId14" Type="http://schemas.openxmlformats.org/officeDocument/2006/relationships/hyperlink" Target="https://ru.wikipedia.org/wiki/%D0%A7%D1%83%D0%B1%D1%83%D1%88%D0%BD%D0%B8%D0%BA_%D0%BA%D0%B0%D0%B2%D0%BA%D0%B0%D0%B7%D1%81%D0%BA%D0%B8%D0%B9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4%D0%BB%D0%BE%D1%80%D0%B0" TargetMode="External"/><Relationship Id="rId13" Type="http://schemas.openxmlformats.org/officeDocument/2006/relationships/image" Target="../media/image3.png"/><Relationship Id="rId3" Type="http://schemas.openxmlformats.org/officeDocument/2006/relationships/hyperlink" Target="https://ru.wikipedia.org/wiki/%D0%92%D0%B5%D0%BB%D0%B8%D0%BA%D0%BE%D0%B1%D1%80%D0%B8%D1%82%D0%B0%D0%BD%D0%B8%D1%8F" TargetMode="External"/><Relationship Id="rId7" Type="http://schemas.openxmlformats.org/officeDocument/2006/relationships/hyperlink" Target="https://ru.wikipedia.org/wiki/%D0%97%D0%BE%D0%BE%D0%BB%D0%BE%D0%B3" TargetMode="External"/><Relationship Id="rId12" Type="http://schemas.openxmlformats.org/officeDocument/2006/relationships/hyperlink" Target="https://ru.wikipedia.org/wiki/%D0%98%D0%BD%D0%B4%D0%BE%D0%BD%D0%B5%D0%B7%D0%B8%D1%8F" TargetMode="External"/><Relationship Id="rId2" Type="http://schemas.openxmlformats.org/officeDocument/2006/relationships/hyperlink" Target="https://ru.wikipedia.org/wiki/%D0%90%D0%BD%D0%B3%D0%BB%D0%B8%D0%B9%D1%81%D0%BA%D0%B8%D0%B9_%D1%8F%D0%B7%D1%8B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1%D0%BE%D1%82%D0%B0%D0%BD%D0%B8%D0%BA%D0%B0" TargetMode="External"/><Relationship Id="rId11" Type="http://schemas.openxmlformats.org/officeDocument/2006/relationships/hyperlink" Target="https://ru.wikipedia.org/wiki/%D0%98%D0%BD%D0%B4%D0%B8%D1%8F" TargetMode="External"/><Relationship Id="rId5" Type="http://schemas.openxmlformats.org/officeDocument/2006/relationships/hyperlink" Target="https://ru.wikipedia.org/wiki/%D0%9D%D0%B0%D1%82%D1%83%D1%80%D0%B0%D0%BB%D0%B8%D1%81%D1%82" TargetMode="External"/><Relationship Id="rId10" Type="http://schemas.openxmlformats.org/officeDocument/2006/relationships/hyperlink" Target="https://ru.wikipedia.org/wiki/%D0%9A%D0%B8%D1%82%D0%B0%D0%B9" TargetMode="External"/><Relationship Id="rId4" Type="http://schemas.openxmlformats.org/officeDocument/2006/relationships/hyperlink" Target="https://ru.wikipedia.org/wiki/%D0%92%D1%80%D0%B0%D1%87" TargetMode="External"/><Relationship Id="rId9" Type="http://schemas.openxmlformats.org/officeDocument/2006/relationships/hyperlink" Target="https://ru.wikipedia.org/wiki/%D0%A4%D0%B0%D1%83%D0%BD%D0%B0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6%D0%B2%D0%B5%D1%82%D0%BE%D0%BA" TargetMode="External"/><Relationship Id="rId13" Type="http://schemas.openxmlformats.org/officeDocument/2006/relationships/hyperlink" Target="https://ru.wikipedia.org/wiki/%D0%92%D0%B5%D0%BD%D1%87%D0%B8%D0%BA" TargetMode="External"/><Relationship Id="rId18" Type="http://schemas.openxmlformats.org/officeDocument/2006/relationships/hyperlink" Target="https://ru.wikipedia.org/wiki/%D0%97%D0%B0%D0%B2%D1%8F%D0%B7%D1%8C" TargetMode="External"/><Relationship Id="rId3" Type="http://schemas.openxmlformats.org/officeDocument/2006/relationships/hyperlink" Target="https://ru.wikipedia.org/wiki/%D0%A1%D1%82%D0%BE%D0%BB%D0%BE%D0%BD" TargetMode="External"/><Relationship Id="rId7" Type="http://schemas.openxmlformats.org/officeDocument/2006/relationships/hyperlink" Target="https://ru.wikipedia.org/wiki/%D0%9F%D1%80%D0%B8%D0%BB%D0%B8%D1%81%D1%82%D0%BD%D0%B8%D0%BA" TargetMode="External"/><Relationship Id="rId12" Type="http://schemas.openxmlformats.org/officeDocument/2006/relationships/hyperlink" Target="https://ru.wikipedia.org/wiki/%D0%A7%D0%B0%D1%88%D0%B5%D1%87%D0%BA%D0%B0" TargetMode="External"/><Relationship Id="rId17" Type="http://schemas.openxmlformats.org/officeDocument/2006/relationships/hyperlink" Target="https://ru.wikipedia.org/wiki/%D0%A0%D1%8B%D0%BB%D1%8C%D1%86%D0%B5" TargetMode="External"/><Relationship Id="rId2" Type="http://schemas.openxmlformats.org/officeDocument/2006/relationships/hyperlink" Target="https://ru.wikipedia.org/wiki/%D0%9B%D0%B8%D1%81%D1%82%D0%BE%D0%BF%D0%B0%D0%B4%D0%BD%D1%8B%D0%B5_%D1%80%D0%B0%D1%81%D1%82%D0%B5%D0%BD%D0%B8%D1%8F" TargetMode="External"/><Relationship Id="rId16" Type="http://schemas.openxmlformats.org/officeDocument/2006/relationships/hyperlink" Target="https://ru.wikipedia.org/wiki/%D0%A1%D1%82%D0%BE%D0%BB%D0%B1%D0%B8%D0%BA" TargetMode="External"/><Relationship Id="rId20" Type="http://schemas.openxmlformats.org/officeDocument/2006/relationships/hyperlink" Target="https://ru.wikipedia.org/wiki/%D0%A1%D0%B5%D0%BC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B%D0%B8%D1%81%D1%82" TargetMode="External"/><Relationship Id="rId11" Type="http://schemas.openxmlformats.org/officeDocument/2006/relationships/hyperlink" Target="https://ru.wikipedia.org/wiki/%D0%A6%D0%B2%D0%B5%D1%82%D0%BE%D0%BD%D0%BE%D0%B6%D0%BA%D0%B0" TargetMode="External"/><Relationship Id="rId5" Type="http://schemas.openxmlformats.org/officeDocument/2006/relationships/hyperlink" Target="https://ru.wikipedia.org/wiki/%D0%9B%D0%B8%D1%81%D1%82%D0%BE%D1%80%D0%B0%D1%81%D0%BF%D0%BE%D0%BB%D0%BE%D0%B6%D0%B5%D0%BD%D0%B8%D0%B5" TargetMode="External"/><Relationship Id="rId15" Type="http://schemas.openxmlformats.org/officeDocument/2006/relationships/hyperlink" Target="https://ru.wikipedia.org/wiki/%D0%9F%D1%8B%D0%BB%D1%8C%D0%BD%D0%B8%D0%BA" TargetMode="External"/><Relationship Id="rId10" Type="http://schemas.openxmlformats.org/officeDocument/2006/relationships/hyperlink" Target="https://ru.wikipedia.org/wiki/%D0%9F%D0%B0%D0%B7%D1%83%D1%85%D0%B0_(%D0%B1%D0%BE%D1%82%D0%B0%D0%BD%D0%B8%D0%BA%D0%B0)" TargetMode="External"/><Relationship Id="rId19" Type="http://schemas.openxmlformats.org/officeDocument/2006/relationships/hyperlink" Target="https://ru.wikipedia.org/wiki/%D0%9A%D0%BE%D1%80%D0%BE%D0%B1%D0%BE%D1%87%D0%BA%D0%B0" TargetMode="External"/><Relationship Id="rId4" Type="http://schemas.openxmlformats.org/officeDocument/2006/relationships/hyperlink" Target="https://ru.wikipedia.org/wiki/%D0%9F%D0%BE%D1%87%D0%BA%D0%B0_(%D0%B1%D0%BE%D1%82%D0%B0%D0%BD%D0%B8%D0%BA%D0%B0)" TargetMode="External"/><Relationship Id="rId9" Type="http://schemas.openxmlformats.org/officeDocument/2006/relationships/hyperlink" Target="https://ru.wikipedia.org/wiki/%D0%9F%D0%BE%D0%B1%D0%B5%D0%B3_(%D0%B1%D0%BE%D1%82%D0%B0%D0%BD%D0%B8%D0%BA%D0%B0)" TargetMode="External"/><Relationship Id="rId14" Type="http://schemas.openxmlformats.org/officeDocument/2006/relationships/hyperlink" Target="https://ru.wikipedia.org/wiki/%D0%A2%D1%8B%D1%87%D0%B8%D0%BD%D0%BA%D0%B0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6%D0%B2%D0%B5%D1%82%D0%BA%D0%B8" TargetMode="External"/><Relationship Id="rId13" Type="http://schemas.openxmlformats.org/officeDocument/2006/relationships/hyperlink" Target="https://ru.wikipedia.org/wiki/%D0%9A%D0%BE%D0%BD%D1%81%D1%82%D0%B0%D0%BD%D1%82%D0%B8%D0%BD%D0%BE%D0%BF%D0%BE%D0%BB%D1%8C" TargetMode="External"/><Relationship Id="rId18" Type="http://schemas.openxmlformats.org/officeDocument/2006/relationships/image" Target="../media/image5.png"/><Relationship Id="rId3" Type="http://schemas.openxmlformats.org/officeDocument/2006/relationships/hyperlink" Target="https://ru.wikipedia.org/wiki/%D0%A0%D0%BE%D0%B4_(%D0%B1%D0%B8%D0%BE%D0%BB%D0%BE%D0%B3%D0%B8%D1%8F)" TargetMode="External"/><Relationship Id="rId7" Type="http://schemas.openxmlformats.org/officeDocument/2006/relationships/hyperlink" Target="https://ru.wikipedia.org/wiki/%D0%A1%D0%BE%D1%86%D0%B2%D0%B5%D1%82%D0%B8%D1%8F" TargetMode="External"/><Relationship Id="rId12" Type="http://schemas.openxmlformats.org/officeDocument/2006/relationships/hyperlink" Target="https://ru.wikipedia.org/wiki/XVIII_%D0%B2%D0%B5%D0%BA" TargetMode="External"/><Relationship Id="rId17" Type="http://schemas.openxmlformats.org/officeDocument/2006/relationships/hyperlink" Target="https://ru.wikipedia.org/wiki/%D0%90%D0%BB%D1%8C%D0%B1%D0%B8%D1%86%D0%B8%D1%8F#cite_note-2" TargetMode="External"/><Relationship Id="rId2" Type="http://schemas.openxmlformats.org/officeDocument/2006/relationships/hyperlink" Target="https://ru.wikipedia.org/wiki/%D0%9B%D0%B0%D1%82%D0%B8%D0%BD%D1%81%D0%BA%D0%B8%D0%B9_%D1%8F%D0%B7%D1%8B%D0%BA" TargetMode="External"/><Relationship Id="rId16" Type="http://schemas.openxmlformats.org/officeDocument/2006/relationships/hyperlink" Target="https://ru.wikipedia.org/wiki/%D0%9F%D0%B5%D1%80%D1%81%D0%B8%D0%B4%D1%81%D0%BA%D0%B8%D0%B9_%D1%8F%D0%B7%D1%8B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1%D0%BE%D0%B1%D0%BE%D0%B2%D1%8B%D0%B5" TargetMode="External"/><Relationship Id="rId11" Type="http://schemas.openxmlformats.org/officeDocument/2006/relationships/hyperlink" Target="https://ru.wikipedia.org/wiki/%D0%98%D1%82%D0%B0%D0%BB%D1%8C%D1%8F%D0%BD%D1%81%D0%BA%D0%B8%D0%B9_%D1%8F%D0%B7%D1%8B%D0%BA" TargetMode="External"/><Relationship Id="rId5" Type="http://schemas.openxmlformats.org/officeDocument/2006/relationships/hyperlink" Target="https://ru.wikipedia.org/wiki/%D0%9A%D1%83%D1%81%D1%82%D0%B0%D1%80%D0%BD%D0%B8%D0%BA" TargetMode="External"/><Relationship Id="rId15" Type="http://schemas.openxmlformats.org/officeDocument/2006/relationships/hyperlink" Target="https://ru.wikipedia.org/wiki/Albizia_julibrissin" TargetMode="External"/><Relationship Id="rId10" Type="http://schemas.openxmlformats.org/officeDocument/2006/relationships/hyperlink" Target="https://ru.wikipedia.org/wiki/%D0%90%D0%BB%D1%8C%D0%B1%D0%B8%D1%86%D1%86%D0%B8" TargetMode="External"/><Relationship Id="rId4" Type="http://schemas.openxmlformats.org/officeDocument/2006/relationships/hyperlink" Target="https://ru.wikipedia.org/wiki/%D0%94%D0%B5%D1%80%D0%B5%D0%B2%D0%BE" TargetMode="External"/><Relationship Id="rId9" Type="http://schemas.openxmlformats.org/officeDocument/2006/relationships/hyperlink" Target="https://ru.wikipedia.org/wiki/%D0%A2%D1%8B%D1%87%D0%B8%D0%BD%D0%BA%D0%B8" TargetMode="External"/><Relationship Id="rId14" Type="http://schemas.openxmlformats.org/officeDocument/2006/relationships/hyperlink" Target="https://ru.wikipedia.org/wiki/%D0%95%D0%B2%D1%80%D0%BE%D0%BF%D0%B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0%BB%D0%BE%D1%80%D0%B5%D0%BD%D1%86%D0%B8%D1%8F" TargetMode="External"/><Relationship Id="rId2" Type="http://schemas.openxmlformats.org/officeDocument/2006/relationships/hyperlink" Target="https://ru.wikipedia.org/wiki/%D0%98%D1%82%D0%B0%D0%BB%D1%8C%D1%8F%D0%BD%D1%81%D0%BA%D0%B8%D0%B9_%D1%8F%D0%B7%D1%8B%D0%B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ru.wikipedia.org/wiki/%D0%9C%D0%B5%D0%B4%D0%B8%D1%87%D0%B8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bigenc.ru/c/bob-v-biologii-739d13" TargetMode="External"/><Relationship Id="rId3" Type="http://schemas.openxmlformats.org/officeDocument/2006/relationships/hyperlink" Target="https://bigenc.ru/c/chashechka-943467" TargetMode="External"/><Relationship Id="rId7" Type="http://schemas.openxmlformats.org/officeDocument/2006/relationships/hyperlink" Target="https://bigenc.ru/c/babochki-451f04" TargetMode="External"/><Relationship Id="rId2" Type="http://schemas.openxmlformats.org/officeDocument/2006/relationships/hyperlink" Target="https://bigenc.ru/c/krona-dereva-e71de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genc.ru/c/pchioly-bd2ffe" TargetMode="External"/><Relationship Id="rId5" Type="http://schemas.openxmlformats.org/officeDocument/2006/relationships/hyperlink" Target="https://bigenc.ru/c/tychinka-102d80" TargetMode="External"/><Relationship Id="rId4" Type="http://schemas.openxmlformats.org/officeDocument/2006/relationships/hyperlink" Target="https://bigenc.ru/c/venchik-v-botanike-a2676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5000">
              <a:schemeClr val="accent1">
                <a:alpha val="96000"/>
                <a:lumMod val="37000"/>
                <a:lumOff val="63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E7E07-4B70-9014-D49B-9523261E9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566" y="-1033670"/>
            <a:ext cx="10575234" cy="3511827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МИНИСТЕРСТВО НАУКИ И ВЫСШЕГО ОБРАЗОВАНИЯ РОССИЙСКОЙ ФЕДЕРАЦИИ ФЕДЕРАЛЬНОЕ ГОСУДАРСТВЕННОЕ БЮДЖЕТНОЕ ОБРАЗОВАТЕЛЬНОЕ УЧРЕЖДЕНИЕ ВЫСШЕГО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ОБРАЗОВАНИЯ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«СОЧИНСКИЙ  ГОСУДАРСТВЕННЫЙ УНИВЕРСИТЕТ»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  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Университетский экономико-технологический колледж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E54429-808B-E991-595E-3EFC07E86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2107096"/>
            <a:ext cx="9422295" cy="3093645"/>
          </a:xfrm>
        </p:spPr>
        <p:txBody>
          <a:bodyPr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</a:rPr>
              <a:t>Растения  Черноморского побережья </a:t>
            </a:r>
            <a:r>
              <a:rPr lang="ru-RU" sz="5400" b="1" i="1" dirty="0">
                <a:solidFill>
                  <a:prstClr val="black"/>
                </a:solidFill>
                <a:latin typeface="Calibri"/>
                <a:ea typeface="Calibri" panose="020F0502020204030204"/>
                <a:cs typeface="Calibri" panose="020F0502020204030204"/>
              </a:rPr>
              <a:t>К</a:t>
            </a:r>
            <a:r>
              <a:rPr kumimoji="0" lang="ru-RU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</a:rPr>
              <a:t>авказа</a:t>
            </a:r>
            <a:r>
              <a:rPr lang="ru-RU" sz="5400" b="1" i="1" dirty="0">
                <a:solidFill>
                  <a:prstClr val="black"/>
                </a:solidFill>
                <a:latin typeface="Calibri"/>
                <a:ea typeface="Calibri" panose="020F0502020204030204"/>
                <a:cs typeface="Calibri" panose="020F0502020204030204"/>
              </a:rPr>
              <a:t>,</a:t>
            </a:r>
            <a:r>
              <a:rPr kumimoji="0" lang="ru-RU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/>
                <a:cs typeface="Calibri" panose="020F0502020204030204"/>
              </a:rPr>
              <a:t> названные в честь известных и знаменитых людей </a:t>
            </a:r>
          </a:p>
          <a:p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83A73-678D-7141-98A5-231EAD456ACF}"/>
              </a:ext>
            </a:extLst>
          </p:cNvPr>
          <p:cNvSpPr txBox="1"/>
          <p:nvPr/>
        </p:nvSpPr>
        <p:spPr>
          <a:xfrm>
            <a:off x="6559826" y="5200741"/>
            <a:ext cx="54333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Выполнила: преподаватель УЭТК СГУ </a:t>
            </a:r>
          </a:p>
          <a:p>
            <a:r>
              <a:rPr lang="ru-RU" b="1" dirty="0" err="1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Суглобова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Ирина  Владимировна </a:t>
            </a:r>
          </a:p>
        </p:txBody>
      </p:sp>
    </p:spTree>
    <p:extLst>
      <p:ext uri="{BB962C8B-B14F-4D97-AF65-F5344CB8AC3E}">
        <p14:creationId xmlns:p14="http://schemas.microsoft.com/office/powerpoint/2010/main" val="457776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F72308-FE4C-075E-6B17-0BFCE99B1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980" y="651502"/>
            <a:ext cx="7434020" cy="557551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1582064-49D9-357F-B3C7-9B349AFEB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49" y="568988"/>
            <a:ext cx="4416049" cy="6041362"/>
          </a:xfrm>
        </p:spPr>
        <p:txBody>
          <a:bodyPr>
            <a:normAutofit/>
          </a:bodyPr>
          <a:lstStyle/>
          <a:p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Домен:	Эукариоты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Царство:	Растения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Порядок:	</a:t>
            </a:r>
            <a:r>
              <a:rPr kumimoji="0" lang="ru-RU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Верескоцветные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Семейство:	Чайные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Род:	Камелия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63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6E545-44C6-E2D6-11E7-16272BD4D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50" y="0"/>
            <a:ext cx="4667250" cy="816638"/>
          </a:xfrm>
        </p:spPr>
        <p:txBody>
          <a:bodyPr>
            <a:normAutofit/>
          </a:bodyPr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Камелия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09E9FC-ABD9-1BF8-8B1C-153C90777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609600"/>
            <a:ext cx="6019800" cy="5543550"/>
          </a:xfrm>
        </p:spPr>
        <p:txBody>
          <a:bodyPr>
            <a:noAutofit/>
          </a:bodyPr>
          <a:lstStyle/>
          <a:p>
            <a:r>
              <a:rPr lang="ru-RU" sz="2400" dirty="0" err="1"/>
              <a:t>Каме́лия</a:t>
            </a:r>
            <a:r>
              <a:rPr lang="ru-RU" sz="2400" dirty="0"/>
              <a:t> (лат. </a:t>
            </a:r>
            <a:r>
              <a:rPr lang="ru-RU" sz="2400" dirty="0" err="1"/>
              <a:t>Camellia</a:t>
            </a:r>
            <a:r>
              <a:rPr lang="ru-RU" sz="2400" dirty="0"/>
              <a:t>) — вечнозелёное растение семейства Чайные (</a:t>
            </a:r>
            <a:r>
              <a:rPr lang="ru-RU" sz="2400" dirty="0" err="1"/>
              <a:t>Theaceae</a:t>
            </a:r>
            <a:r>
              <a:rPr lang="ru-RU" sz="2400" dirty="0"/>
              <a:t>). </a:t>
            </a:r>
          </a:p>
          <a:p>
            <a:r>
              <a:rPr lang="ru-RU" sz="2400" dirty="0"/>
              <a:t>Наиболее известный вид — </a:t>
            </a:r>
            <a:r>
              <a:rPr lang="ru-RU" sz="2400" dirty="0" err="1"/>
              <a:t>Camellia</a:t>
            </a:r>
            <a:r>
              <a:rPr lang="ru-RU" sz="2400" dirty="0"/>
              <a:t> </a:t>
            </a:r>
            <a:r>
              <a:rPr lang="ru-RU" sz="2400" dirty="0" err="1"/>
              <a:t>sinensis</a:t>
            </a:r>
            <a:r>
              <a:rPr lang="ru-RU" sz="2400" dirty="0"/>
              <a:t> (Камелия китайская, или Чай, или Чайный куст), из листьев которого получают сырьё для приготовления чая.</a:t>
            </a:r>
          </a:p>
          <a:p>
            <a:r>
              <a:rPr lang="ru-RU" sz="2400" dirty="0"/>
              <a:t> Многие виды камелии используются в декоративном садоводстве. Камелиями украшала себя Маргарита Готье, героиня романа Александра Дюма-сына «Дама с камелиями».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AB8EDA-1E89-D6DA-F502-B72AF9B31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0" y="0"/>
            <a:ext cx="4589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80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0F1F70-7DDA-CC91-8E88-622CB87B4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392" y="257175"/>
            <a:ext cx="3714750" cy="46767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E3C7E-4429-1814-13DE-B6A37FC89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58" y="588935"/>
            <a:ext cx="6463241" cy="5873857"/>
          </a:xfrm>
        </p:spPr>
        <p:txBody>
          <a:bodyPr>
            <a:normAutofit fontScale="90000"/>
          </a:bodyPr>
          <a:lstStyle/>
          <a:p>
            <a:r>
              <a:rPr lang="ru-RU" sz="4000" dirty="0" err="1">
                <a:solidFill>
                  <a:schemeClr val="tx1"/>
                </a:solidFill>
              </a:rPr>
              <a:t>Камел</a:t>
            </a:r>
            <a:r>
              <a:rPr lang="ru-RU" sz="4000" dirty="0">
                <a:solidFill>
                  <a:schemeClr val="tx1"/>
                </a:solidFill>
              </a:rPr>
              <a:t>, Георг Йосеф (нем. </a:t>
            </a:r>
            <a:r>
              <a:rPr lang="en-US" sz="4000" dirty="0">
                <a:solidFill>
                  <a:schemeClr val="tx1"/>
                </a:solidFill>
              </a:rPr>
              <a:t>Georg Joseph Kamel, </a:t>
            </a:r>
            <a:r>
              <a:rPr lang="ru-RU" sz="4000" dirty="0">
                <a:solidFill>
                  <a:schemeClr val="tx1"/>
                </a:solidFill>
              </a:rPr>
              <a:t>лат. </a:t>
            </a:r>
            <a:r>
              <a:rPr lang="en-US" sz="4000" dirty="0" err="1">
                <a:solidFill>
                  <a:schemeClr val="tx1"/>
                </a:solidFill>
              </a:rPr>
              <a:t>Georgius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Iosephus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Camellus</a:t>
            </a:r>
            <a:r>
              <a:rPr lang="en-US" sz="4000" dirty="0">
                <a:solidFill>
                  <a:schemeClr val="tx1"/>
                </a:solidFill>
              </a:rPr>
              <a:t>, 1661—1706), </a:t>
            </a:r>
            <a:r>
              <a:rPr lang="ru-RU" sz="4000" dirty="0">
                <a:solidFill>
                  <a:schemeClr val="tx1"/>
                </a:solidFill>
              </a:rPr>
              <a:t>иезуит-миссионер, ботаник чешского (немецкого) происхождения; исследователь флоры Филиппин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4770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75D0816-480F-B35A-3975-C8D2E013A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2" y="344557"/>
            <a:ext cx="8955950" cy="5696805"/>
          </a:xfrm>
        </p:spPr>
        <p:txBody>
          <a:bodyPr>
            <a:normAutofit/>
          </a:bodyPr>
          <a:lstStyle/>
          <a:p>
            <a:pPr algn="l"/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Представители рода небольшие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 tooltip="Кустарни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кустарники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или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 tooltip="Дерево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деревья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высотой от 2 до 20 метров.</a:t>
            </a:r>
          </a:p>
          <a:p>
            <a:pPr algn="l"/>
            <a:r>
              <a:rPr lang="ru-RU" b="1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 tooltip="Лис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Листья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простые, эллиптические до широко- и продолговато-яйцевидных, кожистые, </a:t>
            </a:r>
            <a:r>
              <a:rPr lang="ru-RU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глянцеватые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заострённые или тупые, по одному, иногда по 2-3, очередные на коротких черешках, длиной 3—17 см.</a:t>
            </a:r>
          </a:p>
          <a:p>
            <a:pPr algn="l"/>
            <a:r>
              <a:rPr lang="ru-RU" b="1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5" tooltip="Цвето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Цветки</a:t>
            </a:r>
            <a:r>
              <a:rPr lang="ru-RU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одиночные, диаметром 1—12 см,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Лепесто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лепестки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сросшиеся у основания, розовые, красные, белые или пёстрые,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7" tooltip="Тычин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тычинки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многочисленные.</a:t>
            </a:r>
          </a:p>
          <a:p>
            <a:pPr algn="l"/>
            <a:r>
              <a:rPr lang="ru-RU" b="1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8" tooltip="Пл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Плод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— сухая капсула, которая обычно делится на 5 отделений с 8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9" tooltip="Сем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семенами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Первое письменное упоминание о камелиях датируется I веком нашей эры, когда губернатор провинции острова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10" tooltip="Кюсю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Кюсю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расправился с главарем банды преступников с помощью дубины, сделанной из древесины камелии. Поэтому эта часть Кюсю называется </a:t>
            </a:r>
            <a:r>
              <a:rPr lang="ru-RU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Цубаки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по японскому названию камелии японской (</a:t>
            </a:r>
            <a:r>
              <a:rPr lang="ru-RU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Camellia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japonica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), а само место битвы названо «Кровавое поле». Название отразило тот факт, что цветки дикой </a:t>
            </a:r>
            <a:r>
              <a:rPr lang="ru-RU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Цубаки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— ярко-красного цвета, а первый в истории белый 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цветок этого вида появился только в VII веке и вызвал такой интерес, что его даже принесли показать императору </a:t>
            </a:r>
            <a:r>
              <a:rPr lang="ru-RU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Тэмму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608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7EDA9-6297-F0D7-BDDC-5EC176A9B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chemeClr val="tx1"/>
                </a:solidFill>
              </a:rPr>
              <a:t>Форзиция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1C1EDA-052D-07EE-20A0-9D79E9A31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/>
              <a:t>Домен:	Эукариоты</a:t>
            </a:r>
          </a:p>
          <a:p>
            <a:r>
              <a:rPr lang="ru-RU" sz="3200" dirty="0"/>
              <a:t>Царство:	Растения</a:t>
            </a:r>
          </a:p>
          <a:p>
            <a:r>
              <a:rPr lang="ru-RU" sz="3200" dirty="0"/>
              <a:t>Порядок:	</a:t>
            </a:r>
            <a:r>
              <a:rPr lang="ru-RU" sz="3200" dirty="0" err="1"/>
              <a:t>Ясноткоцветные</a:t>
            </a:r>
            <a:endParaRPr lang="ru-RU" sz="3200" dirty="0"/>
          </a:p>
          <a:p>
            <a:r>
              <a:rPr lang="ru-RU" sz="3200" dirty="0"/>
              <a:t>Семейство:	Маслиновые</a:t>
            </a:r>
          </a:p>
          <a:p>
            <a:r>
              <a:rPr lang="ru-RU" sz="3200" dirty="0"/>
              <a:t>Род:	Форзиция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A71D05-A0B1-6B8E-82E4-306523BCA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0" y="247650"/>
            <a:ext cx="600075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36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30E854-0E90-0993-A7BA-4E19F2AE5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418666" cy="4914900"/>
          </a:xfrm>
        </p:spPr>
        <p:txBody>
          <a:bodyPr>
            <a:normAutofit fontScale="90000"/>
          </a:bodyPr>
          <a:lstStyle/>
          <a:p>
            <a:r>
              <a:rPr lang="ru-RU" sz="4000" dirty="0" err="1">
                <a:solidFill>
                  <a:schemeClr val="tx1"/>
                </a:solidFill>
              </a:rPr>
              <a:t>Форзи́ция</a:t>
            </a:r>
            <a:r>
              <a:rPr lang="ru-RU" sz="4000" dirty="0">
                <a:solidFill>
                  <a:schemeClr val="tx1"/>
                </a:solidFill>
              </a:rPr>
              <a:t> (лат. </a:t>
            </a:r>
            <a:r>
              <a:rPr lang="ru-RU" sz="4000" dirty="0" err="1">
                <a:solidFill>
                  <a:schemeClr val="tx1"/>
                </a:solidFill>
              </a:rPr>
              <a:t>Forsythia</a:t>
            </a:r>
            <a:r>
              <a:rPr lang="ru-RU" sz="4000" dirty="0">
                <a:solidFill>
                  <a:schemeClr val="tx1"/>
                </a:solidFill>
              </a:rPr>
              <a:t>), также </a:t>
            </a:r>
            <a:r>
              <a:rPr lang="ru-RU" sz="4000" dirty="0" err="1">
                <a:solidFill>
                  <a:schemeClr val="tx1"/>
                </a:solidFill>
              </a:rPr>
              <a:t>форса́йтия</a:t>
            </a:r>
            <a:r>
              <a:rPr lang="ru-RU" sz="4000" dirty="0">
                <a:solidFill>
                  <a:schemeClr val="tx1"/>
                </a:solidFill>
              </a:rPr>
              <a:t>, или </a:t>
            </a:r>
            <a:r>
              <a:rPr lang="ru-RU" sz="4000" dirty="0" err="1">
                <a:solidFill>
                  <a:schemeClr val="tx1"/>
                </a:solidFill>
              </a:rPr>
              <a:t>форси́ция</a:t>
            </a:r>
            <a:r>
              <a:rPr lang="ru-RU" sz="4000" dirty="0">
                <a:solidFill>
                  <a:schemeClr val="tx1"/>
                </a:solidFill>
              </a:rPr>
              <a:t> (встречается в советских словарях: </a:t>
            </a:r>
            <a:r>
              <a:rPr lang="ru-RU" sz="4000" dirty="0" err="1">
                <a:solidFill>
                  <a:schemeClr val="tx1"/>
                </a:solidFill>
              </a:rPr>
              <a:t>фортисия</a:t>
            </a:r>
            <a:r>
              <a:rPr lang="ru-RU" sz="4000" dirty="0">
                <a:solidFill>
                  <a:schemeClr val="tx1"/>
                </a:solidFill>
              </a:rPr>
              <a:t>) — род кустарников и небольших деревьев семейства Маслиновые</a:t>
            </a:r>
            <a:r>
              <a:rPr lang="ru-RU" dirty="0"/>
              <a:t>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E7B43D9-730A-FFE3-65FA-01953DA21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154264"/>
            <a:ext cx="5818681" cy="436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6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8C3857-A8D5-936F-4543-306C72728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7676252" cy="61321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Научное родовое название дано растению в честь шотландского ботаника Уильяма Форсайта (англ. William </a:t>
            </a:r>
            <a:r>
              <a:rPr lang="ru-RU" dirty="0" err="1">
                <a:solidFill>
                  <a:schemeClr val="tx1"/>
                </a:solidFill>
              </a:rPr>
              <a:t>Forsyth</a:t>
            </a:r>
            <a:r>
              <a:rPr lang="ru-RU" dirty="0">
                <a:solidFill>
                  <a:schemeClr val="tx1"/>
                </a:solidFill>
              </a:rPr>
              <a:t>), занимавшего должность главного садовника Кенсингтонского дворца и ставшего одним из основателей Королевского садоводческого общества (англ. Royal </a:t>
            </a:r>
            <a:r>
              <a:rPr lang="ru-RU" dirty="0" err="1">
                <a:solidFill>
                  <a:schemeClr val="tx1"/>
                </a:solidFill>
              </a:rPr>
              <a:t>Horticultural</a:t>
            </a:r>
            <a:r>
              <a:rPr lang="ru-RU" dirty="0">
                <a:solidFill>
                  <a:schemeClr val="tx1"/>
                </a:solidFill>
              </a:rPr>
              <a:t> Society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C0C704A-063B-7EE5-EC1E-15B1164BC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2228" y="849421"/>
            <a:ext cx="3224454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98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4B71246-0D4F-4CF9-4A8E-C56F0264F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702365"/>
            <a:ext cx="8929445" cy="5338998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растений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от 1 до 3 м, изредка до 6 м. Ширина кустов — до 2 м.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серо-коричневая, грубая.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простые, изредка сложные (тройчатые), без прилистников; овальные, с зазубринами. Листорасположение супротивное. Длина листа — от 2 до 15 см.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Форзиция средняя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Forsythia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×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intermedia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цветки крупным планом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колокольчатые, ярко-жёлтые. Чашечка четырёхлопастная; венчик сростнолепестный, с четырьмя долями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Опыление происходит с помощью насекомых.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коробочка, вскрывающаяся по гнёздам, с несколькими крылатыми семенами.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Форзиция — пищевое растение для гусениц некоторых видов бабочек — например, для златогузки (лат.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Euproctis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chrysorrhoea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Naenia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typica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9005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0CC48-3715-B819-D6E7-EB9DCF9C6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tx1"/>
                </a:solidFill>
              </a:rPr>
              <a:t>Юбея</a:t>
            </a:r>
            <a:r>
              <a:rPr lang="ru-RU" dirty="0">
                <a:solidFill>
                  <a:schemeClr val="tx1"/>
                </a:solidFill>
              </a:rPr>
              <a:t> чилийская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67474F-370D-3551-6D54-BDB136058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49" y="1673816"/>
            <a:ext cx="3874576" cy="5184183"/>
          </a:xfrm>
        </p:spPr>
        <p:txBody>
          <a:bodyPr>
            <a:normAutofit/>
          </a:bodyPr>
          <a:lstStyle/>
          <a:p>
            <a:r>
              <a:rPr lang="ru-RU" sz="2400" b="1" dirty="0"/>
              <a:t>Царство:	Растения</a:t>
            </a:r>
          </a:p>
          <a:p>
            <a:r>
              <a:rPr lang="ru-RU" sz="2400" b="1" dirty="0"/>
              <a:t>отдел	</a:t>
            </a:r>
            <a:r>
              <a:rPr lang="en-US" sz="2400" b="1" dirty="0" err="1"/>
              <a:t>Magnoliophyta</a:t>
            </a:r>
            <a:endParaRPr lang="en-US" sz="2400" b="1" dirty="0"/>
          </a:p>
          <a:p>
            <a:r>
              <a:rPr lang="ru-RU" sz="2400" b="1" dirty="0"/>
              <a:t>класс	</a:t>
            </a:r>
            <a:r>
              <a:rPr lang="en-US" sz="2400" b="1" dirty="0" err="1"/>
              <a:t>Liliopsida</a:t>
            </a:r>
            <a:endParaRPr lang="en-US" sz="2400" b="1" dirty="0"/>
          </a:p>
          <a:p>
            <a:r>
              <a:rPr lang="ru-RU" sz="2400" b="1" dirty="0"/>
              <a:t>порядок	</a:t>
            </a:r>
            <a:r>
              <a:rPr lang="en-US" sz="2400" b="1" dirty="0" err="1"/>
              <a:t>Arecales</a:t>
            </a:r>
            <a:endParaRPr lang="en-US" sz="2400" b="1" dirty="0"/>
          </a:p>
          <a:p>
            <a:r>
              <a:rPr lang="ru-RU" sz="2400" b="1" dirty="0"/>
              <a:t>семейство	</a:t>
            </a:r>
            <a:r>
              <a:rPr lang="en-US" sz="2400" b="1" dirty="0" err="1"/>
              <a:t>Arecaceae</a:t>
            </a:r>
            <a:endParaRPr lang="en-US" sz="2400" b="1" dirty="0"/>
          </a:p>
          <a:p>
            <a:r>
              <a:rPr lang="ru-RU" sz="2400" b="1" dirty="0"/>
              <a:t>род	</a:t>
            </a:r>
            <a:r>
              <a:rPr lang="en-US" sz="2400" b="1" dirty="0" err="1"/>
              <a:t>Jubaea</a:t>
            </a:r>
            <a:endParaRPr lang="en-US" sz="2400" b="1" dirty="0"/>
          </a:p>
          <a:p>
            <a:r>
              <a:rPr lang="ru-RU" sz="2400" b="1" dirty="0"/>
              <a:t>вид	</a:t>
            </a:r>
            <a:r>
              <a:rPr lang="en-US" sz="2400" b="1" dirty="0"/>
              <a:t>chilensis (Molina) </a:t>
            </a:r>
            <a:r>
              <a:rPr lang="en-US" sz="2400" b="1" dirty="0" err="1"/>
              <a:t>Baill</a:t>
            </a:r>
            <a:r>
              <a:rPr lang="en-US" sz="2400" b="1" dirty="0"/>
              <a:t>.</a:t>
            </a:r>
          </a:p>
          <a:p>
            <a:endParaRPr lang="ru-RU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C25791-008B-EC4E-F35F-E597B706E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119" y="1487345"/>
            <a:ext cx="7639881" cy="537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07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EADA8A-DA1B-8778-072C-917961CF3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450" y="190500"/>
            <a:ext cx="7620000" cy="5715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E234371-556F-F266-1C5A-06232DC54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26362"/>
            <a:ext cx="4111450" cy="6058940"/>
          </a:xfrm>
        </p:spPr>
        <p:txBody>
          <a:bodyPr>
            <a:normAutofit/>
          </a:bodyPr>
          <a:lstStyle/>
          <a:p>
            <a:r>
              <a:rPr lang="ru-RU" sz="2800" dirty="0" err="1"/>
              <a:t>Юбе́я</a:t>
            </a:r>
            <a:r>
              <a:rPr lang="ru-RU" sz="2800" dirty="0"/>
              <a:t> (лат. </a:t>
            </a:r>
            <a:r>
              <a:rPr lang="ru-RU" sz="2800" dirty="0" err="1"/>
              <a:t>Jubaea</a:t>
            </a:r>
            <a:r>
              <a:rPr lang="ru-RU" sz="2800" dirty="0"/>
              <a:t>) — род растений семейства Пальмовые (</a:t>
            </a:r>
            <a:r>
              <a:rPr lang="ru-RU" sz="2800" dirty="0" err="1"/>
              <a:t>Arecaceae</a:t>
            </a:r>
            <a:r>
              <a:rPr lang="ru-RU" sz="2800" dirty="0"/>
              <a:t>).</a:t>
            </a:r>
          </a:p>
          <a:p>
            <a:r>
              <a:rPr lang="ru-RU" sz="2800" dirty="0"/>
              <a:t> К этому роду в настоящее время относят один вид — Слоновую пальму, или </a:t>
            </a:r>
            <a:r>
              <a:rPr lang="ru-RU" sz="2800" dirty="0" err="1"/>
              <a:t>Юбею</a:t>
            </a:r>
            <a:r>
              <a:rPr lang="ru-RU" sz="2800" dirty="0"/>
              <a:t> чилийскую (</a:t>
            </a:r>
            <a:r>
              <a:rPr lang="ru-RU" sz="2800" dirty="0" err="1"/>
              <a:t>Jubaea</a:t>
            </a:r>
            <a:r>
              <a:rPr lang="ru-RU" sz="2800" dirty="0"/>
              <a:t> </a:t>
            </a:r>
            <a:r>
              <a:rPr lang="ru-RU" sz="2800" dirty="0" err="1"/>
              <a:t>chilensis</a:t>
            </a:r>
            <a:r>
              <a:rPr lang="ru-RU" sz="2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97468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A3FD5D-DC24-332A-A860-2E878354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64" y="133350"/>
            <a:ext cx="8913338" cy="703104"/>
          </a:xfrm>
        </p:spPr>
        <p:txBody>
          <a:bodyPr/>
          <a:lstStyle/>
          <a:p>
            <a:r>
              <a:rPr lang="en-US" b="1" i="1" dirty="0">
                <a:solidFill>
                  <a:schemeClr val="tx1"/>
                </a:solidFill>
                <a:effectLst/>
              </a:rPr>
              <a:t>A</a:t>
            </a:r>
            <a:r>
              <a:rPr lang="ru-RU" b="1" i="1" dirty="0" err="1">
                <a:solidFill>
                  <a:schemeClr val="tx1"/>
                </a:solidFill>
                <a:effectLst/>
              </a:rPr>
              <a:t>белия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E187F6B-13F6-11DC-7F18-58E01976D1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4621863"/>
              </p:ext>
            </p:extLst>
          </p:nvPr>
        </p:nvGraphicFramePr>
        <p:xfrm>
          <a:off x="573436" y="1317356"/>
          <a:ext cx="2991173" cy="4571999"/>
        </p:xfrm>
        <a:graphic>
          <a:graphicData uri="http://schemas.openxmlformats.org/drawingml/2006/table">
            <a:tbl>
              <a:tblPr/>
              <a:tblGrid>
                <a:gridCol w="2991173">
                  <a:extLst>
                    <a:ext uri="{9D8B030D-6E8A-4147-A177-3AD203B41FA5}">
                      <a16:colId xmlns:a16="http://schemas.microsoft.com/office/drawing/2014/main" val="1077165985"/>
                    </a:ext>
                  </a:extLst>
                </a:gridCol>
              </a:tblGrid>
              <a:tr h="4571999">
                <a:tc>
                  <a:txBody>
                    <a:bodyPr/>
                    <a:lstStyle/>
                    <a:p>
                      <a:pPr algn="l" fontAlgn="t"/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Домен:</a:t>
                      </a:r>
                    </a:p>
                    <a:p>
                      <a:pPr algn="l" fontAlgn="b"/>
                      <a:r>
                        <a:rPr lang="ru-RU" sz="2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tooltip="Eukaryota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Эукариоты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Царство:</a:t>
                      </a:r>
                    </a:p>
                    <a:p>
                      <a:pPr algn="l" fontAlgn="b"/>
                      <a:r>
                        <a:rPr lang="ru-RU" sz="2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tooltip="Planta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Растения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Порядок:</a:t>
                      </a:r>
                    </a:p>
                    <a:p>
                      <a:pPr algn="l" fontAlgn="b"/>
                      <a:r>
                        <a:rPr lang="ru-RU" sz="2400" b="1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 tooltip="Dipsacales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Ворсянкоцветные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Семейство:</a:t>
                      </a:r>
                    </a:p>
                    <a:p>
                      <a:pPr algn="l" fontAlgn="b"/>
                      <a:r>
                        <a:rPr lang="ru-RU" sz="2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 tooltip="Caprifoliaceae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Жимолостные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t"/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Род:</a:t>
                      </a:r>
                    </a:p>
                    <a:p>
                      <a:pPr algn="l" fontAlgn="b"/>
                      <a:r>
                        <a:rPr lang="ru-RU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Абелия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639650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41BDB4-141A-7EE9-36A1-1A826655CC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582" y="609600"/>
            <a:ext cx="8149754" cy="54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40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0710A65-1A55-EB01-C04C-A208F8410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437323"/>
            <a:ext cx="8942698" cy="5604040"/>
          </a:xfrm>
        </p:spPr>
        <p:txBody>
          <a:bodyPr/>
          <a:lstStyle/>
          <a:p>
            <a:pPr algn="l"/>
            <a:r>
              <a:rPr lang="ru-RU" sz="28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Высота 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ствола </a:t>
            </a:r>
            <a:r>
              <a:rPr lang="ru-RU" sz="28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юбеи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обычно составляет 15—18 м, а диаметр достигает 1 м. </a:t>
            </a:r>
          </a:p>
          <a:p>
            <a:pPr algn="l"/>
            <a:r>
              <a:rPr lang="ru-RU" sz="2800" b="1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 tooltip="Крона дерев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Крона</a:t>
            </a:r>
            <a:r>
              <a:rPr lang="ru-RU" sz="28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располагается на вершине и состоит из 60—100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 tooltip="Лис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перистых листьев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Длина </a:t>
            </a:r>
            <a:r>
              <a:rPr lang="ru-RU" sz="2800" b="1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 tooltip="Соцвети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соцветий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составляет 1,2—1,4 м; они разветвлённые.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5" tooltip="Пести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Пестичные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цветы располагаются у основания, а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Тычинк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тычиночные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— в верхней части.</a:t>
            </a:r>
          </a:p>
          <a:p>
            <a:pPr algn="l"/>
            <a:r>
              <a:rPr lang="ru-RU" sz="28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Тип плода 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—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7" tooltip="Костян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костянка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8" tooltip="Околоплодни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околоплодник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мясистый. Форма семян округлая, содержание масла в семенах — около 35 %.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443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E357D-5551-E86D-4F56-3F0F07282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(лат.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Juba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Iuba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др.-греч.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Ἰό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βας; примерно, 52—50 до н. э. — 23 н. э.) — союзный Риму царь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Мавретании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 последнего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нумидийского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царя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(ум. 46 г. до н. э.) и отец последнего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мавретанского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царя Птолемея.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714C228-9986-E33A-EDED-05C6BE3A1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6457" y="2838361"/>
            <a:ext cx="2516195" cy="3355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CAC7C3-031B-F662-6B47-BFDFED9E3F5B}"/>
              </a:ext>
            </a:extLst>
          </p:cNvPr>
          <p:cNvSpPr txBox="1"/>
          <p:nvPr/>
        </p:nvSpPr>
        <p:spPr>
          <a:xfrm>
            <a:off x="677334" y="3028951"/>
            <a:ext cx="775229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Юба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 интересовался ботаникой, написал книгу о молочае, найденном в Атласских горах (он назвал его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Euphorbia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честь своего личного врача).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него назван род растений семейства пальмовых 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Юбея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3428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32FE1-7DC7-A69D-609D-F5BD48A52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06" y="228600"/>
            <a:ext cx="8421595" cy="8382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Бешорнерия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92472B-A267-A308-EDF2-6D875B798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5638800" cy="5791200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2" tooltip="Р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род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 tooltip="Суккулентное растени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суккулентных растений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принадлежащих к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4" tooltip="Семья (биология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семейству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5" tooltip="Спаржевы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Спаржевых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подсемейству </a:t>
            </a:r>
            <a:r>
              <a:rPr lang="ru-RU" sz="2800" b="0" i="0" u="none" strike="noStrike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6" tooltip="Agavoidea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Agavoideae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7" tooltip="Местное растени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произрастает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полузасушливых районах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8" tooltip="Мекси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Мексики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9" tooltip="Центральная Амери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Центральной Америки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aseline="30000" dirty="0">
              <a:solidFill>
                <a:schemeClr val="tx1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это большие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0" tooltip="Вечнозеленое растени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вечнозеленые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1" tooltip="Многолетнее растени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многолетники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образующие скопления серо-зеленых листьев, с высокими цветоносами до 1,5 метров (4,9 фута). 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Незначительно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2" tooltip="Зимостойкость (растения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выносливые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они могут нуждаться в защите на зиму в районах, подверженных заморозкам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674E6E-113E-0429-0D29-C2FBB3DCDC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2809" y="2929527"/>
            <a:ext cx="5902386" cy="39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28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520F12-2AB9-AE0A-7208-638D063B9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0" y="2222977"/>
            <a:ext cx="5734050" cy="463502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6C7CA75-5203-BFAC-FB6E-1B9506DF5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1406339"/>
            <a:ext cx="5848350" cy="4635023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классификация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Королевство: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Plantae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Клад: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Трахеофиты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Клад:	Покрытосеменные растения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Клад:	Однодольные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Порядок:	Спаржа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Семья:	Спаржевые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Подсемейство: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Agavoideae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Род:	Бешорнерия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Кунт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618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C84F5F0-4834-1536-61D7-E0F090AE6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8" y="516835"/>
            <a:ext cx="10177668" cy="5923722"/>
          </a:xfrm>
        </p:spPr>
        <p:txBody>
          <a:bodyPr>
            <a:normAutofit lnSpcReduction="10000"/>
          </a:bodyPr>
          <a:lstStyle/>
          <a:p>
            <a:r>
              <a:rPr lang="ru-RU" b="1" i="0" dirty="0" err="1">
                <a:effectLst/>
                <a:highlight>
                  <a:srgbClr val="FFFFFF"/>
                </a:highlight>
                <a:latin typeface="-apple-system"/>
              </a:rPr>
              <a:t>Бешорнерия</a:t>
            </a:r>
            <a:r>
              <a:rPr lang="ru-RU" b="0" i="0" dirty="0">
                <a:effectLst/>
                <a:highlight>
                  <a:srgbClr val="FFFFFF"/>
                </a:highlight>
                <a:latin typeface="-apple-system"/>
              </a:rPr>
              <a:t> представляет собой суккулентный многолетник (то есть растение, которое в своих побегах накапливает жидкость, чтобы переживать неблагоприятные засушливые периоды). </a:t>
            </a:r>
          </a:p>
          <a:p>
            <a:r>
              <a:rPr lang="ru-RU" b="0" i="0" dirty="0">
                <a:effectLst/>
                <a:highlight>
                  <a:srgbClr val="FFFFFF"/>
                </a:highlight>
                <a:latin typeface="-apple-system"/>
              </a:rPr>
              <a:t>Из своих листьев она формирует не только розетки, доходящие до ширины в 65 см, но и обладает побегами. </a:t>
            </a:r>
          </a:p>
          <a:p>
            <a:r>
              <a:rPr lang="ru-RU" b="1" i="0" dirty="0">
                <a:effectLst/>
                <a:highlight>
                  <a:srgbClr val="FFFFFF"/>
                </a:highlight>
                <a:latin typeface="-apple-system"/>
              </a:rPr>
              <a:t>Стебель «лилии Мексики» </a:t>
            </a:r>
            <a:r>
              <a:rPr lang="ru-RU" b="0" i="0" dirty="0">
                <a:effectLst/>
                <a:highlight>
                  <a:srgbClr val="FFFFFF"/>
                </a:highlight>
                <a:latin typeface="-apple-system"/>
              </a:rPr>
              <a:t>небольших размеров — его высота составляет всего 10–12 см. </a:t>
            </a:r>
          </a:p>
          <a:p>
            <a:r>
              <a:rPr lang="ru-RU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-apple-system"/>
              </a:rPr>
              <a:t>Листовые пластины </a:t>
            </a:r>
            <a:r>
              <a:rPr lang="ru-RU" b="0" i="0" dirty="0">
                <a:effectLst/>
                <a:highlight>
                  <a:srgbClr val="FFFFFF"/>
                </a:highlight>
                <a:latin typeface="-apple-system"/>
              </a:rPr>
              <a:t>крупных размеров (дина измеряется 30–50 см), отличающиеся линейными и широко-ланцетными очертаниями, верхушки их изгибаются, и к концу пластины идет заострение. Поверхность листа на ощупь обладает шероховатостью с обеих сторон. Цвет ее изменяется от нежно-зеленого до насыщенно-</a:t>
            </a:r>
            <a:r>
              <a:rPr lang="ru-RU" b="0" i="0" dirty="0" err="1">
                <a:effectLst/>
                <a:highlight>
                  <a:srgbClr val="FFFFFF"/>
                </a:highlight>
                <a:latin typeface="-apple-system"/>
              </a:rPr>
              <a:t>травяного.Из</a:t>
            </a:r>
            <a:r>
              <a:rPr lang="ru-RU" b="0" i="0" dirty="0">
                <a:effectLst/>
                <a:highlight>
                  <a:srgbClr val="FFFFFF"/>
                </a:highlight>
                <a:latin typeface="-apple-system"/>
              </a:rPr>
              <a:t> этих сидячих листьев собирается прикорневая розетка.</a:t>
            </a:r>
            <a:br>
              <a:rPr lang="ru-RU" dirty="0"/>
            </a:br>
            <a:r>
              <a:rPr lang="ru-RU" b="0" i="0" dirty="0">
                <a:effectLst/>
                <a:highlight>
                  <a:srgbClr val="FFFFFF"/>
                </a:highlight>
                <a:latin typeface="-apple-system"/>
              </a:rPr>
              <a:t>В мае-июле месяце появляется выразительное</a:t>
            </a:r>
            <a:r>
              <a:rPr lang="ru-RU" b="1" i="0" dirty="0">
                <a:effectLst/>
                <a:highlight>
                  <a:srgbClr val="FFFFFF"/>
                </a:highlight>
                <a:latin typeface="-apple-system"/>
              </a:rPr>
              <a:t> соцветие</a:t>
            </a:r>
            <a:r>
              <a:rPr lang="ru-RU" b="0" i="0" dirty="0">
                <a:effectLst/>
                <a:highlight>
                  <a:srgbClr val="FFFFFF"/>
                </a:highlight>
                <a:latin typeface="-apple-system"/>
              </a:rPr>
              <a:t>, которое имеет размеры цветоносного стебля иногда до метра в высоту. Но некоторые виды обладают безлистными пружинистыми цветоносами, достигающими и 2–х метров, постепенно склоняющихся к земле. Окрас их зеленовато-малиновый. </a:t>
            </a:r>
          </a:p>
          <a:p>
            <a:r>
              <a:rPr lang="ru-RU" b="1" i="0" dirty="0">
                <a:effectLst/>
                <a:highlight>
                  <a:srgbClr val="FFFFFF"/>
                </a:highlight>
                <a:latin typeface="-apple-system"/>
              </a:rPr>
              <a:t>Соцветия </a:t>
            </a:r>
            <a:r>
              <a:rPr lang="ru-RU" b="0" i="0" dirty="0">
                <a:effectLst/>
                <a:highlight>
                  <a:srgbClr val="FFFFFF"/>
                </a:highlight>
                <a:latin typeface="-apple-system"/>
              </a:rPr>
              <a:t>представляют собой кисти либо метелки, которые окружают розоватые, коралловые или красные прицветники. </a:t>
            </a:r>
            <a:r>
              <a:rPr lang="ru-RU" b="0" i="0" dirty="0" err="1">
                <a:effectLst/>
                <a:highlight>
                  <a:srgbClr val="FFFFFF"/>
                </a:highlight>
                <a:latin typeface="-apple-system"/>
              </a:rPr>
              <a:t>Соцветные</a:t>
            </a:r>
            <a:r>
              <a:rPr lang="ru-RU" b="0" i="0" dirty="0">
                <a:effectLst/>
                <a:highlight>
                  <a:srgbClr val="FFFFFF"/>
                </a:highlight>
                <a:latin typeface="-apple-system"/>
              </a:rPr>
              <a:t> группы составляют свисающие цветки колокольчатого вида, у которых бутон имеет форму трубочки. </a:t>
            </a:r>
          </a:p>
          <a:p>
            <a:r>
              <a:rPr lang="ru-RU" b="0" i="0" dirty="0">
                <a:effectLst/>
                <a:highlight>
                  <a:srgbClr val="FFFFFF"/>
                </a:highlight>
                <a:latin typeface="-apple-system"/>
              </a:rPr>
              <a:t>Окрашены </a:t>
            </a:r>
            <a:r>
              <a:rPr lang="ru-RU" b="1" i="0" dirty="0">
                <a:effectLst/>
                <a:highlight>
                  <a:srgbClr val="FFFFFF"/>
                </a:highlight>
                <a:latin typeface="-apple-system"/>
              </a:rPr>
              <a:t>цветы</a:t>
            </a:r>
            <a:r>
              <a:rPr lang="ru-RU" b="0" i="0" dirty="0">
                <a:effectLst/>
                <a:highlight>
                  <a:srgbClr val="FFFFFF"/>
                </a:highlight>
                <a:latin typeface="-apple-system"/>
              </a:rPr>
              <a:t> в красно-зеленоватые тона. Их число в соцветии достигает сотни единиц. При отцветании колер бутонов меняется на желтый.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304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474A55-7C8D-55A8-C021-CBADFE2E6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88" y="609600"/>
            <a:ext cx="9165514" cy="1320800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Бешорнерия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D13E92-E638-D3DB-0D3C-D80CEE1FC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76401"/>
            <a:ext cx="4866216" cy="4364962"/>
          </a:xfrm>
        </p:spPr>
        <p:txBody>
          <a:bodyPr>
            <a:normAutofit lnSpcReduction="10000"/>
          </a:bodyPr>
          <a:lstStyle/>
          <a:p>
            <a:r>
              <a:rPr lang="ru-RU" sz="3200" b="0" i="0" u="none" strike="noStrike" dirty="0">
                <a:solidFill>
                  <a:schemeClr val="tx1"/>
                </a:solidFill>
                <a:effectLst/>
                <a:highlight>
                  <a:srgbClr val="F8F9FA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2" tooltip="Фридрих Вильгельм Кристиан Бешорнер (страница не суще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Фридрих Вильгельм Кристиан </a:t>
            </a:r>
            <a:r>
              <a:rPr lang="ru-RU" sz="3200" b="0" i="0" u="none" strike="noStrike" dirty="0" err="1">
                <a:solidFill>
                  <a:schemeClr val="tx1"/>
                </a:solidFill>
                <a:effectLst/>
                <a:highlight>
                  <a:srgbClr val="F8F9FA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2" tooltip="Фридрих Вильгельм Кристиан Бешорнер (страница не суще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Бешорнер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(1806-1873), немецко-</a:t>
            </a:r>
            <a:r>
              <a:rPr lang="ru-RU" sz="3200" b="0" i="0" u="none" strike="noStrike" dirty="0">
                <a:solidFill>
                  <a:schemeClr val="tx1"/>
                </a:solidFill>
                <a:effectLst/>
                <a:highlight>
                  <a:srgbClr val="F8F9FA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 tooltip="Силез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силезский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психиатр с ботаническими интересами; был родственником автора этого рода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C98D23-EE31-B07B-E8FA-7171C7C1F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424" y="361950"/>
            <a:ext cx="5416026" cy="608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72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30803-52C8-13BC-872D-9960DE3C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323850"/>
            <a:ext cx="5977293" cy="952500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Кустарник Буддлея Давида</a:t>
            </a:r>
            <a:br>
              <a:rPr lang="ru-RU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78FF8C-61DD-124E-2FFA-0F1C9F04A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961" y="95250"/>
            <a:ext cx="6667500" cy="6667500"/>
          </a:xfrm>
          <a:prstGeom prst="rect">
            <a:avLst/>
          </a:prstGeom>
        </p:spPr>
      </p:pic>
      <p:pic>
        <p:nvPicPr>
          <p:cNvPr id="5122" name="Picture 2" descr="Отредактируйте эту классификацию">
            <a:extLst>
              <a:ext uri="{FF2B5EF4-FFF2-40B4-BE49-F238E27FC236}">
                <a16:creationId xmlns:a16="http://schemas.microsoft.com/office/drawing/2014/main" id="{F3E75D7A-1E3F-5872-1F7C-DDF02A03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B632158E-93D9-247A-170A-BA5805AD8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179443"/>
            <a:ext cx="3907919" cy="5354707"/>
          </a:xfrm>
        </p:spPr>
        <p:txBody>
          <a:bodyPr>
            <a:normAutofit lnSpcReduction="10000"/>
          </a:bodyPr>
          <a:lstStyle/>
          <a:p>
            <a:pPr fontAlgn="t"/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8F9F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Домен:</a:t>
            </a:r>
          </a:p>
          <a:p>
            <a:pPr fontAlgn="b"/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8F9FA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4" tooltip="Eukaryot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Эукариоты</a:t>
            </a:r>
            <a:endParaRPr lang="ru-RU" sz="2800" b="0" i="0" dirty="0">
              <a:solidFill>
                <a:schemeClr val="tx1"/>
              </a:solidFill>
              <a:effectLst/>
              <a:highlight>
                <a:srgbClr val="F8F9FA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8F9F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Царство:</a:t>
            </a:r>
          </a:p>
          <a:p>
            <a:pPr fontAlgn="b"/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8F9FA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5" tooltip="Planta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Растения</a:t>
            </a:r>
            <a:endParaRPr lang="ru-RU" sz="2800" b="0" i="0" dirty="0">
              <a:solidFill>
                <a:schemeClr val="tx1"/>
              </a:solidFill>
              <a:effectLst/>
              <a:highlight>
                <a:srgbClr val="F8F9FA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8F9F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Порядок:</a:t>
            </a:r>
          </a:p>
          <a:p>
            <a:pPr fontAlgn="b"/>
            <a:r>
              <a:rPr lang="ru-RU" sz="2800" b="0" i="0" u="none" strike="noStrike" dirty="0" err="1">
                <a:solidFill>
                  <a:schemeClr val="tx1"/>
                </a:solidFill>
                <a:effectLst/>
                <a:highlight>
                  <a:srgbClr val="F8F9FA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6" tooltip="Lamial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Ясноткоцветные</a:t>
            </a:r>
            <a:endParaRPr lang="ru-RU" sz="2800" b="0" i="0" dirty="0">
              <a:solidFill>
                <a:schemeClr val="tx1"/>
              </a:solidFill>
              <a:effectLst/>
              <a:highlight>
                <a:srgbClr val="F8F9FA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8F9F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Семейство:</a:t>
            </a:r>
          </a:p>
          <a:p>
            <a:pPr fontAlgn="b"/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8F9FA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7" tooltip="Scrophulariacea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Норичниковые</a:t>
            </a:r>
            <a:endParaRPr lang="ru-RU" sz="2800" b="0" i="0" dirty="0">
              <a:solidFill>
                <a:schemeClr val="tx1"/>
              </a:solidFill>
              <a:effectLst/>
              <a:highlight>
                <a:srgbClr val="F8F9FA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8F9F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Род:</a:t>
            </a:r>
          </a:p>
          <a:p>
            <a:pPr fontAlgn="b"/>
            <a:r>
              <a:rPr lang="ru-RU" sz="2800" b="1" i="0" dirty="0">
                <a:solidFill>
                  <a:schemeClr val="tx1"/>
                </a:solidFill>
                <a:effectLst/>
                <a:highlight>
                  <a:srgbClr val="F8F9FA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Буддлея</a:t>
            </a:r>
            <a:endParaRPr lang="ru-RU" sz="2800" b="0" i="0" dirty="0">
              <a:solidFill>
                <a:schemeClr val="tx1"/>
              </a:solidFill>
              <a:effectLst/>
              <a:highlight>
                <a:srgbClr val="F8F9FA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500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E523FA-67B8-936C-9005-FC6317875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28600"/>
            <a:ext cx="6381750" cy="4191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Буддлея (/ˈ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бʌдля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/;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орф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вар.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Буддлея; также исторически обозначается как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Buddlea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- это род, включающий более 140 видов цветковых растений, эндемичных для Азии, Африки и Америки. 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Родовое название, присвоенное Линнеем посмертно в честь преподобного Адама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Баддла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(1662-1715), английского ботаника и ректора, по предложению доктора Уильяма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Хьюстоуна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Хьюстоун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отправил первые растения, ставшие известными науке как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buddleja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(B.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americana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в Англию с Карибского бассейна примерно через 15 лет после смерти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Баддла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Виды буддлеи, особенно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Buddleja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davidii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межвидовые гибриды, широко известны как кусты бабочек и часто культивируются как садовые кустарники.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Буддлея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давидии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 инвазивным видом как в Европе, так и в Северной Америке.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0381C4-0EED-0B83-3B05-6551B4213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342900"/>
            <a:ext cx="5571209" cy="604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24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A4ED0E3-9F3B-B8E6-584A-A8A4B2713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122" y="609600"/>
            <a:ext cx="8531880" cy="5431762"/>
          </a:xfrm>
        </p:spPr>
        <p:txBody>
          <a:bodyPr/>
          <a:lstStyle/>
          <a:p>
            <a:pPr algn="l"/>
            <a:r>
              <a:rPr lang="ru-RU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Кустарники, реже деревья, лианы или травянистые растения.</a:t>
            </a:r>
          </a:p>
          <a:p>
            <a:pPr algn="l"/>
            <a:r>
              <a:rPr lang="ru-RU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Листья</a:t>
            </a:r>
            <a:r>
              <a:rPr lang="ru-RU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супротивные, изредка чередующиеся, на черешках, обычно укороченных. Край листовой пластинки зубчатый. </a:t>
            </a:r>
          </a:p>
          <a:p>
            <a:pPr algn="l"/>
            <a:r>
              <a:rPr lang="ru-RU" sz="2400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Соцветия</a:t>
            </a:r>
            <a:r>
              <a:rPr lang="ru-RU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терминальные и пазушные, обычно многоцветковые. Прицветники в основном листообразные, напоминающие чашелистики. </a:t>
            </a:r>
          </a:p>
          <a:p>
            <a:pPr algn="l"/>
            <a:r>
              <a:rPr lang="ru-RU" sz="2400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Цветки</a:t>
            </a:r>
            <a:r>
              <a:rPr lang="ru-RU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4-членные, </a:t>
            </a:r>
            <a:r>
              <a:rPr lang="ru-RU" sz="2400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дву</a:t>
            </a:r>
            <a:r>
              <a:rPr lang="ru-RU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 или однополые. Венчик колокольчатый, чашеобразный, воронкообразный. </a:t>
            </a:r>
          </a:p>
          <a:p>
            <a:pPr algn="l"/>
            <a:r>
              <a:rPr lang="ru-RU" sz="2400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Плоды</a:t>
            </a:r>
            <a:r>
              <a:rPr lang="ru-RU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двухклапанные</a:t>
            </a:r>
            <a:r>
              <a:rPr lang="ru-RU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капсулы.</a:t>
            </a:r>
          </a:p>
          <a:p>
            <a:pPr algn="l"/>
            <a:r>
              <a:rPr lang="ru-RU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Семена </a:t>
            </a:r>
            <a:r>
              <a:rPr lang="ru-RU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мелкие, часто крылатые, эндосперм мясистый, эмбрион прямой.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71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2F476-049C-B031-99B8-C430EC662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1086679"/>
            <a:ext cx="5013273" cy="552194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Царство: Растения —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Plantae</a:t>
            </a:r>
            <a:b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Отдел: Цветковые —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Magnoliophyta</a:t>
            </a:r>
            <a:b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Класс: Двудольные —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Magnoliopsida</a:t>
            </a:r>
            <a:b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Порядок: </a:t>
            </a:r>
            <a:r>
              <a:rPr lang="ru-RU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Ясноткоцветные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 —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Lamiales</a:t>
            </a:r>
            <a:b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Семейство: </a:t>
            </a:r>
            <a:r>
              <a:rPr lang="ru-RU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Павловниевые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 —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Paulowniaceae</a:t>
            </a:r>
            <a:b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Род: Павловния —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Paulownia</a:t>
            </a:r>
            <a:b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Вид: Павловния войлочная — 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Paulownia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tomentosa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B26854-06D1-ECB3-7752-1E9D5ACF3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582" y="1561997"/>
            <a:ext cx="5904109" cy="4409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14C597-B3E9-9BB4-FF65-DCBE524A0852}"/>
              </a:ext>
            </a:extLst>
          </p:cNvPr>
          <p:cNvSpPr txBox="1"/>
          <p:nvPr/>
        </p:nvSpPr>
        <p:spPr>
          <a:xfrm>
            <a:off x="637309" y="249381"/>
            <a:ext cx="112308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Павло́вния</a:t>
            </a:r>
            <a:r>
              <a:rPr lang="ru-RU" sz="36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(лат. </a:t>
            </a:r>
            <a:r>
              <a:rPr lang="en-US" sz="36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Paulównia</a:t>
            </a:r>
            <a:r>
              <a:rPr lang="en-US" sz="36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36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36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Ада́мово</a:t>
            </a:r>
            <a:r>
              <a:rPr lang="ru-RU" sz="3600" b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b="1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де́рево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024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CA1B6-2E75-6E29-EE3F-11422DF70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6294966" cy="419100"/>
          </a:xfrm>
        </p:spPr>
        <p:txBody>
          <a:bodyPr>
            <a:noAutofit/>
          </a:bodyPr>
          <a:lstStyle/>
          <a:p>
            <a:r>
              <a:rPr lang="ru-RU" sz="2800" b="1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Абе́лия</a:t>
            </a:r>
            <a:r>
              <a:rPr lang="ru-RU" sz="28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 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 tooltip="Латинский язы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лат.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ru-RU" sz="2800" b="0" i="1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Abélia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ru-RU" sz="2800" b="0" i="1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Vesálea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 —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 tooltip="Род (биология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род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растений семейства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 tooltip="Жимолостны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Жимолостные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(</a:t>
            </a:r>
            <a:r>
              <a:rPr lang="ru-RU" sz="2800" b="0" i="1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Caprifoliáceae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). Около 30 видов, главным образом в Восточной Азии (от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5" tooltip="Япон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Японии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на запад до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Гимала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Гималаев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). Невысокие листопадные или вечнозелёные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7" tooltip="Кустарни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кустарники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c трубчатыми или воронковидными цветками и супротивными овальными листьями с заостренной верхушкой. Таксон назван в честь британского биолога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8" tooltip="Абель, Клар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Кларка Абеля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21C5A-A128-DCD6-0AA1-437FD67EF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2300" y="4495800"/>
            <a:ext cx="4057650" cy="15455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AF2B7B-6225-F498-87A1-93DA962CFB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2300" y="1314450"/>
            <a:ext cx="4726912" cy="472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58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166DDC1-6DBB-D1D9-DA3B-1B1EB4914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309" y="361951"/>
            <a:ext cx="5818327" cy="6246668"/>
          </a:xfrm>
        </p:spPr>
        <p:txBody>
          <a:bodyPr>
            <a:normAutofit fontScale="92500"/>
          </a:bodyPr>
          <a:lstStyle/>
          <a:p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Дерево родом из Китая. Самые ранние документы и летописи, упоминающие об использовании этого чудесного дерева, датируются ранее 2600 лет н.э. </a:t>
            </a:r>
          </a:p>
          <a:p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Веками дерево росло в Японии. </a:t>
            </a:r>
          </a:p>
          <a:p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И было известно под названием Кири(</a:t>
            </a:r>
            <a:r>
              <a:rPr lang="ru-RU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Kiri</a:t>
            </a: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), что в переводе с японского означает “жизнь”. Кири всегда считалось священным деревом.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44BA57-EDF1-5E85-1AE1-8B4CEBB29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81" y="637309"/>
            <a:ext cx="4341731" cy="2874038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513C1E5-BA3C-E14C-998E-04AE926A1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83" y="3511347"/>
            <a:ext cx="3805325" cy="34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88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Объект 2">
            <a:extLst>
              <a:ext uri="{FF2B5EF4-FFF2-40B4-BE49-F238E27FC236}">
                <a16:creationId xmlns:a16="http://schemas.microsoft.com/office/drawing/2014/main" id="{BD7E004B-A607-8EB8-6C93-E0796C21B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361950"/>
            <a:ext cx="7239000" cy="6305551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fakt Element" panose="020B0503050000020004" pitchFamily="34" charset="-52"/>
                <a:ea typeface="Artifakt Element" panose="020B0503050000020004" pitchFamily="34" charset="-52"/>
              </a:rPr>
              <a:t>Побеги: Быстрорастущее, может достигать 15-25 м в высоту.</a:t>
            </a:r>
          </a:p>
          <a:p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fakt Element" panose="020B0503050000020004" pitchFamily="34" charset="-52"/>
                <a:ea typeface="Artifakt Element" panose="020B0503050000020004" pitchFamily="34" charset="-52"/>
              </a:rPr>
              <a:t>Цветы: Дерево выпускает крупные, пурпурные, ароматные, колокольчатые цветки.</a:t>
            </a:r>
          </a:p>
          <a:p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fakt Element" panose="020B0503050000020004" pitchFamily="34" charset="-52"/>
                <a:ea typeface="Artifakt Element" panose="020B0503050000020004" pitchFamily="34" charset="-52"/>
              </a:rPr>
              <a:t>Соцветия: Цветки расположены в крупных, вертикальных, пирамидальных гроздьях.</a:t>
            </a:r>
          </a:p>
          <a:p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fakt Element" panose="020B0503050000020004" pitchFamily="34" charset="-52"/>
                <a:ea typeface="Artifakt Element" panose="020B0503050000020004" pitchFamily="34" charset="-52"/>
              </a:rPr>
              <a:t>Плод: Сухая яйцевидная капсула, содержащая множество мелких семян.</a:t>
            </a:r>
          </a:p>
          <a:p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fakt Element" panose="020B0503050000020004" pitchFamily="34" charset="-52"/>
                <a:ea typeface="Artifakt Element" panose="020B0503050000020004" pitchFamily="34" charset="-52"/>
              </a:rPr>
              <a:t>Семена: Мелкие, крылатые, многочисленные.</a:t>
            </a:r>
          </a:p>
          <a:p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fakt Element" panose="020B0503050000020004" pitchFamily="34" charset="-52"/>
                <a:ea typeface="Artifakt Element" panose="020B0503050000020004" pitchFamily="34" charset="-52"/>
              </a:rPr>
              <a:t>Стебель: Кора тонкая и мягкая, легко повреждается.</a:t>
            </a:r>
          </a:p>
          <a:p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fakt Element" panose="020B0503050000020004" pitchFamily="34" charset="-52"/>
                <a:ea typeface="Artifakt Element" panose="020B0503050000020004" pitchFamily="34" charset="-52"/>
              </a:rPr>
              <a:t>Лист: Листья крупные, сердцевидные, покрыты волосками.</a:t>
            </a:r>
          </a:p>
          <a:p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tifakt Element" panose="020B0503050000020004" pitchFamily="34" charset="-52"/>
                <a:ea typeface="Artifakt Element" panose="020B0503050000020004" pitchFamily="34" charset="-52"/>
              </a:rPr>
              <a:t>Корень: У павловнии глубокая и разветвленная корневая система.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950D81-9AB7-9A2D-A56C-6FA3A9C82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028700"/>
            <a:ext cx="50292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75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93750" y="418453"/>
            <a:ext cx="68657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В 1823 году Японию посетил Филипп Франц фон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Зибольд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- немецкий естествоиспытатель. Проведя некоторое время в Японии, он возвратился в Голландию и привез с собой семена красавицы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Кири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(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Kiri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). Как назвать это новое красивое растение? 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Конечно же, в честь любимой королевы-Нидерландов, урожденной Романовой, шестой дочери Павла Первого и императрицы Марии Федоровны.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tifakt Element" panose="020B0503050000020004" pitchFamily="34" charset="-52"/>
                <a:cs typeface="Times New Roman" panose="02020603050405020304" pitchFamily="18" charset="0"/>
              </a:rPr>
              <a:t> Именовать род растения “Анна” было нельзя, поскольку такой уже существовал, и тогда было решено использовать для названия отчество Анны, которое, по-европейски, было принято за второе имя – «Павловния».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D9240E-8419-7CDB-A663-F0C19E9C7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250" y="88976"/>
            <a:ext cx="1738762" cy="3740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C8B1B3-579F-ADB3-27B2-7B591794BD1F}"/>
              </a:ext>
            </a:extLst>
          </p:cNvPr>
          <p:cNvSpPr txBox="1"/>
          <p:nvPr/>
        </p:nvSpPr>
        <p:spPr>
          <a:xfrm>
            <a:off x="9486092" y="2185260"/>
            <a:ext cx="24940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latin typeface="Bookman Old Style" panose="02050604050505020204" pitchFamily="18" charset="0"/>
              </a:rPr>
              <a:t>Филипп Франц </a:t>
            </a:r>
            <a:r>
              <a:rPr lang="ru-RU" sz="1800" b="1" i="1" dirty="0" err="1">
                <a:latin typeface="Bookman Old Style" panose="02050604050505020204" pitchFamily="18" charset="0"/>
              </a:rPr>
              <a:t>Бальтазар</a:t>
            </a:r>
            <a:r>
              <a:rPr lang="ru-RU" sz="1800" b="1" i="1" dirty="0">
                <a:latin typeface="Bookman Old Style" panose="02050604050505020204" pitchFamily="18" charset="0"/>
              </a:rPr>
              <a:t> фон </a:t>
            </a:r>
            <a:r>
              <a:rPr lang="ru-RU" sz="1800" b="1" i="1" dirty="0" err="1">
                <a:latin typeface="Bookman Old Style" panose="02050604050505020204" pitchFamily="18" charset="0"/>
              </a:rPr>
              <a:t>Зибольд</a:t>
            </a:r>
            <a:endParaRPr lang="ru-RU" sz="1800" b="1" i="1" dirty="0">
              <a:latin typeface="Bookman Old Style" panose="020506040505050202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A85148-D9A3-5B1C-1CFE-99599A07A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9" y="602728"/>
            <a:ext cx="2101594" cy="271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1AC11-ADE2-1F3C-EB54-ACA08F3C3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609600"/>
            <a:ext cx="11315700" cy="1314450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Фейхоа, реже </a:t>
            </a:r>
            <a:r>
              <a:rPr lang="ru-RU" sz="4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Акка</a:t>
            </a:r>
            <a:r>
              <a:rPr lang="ru-RU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Селлова</a:t>
            </a:r>
            <a:r>
              <a:rPr lang="ru-RU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Акка</a:t>
            </a:r>
            <a:r>
              <a:rPr lang="ru-RU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Фейхоа, </a:t>
            </a:r>
            <a:r>
              <a:rPr lang="ru-RU" sz="4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Фейхо</a:t>
            </a:r>
            <a:r>
              <a:rPr lang="ru-RU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(лат. </a:t>
            </a:r>
            <a:r>
              <a:rPr lang="ru-RU" sz="4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Ácca</a:t>
            </a:r>
            <a:r>
              <a:rPr lang="ru-RU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sellowiána</a:t>
            </a:r>
            <a:r>
              <a:rPr lang="ru-RU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вид вечнозелёных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кустарников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невысоких деревьев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Acca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семейства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Миртовые (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Myrtaceae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Ценная плодовая культура,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культивируется во многих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регионах мира с тропическим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субтропическим климатом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4FC750-7710-3DCB-06D5-99C9F9CD3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28850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51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DF534-6E73-1E56-1CBE-C9871F44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571499"/>
            <a:ext cx="5734050" cy="61030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Систематическое положение вида</a:t>
            </a:r>
            <a:br>
              <a:rPr lang="ru-RU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Царство: Растение </a:t>
            </a:r>
            <a:b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Отдел: Покрытосемянные </a:t>
            </a:r>
            <a:b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Порядок: 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Миртоцветные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Семейство: Миртовые </a:t>
            </a:r>
            <a:b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Род: 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Акка</a:t>
            </a:r>
            <a:b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Вид: Фейхоа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758531-F3D4-F971-448A-40200F321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7101" y="3717000"/>
            <a:ext cx="3943350" cy="29575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0E11D4-42DB-9063-98F7-212B4E59E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9425"/>
            <a:ext cx="46101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625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D12D55-4D4B-19AB-C0C8-2927B771E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323850"/>
            <a:ext cx="11449050" cy="630555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Крупный вечнозелёный раскидистый кустарник или дерево высотой до 4 м.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Корневая система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довольно поверхностно залегает в почве,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густоразветвлённая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компактная, что характерно для влаголюбивых растений.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зеленовато-коричневой шероховатой корой.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цельнокрайные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накрест супротивные, овальные (эллиптические), жёсткие, кожистые, на коротких черешках, часто обвисшие, перистого жилкования; снизу светло-зелёно-серые (сизоватые), опушённые, сверху гладкие, тёмно-зелёные.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четырёхчленные, пазушные, одиночные, парные или по нескольку в щитковидном соцветии, обоеполые, с многочисленными (50—80) тычинками, белые по краям и розовые ближе к центру;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крупная, мясистая, сочная ягода с чашелистиками,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остающими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верхушке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окружены белой полупрозрачной кислой пульпой; кожура от жёлто-зелёной гладкой до тёмно-зелёной бугристой, иногда 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антоциановым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налётом.</a:t>
            </a:r>
          </a:p>
        </p:txBody>
      </p:sp>
    </p:spTree>
    <p:extLst>
      <p:ext uri="{BB962C8B-B14F-4D97-AF65-F5344CB8AC3E}">
        <p14:creationId xmlns:p14="http://schemas.microsoft.com/office/powerpoint/2010/main" val="7276847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4C83DE-BDDF-C213-B40E-0D94A286F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76" y="895350"/>
            <a:ext cx="4743974" cy="1295400"/>
          </a:xfrm>
        </p:spPr>
        <p:txBody>
          <a:bodyPr>
            <a:noAutofit/>
          </a:bodyPr>
          <a:lstStyle/>
          <a:p>
            <a:pPr algn="ctr"/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Фейхоа</a:t>
            </a:r>
            <a:endParaRPr lang="ru-RU" sz="4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EE314B-F777-1077-AD55-422BFA08A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9700" y="133350"/>
            <a:ext cx="6668024" cy="6477000"/>
          </a:xfrm>
        </p:spPr>
        <p:txBody>
          <a:bodyPr>
            <a:normAutofit/>
          </a:bodyPr>
          <a:lstStyle/>
          <a:p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растение было обнаружено европейцами в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2" tooltip="Бразил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Бразилии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в конце XIX века и получило своё научное название в честь первооткрывателя — португальского натуралиста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 tooltip="Фейхо, Жоан да Силв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Жоана да Силвы </a:t>
            </a:r>
            <a:r>
              <a:rPr lang="ru-RU" sz="2800" b="0" i="0" u="none" strike="noStrike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 tooltip="Фейхо, Жоан да Силв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Фейхо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4" tooltip="Португальский язы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порт.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0" i="1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João</a:t>
            </a:r>
            <a:r>
              <a:rPr lang="ru-RU" sz="2800" b="0" i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1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ru-RU" sz="2800" b="0" i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1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Silva</a:t>
            </a:r>
            <a:r>
              <a:rPr lang="ru-RU" sz="2800" b="0" i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1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Feijó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1760—1824).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5" tooltip="Биологический ви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Видовой эпитет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дан в честь немецкого натуралиста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6" tooltip="Зелло, Фридрих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Фридриха </a:t>
            </a:r>
            <a:r>
              <a:rPr lang="ru-RU" sz="2800" b="0" i="0" u="none" strike="noStrike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6" tooltip="Зелло, Фридрих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Селлова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7" tooltip="Немецкий язы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нем.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0" i="1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Friedrich</a:t>
            </a:r>
            <a:r>
              <a:rPr lang="ru-RU" sz="2800" b="0" i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1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Sellow</a:t>
            </a:r>
            <a:r>
              <a:rPr lang="ru-RU" sz="2800" b="0" i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i="1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Friedrich</a:t>
            </a:r>
            <a:r>
              <a:rPr lang="ru-RU" sz="2800" b="0" i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1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Sello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1789—1831; другой вариант русского написания фамилии — </a:t>
            </a:r>
            <a:r>
              <a:rPr lang="ru-RU" sz="28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Зелло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), исследователя флоры Бразилии.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1BE93F-69AE-85A5-C7DD-8E102B45D8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276" y="2609850"/>
            <a:ext cx="491542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29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81A5EE-EFBB-597E-7F31-545334DBF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2739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Чубушник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5C55BE-C800-C13D-CBC3-25970D30E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333500"/>
            <a:ext cx="4533900" cy="51816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Домен:	Эукариоты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Царство:	Растения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Порядок:	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Кизилоцветные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Семейство:	Гортензиевые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Род:	Чубушник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Международное научное название</a:t>
            </a:r>
          </a:p>
          <a:p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Philadelphus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L., 1753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59ACE7-5D45-50DE-C862-2AE41ACFD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350" y="506982"/>
            <a:ext cx="6522225" cy="501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562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96E22BB-DD78-9A00-0C5C-E72146A47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5" y="410817"/>
            <a:ext cx="10270435" cy="606949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Листопадные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реже </a:t>
            </a:r>
            <a:r>
              <a:rPr lang="ru-RU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полулистопадные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кустарники.</a:t>
            </a:r>
          </a:p>
          <a:p>
            <a:pPr algn="l"/>
            <a:r>
              <a:rPr lang="ru-RU" b="1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2" tooltip="Кор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Кора</a:t>
            </a:r>
            <a:r>
              <a:rPr lang="ru-RU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тонкая, чаще серая, у многих видов на 1—2-летних побегах коричневая, отслаивающаяся.</a:t>
            </a:r>
          </a:p>
          <a:p>
            <a:pPr algn="l"/>
            <a:r>
              <a:rPr lang="ru-RU" b="1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 tooltip="Древесин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Древесина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твёрдая с широкой сердцевиной.</a:t>
            </a:r>
          </a:p>
          <a:p>
            <a:pPr algn="l"/>
            <a:r>
              <a:rPr lang="ru-RU" b="1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4" tooltip="Листь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Листья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супротивные, простые, обычно длиной 5—7 см, на коротких черешках. Форма листьев различная: яйцевидные, овальные или удлинённые, редко и неглубоко зазубренные или почти </a:t>
            </a:r>
            <a:r>
              <a:rPr lang="ru-RU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цельнокрайные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клиновидные или округлые в основании и более или менее заострённые на концах. Нижняя поверхность обычно слегка опушённая, верхняя обычно голая.</a:t>
            </a:r>
          </a:p>
          <a:p>
            <a:pPr algn="l"/>
            <a:r>
              <a:rPr lang="ru-RU" b="1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5" tooltip="Соцвети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Соцветие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6" tooltip="Кисть (соцветие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кисть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состоящая из трёх — девяти цветков. Соцветия образуются на концах коротких молодых боковых побегов. Кроме того, соцветия могут образовываться в пазухах верхних одной — двух пар листьев.</a:t>
            </a:r>
          </a:p>
          <a:p>
            <a:pPr algn="l"/>
            <a:r>
              <a:rPr lang="ru-RU" b="1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7" tooltip="Цвето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Цветки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крупные (от 2,5 до 6—7 см в диаметре), у видов обычно простые, у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8" tooltip="Сор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сортов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часто полумахровые или махровые; очень ароматные, со слабым ароматом, или без запаха. Цветки белые, кремово-белые или желтоватые. Чашечка </a:t>
            </a:r>
            <a:r>
              <a:rPr lang="ru-RU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бокальчатая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с четырьмя, реже пятью отстоящими, вогнутыми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9" tooltip="Чашелисти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чашелистиками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l"/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0" tooltip="Венчи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Венчик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обычно с четырьмя, иногда с пятью — шестью крупными, чисто белыми или кремово-белыми лепестками различной формы — от линейных дающих крестообразный цветок с широкими просветами между лепестками, до очень широких, заходящих краями один за другой и образующих почти квадратный цветок (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1" tooltip="Чубушник крупноцветковый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чубушник крупноцветковый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l"/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2" tooltip="Тычинк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Тычинок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от 20—25 (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3" tooltip="Чубушник Шрен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чубушник Шренка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4" tooltip="Чубушник кавказский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чубушник кавказский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и другие) до 70—90 (чубушник крупноцветковый).</a:t>
            </a:r>
          </a:p>
          <a:p>
            <a:pPr algn="l"/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5" tooltip="Пести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Пестик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полунижний, с 3—5-гнёздной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6" tooltip="Завязь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завязью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с тремя — пятью сросшимися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7" tooltip="Столби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столбиками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Рыльца простые, удлинённые.</a:t>
            </a:r>
          </a:p>
          <a:p>
            <a:pPr algn="l"/>
            <a:r>
              <a:rPr lang="ru-RU" b="1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8" tooltip="Пл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Плод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— 3—5-гнёздная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9" tooltip="Коробоч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коробочка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с очень мелкими (от 6000 до 10 000 штук в грамме)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20" tooltip="Сем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семенами</a:t>
            </a:r>
            <a:endParaRPr lang="ru-RU" b="0" i="0" dirty="0">
              <a:solidFill>
                <a:schemeClr val="tx1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4922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68DF3B-CCAC-9069-9119-ADD2A595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09600"/>
            <a:ext cx="8931102" cy="1866900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Чубу́шник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(лат.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Philadélphus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— род кустарников из семейства Гортензиевые (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Hydrangeaceae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В России этот кустарник часто неправильно называют жасмином за выраженный сладкий аромат цветков у некоторых видов чубушника.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8EEF05-7EB1-626A-7342-F0467FE4C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3219450"/>
            <a:ext cx="6648450" cy="363855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 своим латинским названием (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филадельфус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памяти о египетском царе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Филадельфе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Русское название связано с тем, что из толстых старых стволов кустарника в свое время выделывали чубуки для курительных трубок.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60EA7C-3001-CD5B-E21B-A7E167DE3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350" y="3214686"/>
            <a:ext cx="4857750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32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CA07D-49FE-D768-6976-FE1A13352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4" y="-1"/>
            <a:ext cx="8382646" cy="1999281"/>
          </a:xfrm>
        </p:spPr>
        <p:txBody>
          <a:bodyPr>
            <a:normAutofit fontScale="90000"/>
          </a:bodyPr>
          <a:lstStyle/>
          <a:p>
            <a:r>
              <a:rPr lang="ru-RU" sz="40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Кларк </a:t>
            </a:r>
            <a:r>
              <a:rPr lang="ru-RU" sz="4000" b="1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А́бель</a:t>
            </a:r>
            <a:r>
              <a:rPr lang="ru-RU" sz="4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(</a:t>
            </a:r>
            <a:r>
              <a:rPr lang="ru-RU" sz="40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 tooltip="Английский язы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англ.</a:t>
            </a:r>
            <a:r>
              <a:rPr lang="ru-RU" sz="4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ru-RU" sz="4000" b="0" i="1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Clarke</a:t>
            </a:r>
            <a:r>
              <a:rPr lang="ru-RU" sz="4000" b="0" i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ru-RU" sz="4000" b="0" i="1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Abel</a:t>
            </a:r>
            <a:r>
              <a:rPr lang="ru-RU" sz="4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; 1789—1826) -</a:t>
            </a:r>
            <a:r>
              <a:rPr lang="ru-RU" b="0" i="0" u="sng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британский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 tooltip="Врач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врач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5" tooltip="Натуралис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натуралист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b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Ботани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ботаник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и </a:t>
            </a:r>
            <a:r>
              <a:rPr lang="ru-RU" b="0" i="0" u="none" strike="noStrike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7" tooltip="Зоолог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зоолог</a:t>
            </a:r>
            <a:r>
              <a:rPr lang="ru-RU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,исследователь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8" tooltip="Флор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флоры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и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9" tooltip="Фаун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фауны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10" tooltip="Китай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Китая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11" tooltip="Инд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Индии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ru-RU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12" tooltip="Индонез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Индонезии</a:t>
            </a:r>
            <a:r>
              <a:rPr lang="ru-RU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</a:t>
            </a:r>
            <a:r>
              <a:rPr lang="ru-RU" sz="4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br>
              <a:rPr lang="ru-RU" sz="4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ru-RU" sz="31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В 1816 году Абель впервые собрал отдельные экземпляры и семена растения, которое теперь носит имя </a:t>
            </a:r>
            <a:r>
              <a:rPr lang="ru-RU" sz="31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Абелия</a:t>
            </a:r>
            <a:r>
              <a:rPr lang="ru-RU" sz="31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китайская (</a:t>
            </a:r>
            <a:r>
              <a:rPr lang="ru-RU" sz="31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Abelia</a:t>
            </a:r>
            <a:r>
              <a:rPr lang="ru-RU" sz="31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ru-RU" sz="31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chinensis</a:t>
            </a:r>
            <a:r>
              <a:rPr lang="ru-RU" sz="31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). </a:t>
            </a:r>
            <a:br>
              <a:rPr lang="ru-RU" sz="31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br>
              <a:rPr lang="ru-RU" sz="31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ru-RU" sz="31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Британский ботаник Роберт Броун в 1818 году назвал его именем род растений, обнаруженных Абелем в Китае: </a:t>
            </a:r>
            <a:r>
              <a:rPr lang="ru-RU" sz="31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Абелия</a:t>
            </a:r>
            <a:r>
              <a:rPr lang="ru-RU" sz="31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(</a:t>
            </a:r>
            <a:r>
              <a:rPr lang="ru-RU" sz="31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Abelia</a:t>
            </a:r>
            <a:r>
              <a:rPr lang="ru-RU" sz="31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 подсемейства </a:t>
            </a:r>
            <a:r>
              <a:rPr lang="ru-RU" sz="31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Линнеевые</a:t>
            </a:r>
            <a:r>
              <a:rPr lang="ru-RU" sz="31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(</a:t>
            </a:r>
            <a:r>
              <a:rPr lang="ru-RU" sz="31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Linnaeaceae</a:t>
            </a:r>
            <a:r>
              <a:rPr lang="ru-RU" sz="31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).</a:t>
            </a:r>
            <a:endParaRPr lang="ru-RU" sz="31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30079BF-DEEC-FB80-8BFE-3565835E8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9001029" y="0"/>
            <a:ext cx="2884680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32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41394-FDFB-2FDA-919F-758E97FD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381000"/>
            <a:ext cx="4953000" cy="23431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Вейгела</a:t>
            </a:r>
            <a:r>
              <a:rPr lang="ru-RU" b="1" dirty="0">
                <a:solidFill>
                  <a:schemeClr val="tx1"/>
                </a:solidFill>
              </a:rPr>
              <a:t> (лат. </a:t>
            </a:r>
            <a:r>
              <a:rPr lang="ru-RU" b="1" dirty="0" err="1">
                <a:solidFill>
                  <a:schemeClr val="tx1"/>
                </a:solidFill>
              </a:rPr>
              <a:t>Weigela</a:t>
            </a:r>
            <a:r>
              <a:rPr lang="ru-RU" b="1" dirty="0">
                <a:solidFill>
                  <a:schemeClr val="tx1"/>
                </a:solidFill>
              </a:rPr>
              <a:t>) — род кустарников семейства Жимолостные (</a:t>
            </a:r>
            <a:r>
              <a:rPr lang="ru-RU" b="1" dirty="0" err="1">
                <a:solidFill>
                  <a:schemeClr val="tx1"/>
                </a:solidFill>
              </a:rPr>
              <a:t>Caprifoliaceae</a:t>
            </a:r>
            <a:r>
              <a:rPr lang="ru-RU" b="1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A976CF-73A0-8585-DDA0-3790D83CE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3086100"/>
            <a:ext cx="4762500" cy="33909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5000">
                <a:schemeClr val="accent1">
                  <a:alpha val="96000"/>
                  <a:lumMod val="37000"/>
                  <a:lumOff val="63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Домен:	Эукариоты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Царство:	Растения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Порядок:	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Ворсянкоцветные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Семейство:	Жимолостные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Род:	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Вейгела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F021F0-87F6-9AF1-44AF-F2F42BB56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84139"/>
            <a:ext cx="66675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939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08AD728-5EF4-9A81-2794-BA1AE1C10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291549"/>
            <a:ext cx="10840278" cy="6427304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000" b="1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2" tooltip="Листопадные растен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Листопадные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прямостоячие кустарники, не образующие 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 tooltip="Столо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столонов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Зимние 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4" tooltip="Почка (ботаника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почки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с несколькими остроконечными чешуями. 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5" tooltip="Листорасположени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Листорасположение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супротивное.</a:t>
            </a:r>
          </a:p>
          <a:p>
            <a:pPr algn="l"/>
            <a:r>
              <a:rPr lang="ru-RU" sz="20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6" tooltip="Лис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Листья</a:t>
            </a:r>
            <a:r>
              <a:rPr lang="ru-RU" sz="20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черешчатые, редко почти сидячие, пильчатые или пильчато-зубчатые, без 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7" tooltip="Прилистни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прилистников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000" b="1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8" tooltip="Цвето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Цветки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одиночные или по одному-шести (редко более), на молодых, удлинённых, облиственных 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9" tooltip="Побег (ботаника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побегах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в 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0" tooltip="Пазуха (ботаника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пазухах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верхних листьев, белые, желтоватые, розовые, пурпурные или тёмно-красные, почти сидячие или на более менее развитых 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1" tooltip="Цветонож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цветоножках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иногда срастающихся в общий цветонос. </a:t>
            </a:r>
          </a:p>
          <a:p>
            <a:pPr algn="l"/>
            <a:r>
              <a:rPr lang="ru-RU" sz="20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2" tooltip="Чашеч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Чашечка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с пятью лопастями, соединёнными в нижней части или раздельными; 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3" tooltip="Венчи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венчик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трубчато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-колокольчатый или воронковидный, двугубый или слегка зигоморфный, с пятью лопастями, трубка значительно длиннее лопастей.</a:t>
            </a:r>
          </a:p>
          <a:p>
            <a:pPr algn="l"/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4" tooltip="Тычин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Тычинок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пять, они короче венчика; 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5" tooltip="Пыльни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пыльники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линейные, свободные или спаянные под рыльцем вокруг столбика, 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6" tooltip="Столби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столбик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иногда выступающий; 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7" tooltip="Рыльц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рыльце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головчатое или </a:t>
            </a:r>
            <a:r>
              <a:rPr lang="ru-RU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колпачкообразное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  <a:r>
              <a:rPr lang="ru-RU" sz="20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8" tooltip="Завязь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завязь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двугнёздная, продолговатая.</a:t>
            </a:r>
          </a:p>
          <a:p>
            <a:pPr algn="l"/>
            <a:r>
              <a:rPr lang="ru-RU" sz="2000" b="1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19" tooltip="Коробоч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Коробочка</a:t>
            </a:r>
            <a:r>
              <a:rPr lang="ru-RU" sz="2000" b="1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деревянистая или хрящеватая, от узко цилиндрической до яйцевидно-эллипсоидальной, наверху суженная в носик, образованный верхней частью завязи, раскрывающаяся двумя створками, с семяносцем, остающимся в виде центральной колонки.</a:t>
            </a:r>
          </a:p>
          <a:p>
            <a:pPr algn="l"/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20" tooltip="Сем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Семена</a:t>
            </a:r>
            <a:r>
              <a:rPr lang="ru-RU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угловатые, мелкие, часто крылатые.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922772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DCC3F-E604-16DA-EDD7-BACA3186D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495300"/>
            <a:ext cx="5695950" cy="5848350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Вейгела</a:t>
            </a:r>
            <a:r>
              <a:rPr lang="ru-RU" dirty="0">
                <a:solidFill>
                  <a:schemeClr val="tx1"/>
                </a:solidFill>
              </a:rPr>
              <a:t> (лат. </a:t>
            </a:r>
            <a:r>
              <a:rPr lang="ru-RU" dirty="0" err="1">
                <a:solidFill>
                  <a:schemeClr val="tx1"/>
                </a:solidFill>
              </a:rPr>
              <a:t>Weigela</a:t>
            </a:r>
            <a:r>
              <a:rPr lang="ru-RU" dirty="0">
                <a:solidFill>
                  <a:schemeClr val="tx1"/>
                </a:solidFill>
              </a:rPr>
              <a:t>) — род кустарников семейства Жимолостные (</a:t>
            </a:r>
            <a:r>
              <a:rPr lang="ru-RU" dirty="0" err="1">
                <a:solidFill>
                  <a:schemeClr val="tx1"/>
                </a:solidFill>
              </a:rPr>
              <a:t>Caprifoliaceae</a:t>
            </a:r>
            <a:r>
              <a:rPr lang="ru-RU" dirty="0">
                <a:solidFill>
                  <a:schemeClr val="tx1"/>
                </a:solidFill>
              </a:rPr>
              <a:t>).</a:t>
            </a:r>
            <a:br>
              <a:rPr lang="ru-RU" dirty="0">
                <a:solidFill>
                  <a:schemeClr val="tx1"/>
                </a:solidFill>
              </a:rPr>
            </a:b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Род назван в честь немецкого профессора химии, фармации и ботаники Кристиана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Эренфрида</a:t>
            </a:r>
            <a:r>
              <a:rPr lang="ru-RU" dirty="0">
                <a:solidFill>
                  <a:schemeClr val="tx1"/>
                </a:solidFill>
              </a:rPr>
              <a:t> фон </a:t>
            </a:r>
            <a:r>
              <a:rPr lang="ru-RU" dirty="0" err="1">
                <a:solidFill>
                  <a:schemeClr val="tx1"/>
                </a:solidFill>
              </a:rPr>
              <a:t>Вайгеля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9231C8-BB56-E26A-0220-188A13E6A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50" y="3229248"/>
            <a:ext cx="5456767" cy="36287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735E2D-A2E5-8A3A-E534-BD68E2924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319" y="323849"/>
            <a:ext cx="4037562" cy="257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33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C95D692-2F3A-A5D6-71A9-38363A826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7650"/>
            <a:ext cx="8805170" cy="6362700"/>
          </a:xfrm>
        </p:spPr>
        <p:txBody>
          <a:bodyPr>
            <a:normAutofit fontScale="92500"/>
          </a:bodyPr>
          <a:lstStyle/>
          <a:p>
            <a:r>
              <a:rPr lang="ru-RU" sz="2400" dirty="0"/>
              <a:t>Ботаническое описание</a:t>
            </a:r>
          </a:p>
          <a:p>
            <a:r>
              <a:rPr lang="ru-RU" sz="2400" dirty="0" err="1"/>
              <a:t>Абелия</a:t>
            </a:r>
            <a:r>
              <a:rPr lang="ru-RU" sz="2400" dirty="0"/>
              <a:t> — листопадный, реже вечнозелёный (полувечнозелёный) медленно растущий кустарник высотой и диаметром обычно от 1,5 до 2,5 м (иногда до 6 м).</a:t>
            </a:r>
          </a:p>
          <a:p>
            <a:r>
              <a:rPr lang="ru-RU" sz="2400" dirty="0"/>
              <a:t>Листья супротивные, овальные, заострённые, </a:t>
            </a:r>
            <a:r>
              <a:rPr lang="ru-RU" sz="2400" dirty="0" err="1"/>
              <a:t>цельнокрайные</a:t>
            </a:r>
            <a:r>
              <a:rPr lang="ru-RU" sz="2400" dirty="0"/>
              <a:t> или зубчатые, обычно тёмно-зелёные, блестящие.</a:t>
            </a:r>
          </a:p>
          <a:p>
            <a:r>
              <a:rPr lang="ru-RU" sz="2400" dirty="0"/>
              <a:t>Цветки трубчатые или воронковидные, </a:t>
            </a:r>
            <a:r>
              <a:rPr lang="ru-RU" sz="2400" dirty="0" err="1"/>
              <a:t>пятилопастные</a:t>
            </a:r>
            <a:r>
              <a:rPr lang="ru-RU" sz="2400" dirty="0"/>
              <a:t>, душистые. Обычно мелкие; самые крупные цветки (около 5 см в диаметре) у </a:t>
            </a:r>
            <a:r>
              <a:rPr lang="ru-RU" sz="2400" dirty="0" err="1"/>
              <a:t>Абелии</a:t>
            </a:r>
            <a:r>
              <a:rPr lang="ru-RU" sz="2400" dirty="0"/>
              <a:t> </a:t>
            </a:r>
            <a:r>
              <a:rPr lang="ru-RU" sz="2400" dirty="0" err="1"/>
              <a:t>обильноцветковой</a:t>
            </a:r>
            <a:r>
              <a:rPr lang="ru-RU" sz="2400" dirty="0"/>
              <a:t> (</a:t>
            </a:r>
            <a:r>
              <a:rPr lang="ru-RU" sz="2400" dirty="0" err="1"/>
              <a:t>Abelia</a:t>
            </a:r>
            <a:r>
              <a:rPr lang="ru-RU" sz="2400" dirty="0"/>
              <a:t> </a:t>
            </a:r>
            <a:r>
              <a:rPr lang="ru-RU" sz="2400" dirty="0" err="1"/>
              <a:t>floribunda</a:t>
            </a:r>
            <a:r>
              <a:rPr lang="ru-RU" sz="2400" dirty="0"/>
              <a:t>). По 2–4 на концах молодых веточек, иногда в многоцветковом щитковидном соцветии[5]. Лепестков пять, они обычно белые или розовые, иногда лиловатые или красные. Период цветения длительный — с июня по сентябрь–октябрь. Чашечки красноватые, из пяти чашелистиков, у некоторых видов они продолжают оставаться на ветках после того, как опадут лепестки.</a:t>
            </a:r>
          </a:p>
          <a:p>
            <a:r>
              <a:rPr lang="ru-RU" sz="2400" dirty="0"/>
              <a:t>Плод — </a:t>
            </a:r>
            <a:r>
              <a:rPr lang="ru-RU" sz="2400" dirty="0" err="1"/>
              <a:t>трёхгнёздная</a:t>
            </a:r>
            <a:r>
              <a:rPr lang="ru-RU" sz="2400" dirty="0"/>
              <a:t> коробочка.[5]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4947BA-29F7-35D2-9B4D-40DBB0B37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170" y="4600114"/>
            <a:ext cx="3386830" cy="225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48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AF79DC7-09C5-1BE2-61F3-E6A137A90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685800"/>
            <a:ext cx="7004050" cy="596265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4700" b="1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Альби́ция</a:t>
            </a:r>
            <a:r>
              <a:rPr lang="ru-RU" sz="47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(</a:t>
            </a:r>
            <a:r>
              <a:rPr lang="ru-RU" sz="47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 tooltip="Латинский язы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лат.</a:t>
            </a:r>
            <a:r>
              <a:rPr lang="ru-RU" sz="47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en-US" sz="4700" b="0" i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Albizia</a:t>
            </a:r>
            <a:r>
              <a:rPr lang="en-US" sz="47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 —</a:t>
            </a:r>
            <a:endParaRPr lang="ru-RU" sz="4700" b="0" i="0" dirty="0">
              <a:solidFill>
                <a:schemeClr val="tx1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en-US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 tooltip="Род (биология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род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тропических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 tooltip="Дерево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деревьев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и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5" tooltip="Кустарни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кустарников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семейства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6" tooltip="Бобовы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Бобовые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(</a:t>
            </a:r>
            <a:r>
              <a:rPr lang="en-US" sz="2800" b="0" i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Fabaceae</a:t>
            </a:r>
            <a:r>
              <a:rPr lang="en-US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). </a:t>
            </a:r>
            <a:endParaRPr lang="ru-RU" sz="2800" b="0" i="0" dirty="0">
              <a:solidFill>
                <a:schemeClr val="tx1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l"/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Для растений характерны шаровидные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7" tooltip="Соцвет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соцветия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8" tooltip="Цветк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цветки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которых имеют очень длинные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9" tooltip="Тычинк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тычинки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Род назван в честь одного из представителей рода </a:t>
            </a:r>
            <a:r>
              <a:rPr lang="ru-RU" sz="2800" b="0" i="0" u="none" strike="noStrike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10" tooltip="Альбицц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Альбицци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Филиппо </a:t>
            </a:r>
            <a:r>
              <a:rPr lang="ru-RU" sz="28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Альбицци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(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11" tooltip="Итальянский язы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итал.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en-US" sz="2800" b="0" i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Filippo </a:t>
            </a:r>
            <a:r>
              <a:rPr lang="en-US" sz="2800" b="0" i="1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degli</a:t>
            </a:r>
            <a:r>
              <a:rPr lang="en-US" sz="2800" b="0" i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Albizzi</a:t>
            </a:r>
            <a:r>
              <a:rPr lang="en-US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первая половина </a:t>
            </a:r>
            <a:r>
              <a:rPr lang="en-US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12" tooltip="XVIII ве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XVIII 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12" tooltip="XVIII ве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века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), который привёз в 1740-х годах из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13" tooltip="Константинополь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Константинополя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в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14" tooltip="Европ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Европу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растение, позже ставшее известным под названием </a:t>
            </a:r>
            <a:r>
              <a:rPr lang="en-US" sz="2800" b="0" i="1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15" tooltip="Albizia julibriss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Albizia </a:t>
            </a:r>
            <a:r>
              <a:rPr lang="en-US" sz="2800" b="0" i="1" u="none" strike="noStrike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15" tooltip="Albizia julibriss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julibrissin</a:t>
            </a:r>
            <a:r>
              <a:rPr lang="en-US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где видовой эпитет образован от искажённого </a:t>
            </a:r>
            <a:r>
              <a:rPr lang="ru-RU" sz="2800" b="0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16" tooltip="Персидский язы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перс.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ar-AE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گل ابریشم‎ (</a:t>
            </a:r>
            <a:r>
              <a:rPr lang="en-US" sz="2800" b="0" i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gul-</a:t>
            </a:r>
            <a:r>
              <a:rPr lang="en-US" sz="2800" b="0" i="1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</a:t>
            </a:r>
            <a:r>
              <a:rPr lang="en-US" sz="2800" b="0" i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sz="2800" b="0" i="1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abrisham</a:t>
            </a:r>
            <a:r>
              <a:rPr lang="en-US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 — «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шёлковый цветок»</a:t>
            </a:r>
            <a:r>
              <a:rPr lang="ru-RU" sz="2800" b="0" i="0" u="none" strike="noStrike" baseline="30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[2]</a:t>
            </a:r>
            <a:r>
              <a:rPr lang="ru-RU" sz="28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E9691F-9429-AF0A-6CBA-145A457A680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89800" y="209550"/>
            <a:ext cx="490220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4A7CE-F38D-82F0-D8D8-2336C01E1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59" y="552450"/>
            <a:ext cx="5486400" cy="5619750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Домен:	Эукариоты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Царство:	Растения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err="1">
                <a:solidFill>
                  <a:schemeClr val="tx1"/>
                </a:solidFill>
              </a:rPr>
              <a:t>Порядок:Бобовоцветные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Семейство:	Бобовые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Род:	Альбиция</a:t>
            </a:r>
            <a:br>
              <a:rPr lang="ru-RU" dirty="0">
                <a:solidFill>
                  <a:schemeClr val="tx1"/>
                </a:solidFill>
              </a:rPr>
            </a:b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2C36A5-4FB9-730E-A642-EB331EB10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359" y="2012645"/>
            <a:ext cx="6333641" cy="484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89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40F13C-BFCC-6F0C-B633-0A8364776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323850"/>
            <a:ext cx="5734050" cy="933450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Альбиции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(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 tooltip="Итальянский язык"/>
              </a:rPr>
              <a:t>итал.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r>
              <a:rPr lang="ru-RU" b="0" i="1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Albizzi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) — богатый тосканский род, который (с 1343 по 1434) считался самым могущественным во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3" tooltip="Флоренция"/>
              </a:rPr>
              <a:t>Флоренции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и долгое время на равных соперничал с родом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4" tooltip="Медичи"/>
              </a:rPr>
              <a:t>Медичи</a:t>
            </a:r>
            <a:r>
              <a:rPr lang="ru-RU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. Тропические деревья и кустарники; цветки — с очень длинными тычинками, собраны в шаровидные соцветия.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703D683-4477-67DB-35B4-D03DF2F39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243982" y="1009240"/>
            <a:ext cx="5948018" cy="445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14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5951D2F-5AEF-C132-496F-950BEF5F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95" y="239843"/>
            <a:ext cx="8964118" cy="6280878"/>
          </a:xfrm>
        </p:spPr>
        <p:txBody>
          <a:bodyPr>
            <a:normAutofit/>
          </a:bodyPr>
          <a:lstStyle/>
          <a:p>
            <a:r>
              <a:rPr lang="ru-RU" b="1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Листопадное одноствольное </a:t>
            </a:r>
            <a:r>
              <a:rPr lang="ru-RU" b="0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или многоствольное дерево высотой 3–15 м с широкой зонтиковидной или вазообразной </a:t>
            </a:r>
            <a:r>
              <a:rPr lang="ru-RU" b="0" i="0" u="none" strike="noStrike" dirty="0">
                <a:effectLst/>
                <a:highlight>
                  <a:srgbClr val="FFFFFF"/>
                </a:highlight>
                <a:latin typeface="HelveticaMac"/>
                <a:hlinkClick r:id="rId2"/>
              </a:rPr>
              <a:t>кроной</a:t>
            </a:r>
            <a:r>
              <a:rPr lang="ru-RU" b="0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. </a:t>
            </a:r>
          </a:p>
          <a:p>
            <a:r>
              <a:rPr lang="ru-RU" b="1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Кора </a:t>
            </a:r>
            <a:r>
              <a:rPr lang="ru-RU" b="0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гладкая, светло-коричневая или серая.</a:t>
            </a:r>
          </a:p>
          <a:p>
            <a:r>
              <a:rPr lang="ru-RU" b="1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 Листья </a:t>
            </a:r>
            <a:r>
              <a:rPr lang="ru-RU" b="0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длиной 25–5 см, сложные, дважды перистые, имеют по 8–15 долей с 15–30 парами продолговатых листочков длиной 0,5–1,5 см. Окраска листьев тёмно-зелёная, нижняя сторона беловатая. </a:t>
            </a:r>
            <a:r>
              <a:rPr lang="ru-RU" b="0" i="0" u="none" strike="noStrike" dirty="0">
                <a:effectLst/>
                <a:highlight>
                  <a:srgbClr val="FFFFFF"/>
                </a:highlight>
                <a:latin typeface="HelveticaMac"/>
                <a:hlinkClick r:id="rId3"/>
              </a:rPr>
              <a:t>Чашечка</a:t>
            </a:r>
            <a:r>
              <a:rPr lang="ru-RU" b="0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 колокольчатая, 5-зубчатая, </a:t>
            </a:r>
            <a:r>
              <a:rPr lang="ru-RU" b="0" i="0" u="none" strike="noStrike" dirty="0">
                <a:effectLst/>
                <a:highlight>
                  <a:srgbClr val="FFFFFF"/>
                </a:highlight>
                <a:latin typeface="HelveticaMac"/>
                <a:hlinkClick r:id="rId4"/>
              </a:rPr>
              <a:t>венчик</a:t>
            </a:r>
            <a:r>
              <a:rPr lang="ru-RU" b="0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 воронкообразный, 5-лопастной. </a:t>
            </a:r>
            <a:r>
              <a:rPr lang="ru-RU" b="0" i="0" u="none" strike="noStrike" dirty="0">
                <a:effectLst/>
                <a:highlight>
                  <a:srgbClr val="FFFFFF"/>
                </a:highlight>
                <a:latin typeface="HelveticaMac"/>
                <a:hlinkClick r:id="rId5"/>
              </a:rPr>
              <a:t>Тычинки</a:t>
            </a:r>
            <a:r>
              <a:rPr lang="ru-RU" b="0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 многочисленные, с длинными тонкими розовыми нитями, которые соединяются в трубку у основания.</a:t>
            </a:r>
          </a:p>
          <a:p>
            <a:r>
              <a:rPr lang="ru-RU" b="1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 Цветки </a:t>
            </a:r>
            <a:r>
              <a:rPr lang="ru-RU" b="0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ароматные, опыляются насекомыми (</a:t>
            </a:r>
            <a:r>
              <a:rPr lang="ru-RU" b="0" i="0" u="none" strike="noStrike" dirty="0">
                <a:effectLst/>
                <a:highlight>
                  <a:srgbClr val="FFFFFF"/>
                </a:highlight>
                <a:latin typeface="HelveticaMac"/>
                <a:hlinkClick r:id="rId6"/>
              </a:rPr>
              <a:t>пчёлы</a:t>
            </a:r>
            <a:r>
              <a:rPr lang="ru-RU" b="0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, </a:t>
            </a:r>
            <a:r>
              <a:rPr lang="ru-RU" b="0" i="0" u="none" strike="noStrike" dirty="0">
                <a:effectLst/>
                <a:highlight>
                  <a:srgbClr val="FFFFFF"/>
                </a:highlight>
                <a:latin typeface="HelveticaMac"/>
                <a:hlinkClick r:id="rId7"/>
              </a:rPr>
              <a:t>бабочки</a:t>
            </a:r>
            <a:r>
              <a:rPr lang="ru-RU" b="0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). Цветёт с мая – июня до августа, плоды созревают в октябре – ноябре. </a:t>
            </a:r>
          </a:p>
          <a:p>
            <a:r>
              <a:rPr lang="ru-RU" b="1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Плод</a:t>
            </a:r>
            <a:r>
              <a:rPr lang="ru-RU" b="0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 – плоский, жёлтый или коричневатый </a:t>
            </a:r>
            <a:r>
              <a:rPr lang="ru-RU" b="0" i="0" u="none" strike="noStrike" dirty="0">
                <a:effectLst/>
                <a:highlight>
                  <a:srgbClr val="FFFFFF"/>
                </a:highlight>
                <a:latin typeface="HelveticaMac"/>
                <a:hlinkClick r:id="rId8"/>
              </a:rPr>
              <a:t>боб</a:t>
            </a:r>
            <a:r>
              <a:rPr lang="ru-RU" b="0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 длиной 10–20 см, раскрывающийся двумя створками с 8–14 продолговатыми, плоскими, коричневыми семенами длиной 0,6 см и шириной 0,4–0,5 см.</a:t>
            </a:r>
          </a:p>
          <a:p>
            <a:r>
              <a:rPr lang="ru-RU" b="1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Семена</a:t>
            </a:r>
            <a:r>
              <a:rPr lang="ru-RU" b="0" i="0" dirty="0">
                <a:solidFill>
                  <a:srgbClr val="1D2126"/>
                </a:solidFill>
                <a:effectLst/>
                <a:highlight>
                  <a:srgbClr val="FFFFFF"/>
                </a:highlight>
                <a:latin typeface="HelveticaMac"/>
              </a:rPr>
              <a:t> легко распространяются ветром, водой и животными; они имеют непроницаемую оболочку и могут находиться в состоянии покоя длительное время, сохраняя жизнеспособность до 50 лет, а по некоторым сведениям, 70–150 лет.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378398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439</TotalTime>
  <Words>3204</Words>
  <Application>Microsoft Office PowerPoint</Application>
  <PresentationFormat>Широкоэкранный</PresentationFormat>
  <Paragraphs>181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2" baseType="lpstr">
      <vt:lpstr>-apple-system</vt:lpstr>
      <vt:lpstr>Arial</vt:lpstr>
      <vt:lpstr>Artifakt Element</vt:lpstr>
      <vt:lpstr>Bookman Old Style</vt:lpstr>
      <vt:lpstr>Calibri</vt:lpstr>
      <vt:lpstr>HelveticaMac</vt:lpstr>
      <vt:lpstr>Times New Roman</vt:lpstr>
      <vt:lpstr>Trebuchet MS</vt:lpstr>
      <vt:lpstr>Wingdings 3</vt:lpstr>
      <vt:lpstr>Аспект</vt:lpstr>
      <vt:lpstr>МИНИСТЕРСТВО НАУКИ И ВЫСШЕГО ОБРАЗОВАНИЯ РОССИЙСКОЙ ФЕДЕРАЦИИ ФЕДЕРАЛЬНОЕ ГОСУДАРСТВЕННОЕ БЮДЖЕТНОЕ ОБРАЗОВАТЕЛЬНОЕ УЧРЕЖДЕНИЕ ВЫСШЕГО ОБРАЗОВАНИЯ «СОЧИНСКИЙ  ГОСУДАРСТВЕННЫЙ УНИВЕРСИТЕТ»   Университетский экономико-технологический колледж </vt:lpstr>
      <vt:lpstr>Aбелия</vt:lpstr>
      <vt:lpstr>Абе́лия  (лат. Abélia, Vesálea) — род растений семейства Жимолостные (Caprifoliáceae). Около 30 видов, главным образом в Восточной Азии (от Японии на запад до Гималаев). Невысокие листопадные или вечнозелёные кустарники c трубчатыми или воронковидными цветками и супротивными овальными листьями с заостренной верхушкой. Таксон назван в честь британского биолога Кларка Абеля.</vt:lpstr>
      <vt:lpstr>Кларк А́бель (англ. Clarke Abel; 1789—1826) -британский врач, натуралист,  ботаник и зоолог,исследователь флоры и фауны Китая, Индии, Индонезии.  В 1816 году Абель впервые собрал отдельные экземпляры и семена растения, которое теперь носит имя Абелия китайская (Abelia chinensis).   Британский ботаник Роберт Броун в 1818 году назвал его именем род растений, обнаруженных Абелем в Китае: Абелия (Abelia) подсемейства Линнеевые (Linnaeaceae).</vt:lpstr>
      <vt:lpstr>Презентация PowerPoint</vt:lpstr>
      <vt:lpstr>Презентация PowerPoint</vt:lpstr>
      <vt:lpstr>Домен: Эукариоты Царство: Растения Порядок:Бобовоцветные Семейство: Бобовые Род: Альбиция  </vt:lpstr>
      <vt:lpstr>Альбиции (итал. Albizzi) — богатый тосканский род, который (с 1343 по 1434) считался самым могущественным во Флоренции и долгое время на равных соперничал с родом Медичи. Тропические деревья и кустарники; цветки — с очень длинными тычинками, собраны в шаровидные соцветия.</vt:lpstr>
      <vt:lpstr>Презентация PowerPoint</vt:lpstr>
      <vt:lpstr>Презентация PowerPoint</vt:lpstr>
      <vt:lpstr>Камелия</vt:lpstr>
      <vt:lpstr>Камел, Георг Йосеф (нем. Georg Joseph Kamel, лат. Georgius Iosephus Camellus, 1661—1706), иезуит-миссионер, ботаник чешского (немецкого) происхождения; исследователь флоры Филиппин.</vt:lpstr>
      <vt:lpstr>Презентация PowerPoint</vt:lpstr>
      <vt:lpstr>Форзиция</vt:lpstr>
      <vt:lpstr>Форзи́ция (лат. Forsythia), также форса́йтия, или форси́ция (встречается в советских словарях: фортисия) — род кустарников и небольших деревьев семейства Маслиновые.</vt:lpstr>
      <vt:lpstr>Научное родовое название дано растению в честь шотландского ботаника Уильяма Форсайта (англ. William Forsyth), занимавшего должность главного садовника Кенсингтонского дворца и ставшего одним из основателей Королевского садоводческого общества (англ. Royal Horticultural Society</vt:lpstr>
      <vt:lpstr>Презентация PowerPoint</vt:lpstr>
      <vt:lpstr>Юбея чилийская</vt:lpstr>
      <vt:lpstr>Презентация PowerPoint</vt:lpstr>
      <vt:lpstr>Презентация PowerPoint</vt:lpstr>
      <vt:lpstr>Юба II (лат. Juba, Iuba, др.-греч. Ἰόβας; примерно, 52—50 до н. э. — 23 н. э.) — союзный Риму царь Мавретании.  Сын последнего нумидийского царя Юбы I (ум. 46 г. до н. э.) и отец последнего мавретанского царя Птолемея.</vt:lpstr>
      <vt:lpstr>Бешорнерия</vt:lpstr>
      <vt:lpstr>Презентация PowerPoint</vt:lpstr>
      <vt:lpstr>Презентация PowerPoint</vt:lpstr>
      <vt:lpstr>Бешорнерия</vt:lpstr>
      <vt:lpstr>Кустарник Буддлея Давида </vt:lpstr>
      <vt:lpstr>Буддлея (/ˈбʌдля/; орф. вар.          Буддлея; также исторически обозначается как Buddlea) - это род, включающий более 140 видов цветковых растений, эндемичных для Азии, Африки и Америки.        Родовое название, присвоенное Линнеем посмертно в честь преподобного Адама Баддла (1662-1715), английского ботаника и ректора, по предложению доктора Уильяма Хьюстоуна.      Хьюстоун отправил первые растения, ставшие известными науке как buddleja (B. americana), в Англию с Карибского бассейна примерно через 15 лет после смерти Баддла.      Виды буддлеи, особенно Buddleja davidii и межвидовые гибриды, широко известны как кусты бабочек и часто культивируются как садовые кустарники.     Буддлея давидии стал инвазивным видом как в Европе, так и в Северной Америке.</vt:lpstr>
      <vt:lpstr>Презентация PowerPoint</vt:lpstr>
      <vt:lpstr>Царство: Растения — Plantae Отдел: Цветковые — Magnoliophyta Класс: Двудольные — Magnoliopsida Порядок: Ясноткоцветные — Lamiales Семейство: Павловниевые — Paulowniaceae Род: Павловния — Paulownia Вид: Павловния войлочная — Paulownia tomentosa</vt:lpstr>
      <vt:lpstr>Презентация PowerPoint</vt:lpstr>
      <vt:lpstr>Презентация PowerPoint</vt:lpstr>
      <vt:lpstr>Презентация PowerPoint</vt:lpstr>
      <vt:lpstr>Фейхоа, реже Акка Селлова, Акка Фейхоа, Фейхо (лат. Ácca sellowiána)  — вид вечнозелёных  кустарников  или невысоких деревьев  рода Акка (Acca) семейства  Миртовые (Myrtaceae).  Ценная плодовая культура,  культивируется во многих  регионах мира с тропическим  и субтропическим климатом.</vt:lpstr>
      <vt:lpstr>Систематическое положение вида    Царство: Растение  Отдел: Покрытосемянные  Порядок: Миртоцветные  Семейство: Миртовые  Род: Акка Вид: Фейхоа</vt:lpstr>
      <vt:lpstr>Презентация PowerPoint</vt:lpstr>
      <vt:lpstr>Фейхоа</vt:lpstr>
      <vt:lpstr>Чубушник</vt:lpstr>
      <vt:lpstr>Презентация PowerPoint</vt:lpstr>
      <vt:lpstr>Чубу́шник (лат. Philadélphus) — род кустарников из семейства Гортензиевые (Hydrangeaceae). В России этот кустарник часто неправильно называют жасмином за выраженный сладкий аромат цветков у некоторых видов чубушника.</vt:lpstr>
      <vt:lpstr>Вейгела (лат. Weigela) — род кустарников семейства Жимолостные (Caprifoliaceae).</vt:lpstr>
      <vt:lpstr>Презентация PowerPoint</vt:lpstr>
      <vt:lpstr>Вейгела (лат. Weigela) — род кустарников семейства Жимолостные (Caprifoliaceae).  Род назван в честь немецкого профессора химии, фармации и ботаники Кристиана  Эренфрида фон Вайгеля.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Ирина Суглубова</dc:creator>
  <cp:lastModifiedBy>Ирина Суглубова</cp:lastModifiedBy>
  <cp:revision>5</cp:revision>
  <dcterms:created xsi:type="dcterms:W3CDTF">2024-06-10T12:49:05Z</dcterms:created>
  <dcterms:modified xsi:type="dcterms:W3CDTF">2024-06-12T18:53:56Z</dcterms:modified>
</cp:coreProperties>
</file>