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09" r:id="rId5"/>
    <p:sldMasterId id="2147483734" r:id="rId6"/>
    <p:sldMasterId id="2147483747" r:id="rId7"/>
  </p:sldMasterIdLst>
  <p:sldIdLst>
    <p:sldId id="258" r:id="rId8"/>
    <p:sldId id="256" r:id="rId9"/>
    <p:sldId id="281" r:id="rId10"/>
    <p:sldId id="295" r:id="rId11"/>
    <p:sldId id="296" r:id="rId12"/>
    <p:sldId id="286" r:id="rId13"/>
    <p:sldId id="284" r:id="rId14"/>
    <p:sldId id="285" r:id="rId15"/>
    <p:sldId id="282" r:id="rId16"/>
    <p:sldId id="263" r:id="rId17"/>
    <p:sldId id="279" r:id="rId18"/>
    <p:sldId id="299" r:id="rId19"/>
    <p:sldId id="294" r:id="rId20"/>
    <p:sldId id="269" r:id="rId21"/>
    <p:sldId id="288" r:id="rId22"/>
    <p:sldId id="289" r:id="rId23"/>
    <p:sldId id="298" r:id="rId24"/>
    <p:sldId id="300" r:id="rId25"/>
    <p:sldId id="280" r:id="rId26"/>
    <p:sldId id="292" r:id="rId27"/>
    <p:sldId id="29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61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8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95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67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9A3233-D3B1-4DAF-BAE0-84B8C1DDD437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6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4ACE10-6F50-407F-986C-FAF2865C73DC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5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086E04-9991-44D8-B887-79C219A59795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54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F9FCFF-3063-4557-9B98-D436FC6B584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15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30A26-CA01-4E55-B377-04BEC259CE74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88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996364-5818-4DAB-A416-E191AB4F802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25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CC5590-8D7B-4A0F-850B-FBE3A15D7602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3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95BD9B-9BAD-4A1C-BFE1-C4C61BBD32B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84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679FA1-424B-4326-929D-1810E9F592E1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873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98702-1217-48CA-BAB9-72F995CA4E2C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62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25F82-80C3-46F1-AECD-48615F439CA4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26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9A4E0D-541D-4F53-9152-B6C8A8298278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7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44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25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9A3233-D3B1-4DAF-BAE0-84B8C1DDD437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45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4ACE10-6F50-407F-986C-FAF2865C73DC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60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086E04-9991-44D8-B887-79C219A59795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0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14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F9FCFF-3063-4557-9B98-D436FC6B584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26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30A26-CA01-4E55-B377-04BEC259CE74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996364-5818-4DAB-A416-E191AB4F802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59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CC5590-8D7B-4A0F-850B-FBE3A15D7602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44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95BD9B-9BAD-4A1C-BFE1-C4C61BBD32B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37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679FA1-424B-4326-929D-1810E9F592E1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6467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98702-1217-48CA-BAB9-72F995CA4E2C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89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25F82-80C3-46F1-AECD-48615F439CA4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9A4E0D-541D-4F53-9152-B6C8A8298278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67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9A3233-D3B1-4DAF-BAE0-84B8C1DDD437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14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931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4ACE10-6F50-407F-986C-FAF2865C73DC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2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086E04-9991-44D8-B887-79C219A59795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530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F9FCFF-3063-4557-9B98-D436FC6B584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52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30A26-CA01-4E55-B377-04BEC259CE74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87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996364-5818-4DAB-A416-E191AB4F802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176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CC5590-8D7B-4A0F-850B-FBE3A15D7602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747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95BD9B-9BAD-4A1C-BFE1-C4C61BBD32BB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17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679FA1-424B-4326-929D-1810E9F592E1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9305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98702-1217-48CA-BAB9-72F995CA4E2C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25F82-80C3-46F1-AECD-48615F439CA4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448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9A4E0D-541D-4F53-9152-B6C8A8298278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7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6AEF5-67BA-470A-991B-2962C373495B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4927A-C50E-4069-934B-06ABD08D7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9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DC5082-5D3B-4969-915C-8D711AF885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97A64CF1-BE0A-434C-AE6F-F0077C9B753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frame">
            <a:avLst>
              <a:gd name="adj1" fmla="val 1179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20BE4E-60B3-4B47-B30F-20AD5E1C9BDD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9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DC5082-5D3B-4969-915C-8D711AF885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97A64CF1-BE0A-434C-AE6F-F0077C9B753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frame">
            <a:avLst>
              <a:gd name="adj1" fmla="val 1179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66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DC5082-5D3B-4969-915C-8D711AF885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97A64CF1-BE0A-434C-AE6F-F0077C9B753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frame">
            <a:avLst>
              <a:gd name="adj1" fmla="val 1179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5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20BE4E-60B3-4B47-B30F-20AD5E1C9BDD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20BE4E-60B3-4B47-B30F-20AD5E1C9BDD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ickers.com/packs/64295939da9740001032ef6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B7645C4-F61C-4F7C-B640-808162BB2595}"/>
              </a:ext>
            </a:extLst>
          </p:cNvPr>
          <p:cNvSpPr/>
          <p:nvPr/>
        </p:nvSpPr>
        <p:spPr>
          <a:xfrm>
            <a:off x="1353630" y="732593"/>
            <a:ext cx="9147222" cy="2138427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prstClr val="white"/>
                </a:solidFill>
                <a:latin typeface="Calibri"/>
              </a:rPr>
              <a:t>Урок математики в </a:t>
            </a:r>
            <a:r>
              <a:rPr lang="ru-RU" sz="4800" b="1" dirty="0" smtClean="0">
                <a:solidFill>
                  <a:prstClr val="white"/>
                </a:solidFill>
                <a:latin typeface="Calibri"/>
              </a:rPr>
              <a:t>4г </a:t>
            </a:r>
            <a:r>
              <a:rPr lang="ru-RU" sz="4800" b="1" dirty="0">
                <a:solidFill>
                  <a:prstClr val="white"/>
                </a:solidFill>
                <a:latin typeface="Calibri"/>
              </a:rPr>
              <a:t>классе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59" y="3483467"/>
            <a:ext cx="5834054" cy="32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0570" y="-125260"/>
            <a:ext cx="6576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 smtClean="0">
                <a:solidFill>
                  <a:srgbClr val="00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endParaRPr lang="ru-RU" sz="10000" dirty="0">
              <a:solidFill>
                <a:srgbClr val="007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174" y="2003887"/>
            <a:ext cx="10958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002060"/>
                </a:solidFill>
                <a:latin typeface="Propisi" panose="02000508030000020003" pitchFamily="2" charset="0"/>
                <a:cs typeface="Times New Roman" panose="02020603050405020304" pitchFamily="18" charset="0"/>
              </a:rPr>
              <a:t>Решение учебных задач.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Propisi" panose="02000508030000020003" pitchFamily="2" charset="0"/>
                <a:cs typeface="Times New Roman" panose="02020603050405020304" pitchFamily="18" charset="0"/>
              </a:rPr>
              <a:t>Данные о реальных процессах и явлениях окружающего мира, представленные на схемах</a:t>
            </a:r>
          </a:p>
        </p:txBody>
      </p:sp>
    </p:spTree>
    <p:extLst>
      <p:ext uri="{BB962C8B-B14F-4D97-AF65-F5344CB8AC3E}">
        <p14:creationId xmlns:p14="http://schemas.microsoft.com/office/powerpoint/2010/main" val="14953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12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2469" y="2091999"/>
            <a:ext cx="310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Propisi" panose="02000508030000020003" pitchFamily="2" charset="0"/>
              </a:rPr>
              <a:t>Задачи урока:</a:t>
            </a:r>
            <a:endParaRPr lang="ru-RU" sz="4000" b="1" dirty="0">
              <a:solidFill>
                <a:srgbClr val="002060"/>
              </a:solidFill>
              <a:latin typeface="Propisi" panose="02000508030000020003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4543" y="2458749"/>
            <a:ext cx="10196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      научиться представлять данные задачи в виде схемы</a:t>
            </a:r>
            <a:endParaRPr lang="ru-RU" sz="4000" dirty="0">
              <a:solidFill>
                <a:srgbClr val="002060"/>
              </a:solidFill>
              <a:latin typeface="Propisi" panose="02000508030000020003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9" y="753046"/>
            <a:ext cx="733034" cy="403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39" y="4605761"/>
            <a:ext cx="733034" cy="4031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6529" y="3116462"/>
            <a:ext cx="10512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dirty="0">
                <a:solidFill>
                  <a:srgbClr val="002060"/>
                </a:solidFill>
                <a:latin typeface="Propisi" panose="02000508030000020003" pitchFamily="2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Propisi" panose="02000508030000020003" pitchFamily="2" charset="0"/>
              </a:rPr>
              <a:t>извлекать и интерпретировать информацию, представленную на схеме;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0145" y="50012"/>
            <a:ext cx="234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Propisi" panose="02000508030000020003" pitchFamily="2" charset="0"/>
              </a:rPr>
              <a:t>Цел</a:t>
            </a:r>
            <a:r>
              <a:rPr lang="ru-RU" sz="4000" b="1" dirty="0">
                <a:solidFill>
                  <a:srgbClr val="002060"/>
                </a:solidFill>
                <a:latin typeface="Propisi" panose="02000508030000020003" pitchFamily="2" charset="0"/>
              </a:rPr>
              <a:t>ь</a:t>
            </a:r>
            <a:r>
              <a:rPr lang="ru-RU" sz="4000" b="1" dirty="0" smtClean="0">
                <a:solidFill>
                  <a:srgbClr val="002060"/>
                </a:solidFill>
                <a:latin typeface="Propisi" panose="02000508030000020003" pitchFamily="2" charset="0"/>
              </a:rPr>
              <a:t> урока:</a:t>
            </a:r>
            <a:endParaRPr lang="ru-RU" sz="4000" b="1" dirty="0">
              <a:solidFill>
                <a:srgbClr val="002060"/>
              </a:solidFill>
              <a:latin typeface="Propisi" panose="02000508030000020003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7790" y="437746"/>
            <a:ext cx="10449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Propisi" panose="02000508030000020003" pitchFamily="2" charset="0"/>
              </a:rPr>
              <a:t>совершенствование вычислительных навыков, умение решать задачи на движение используя данные, представленные на схемах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39" y="3343001"/>
            <a:ext cx="733034" cy="4031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45" y="2685288"/>
            <a:ext cx="733034" cy="4031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0532" y="4434347"/>
            <a:ext cx="10491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Propisi" panose="02000508030000020003" pitchFamily="2" charset="0"/>
              </a:rPr>
              <a:t>рассмотреть примеры движения в окружающем нас </a:t>
            </a:r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мире</a:t>
            </a:r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.</a:t>
            </a:r>
            <a:endParaRPr lang="ru-RU" sz="4000" dirty="0">
              <a:solidFill>
                <a:srgbClr val="002060"/>
              </a:solidFill>
              <a:latin typeface="Propisi" panose="02000508030000020003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4535" y="5556710"/>
            <a:ext cx="1049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      </a:t>
            </a:r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применять математические знания в жизни</a:t>
            </a:r>
            <a:r>
              <a:rPr lang="ru-RU" sz="4000" dirty="0" smtClean="0">
                <a:solidFill>
                  <a:srgbClr val="002060"/>
                </a:solidFill>
                <a:latin typeface="Propisi" panose="02000508030000020003" pitchFamily="2" charset="0"/>
              </a:rPr>
              <a:t>.</a:t>
            </a:r>
            <a:endParaRPr lang="ru-RU" sz="4000" dirty="0">
              <a:solidFill>
                <a:srgbClr val="002060"/>
              </a:solidFill>
              <a:latin typeface="Propisi" panose="02000508030000020003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32" y="5740020"/>
            <a:ext cx="733034" cy="4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6947" y="105021"/>
            <a:ext cx="47705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 smtClean="0">
                <a:solidFill>
                  <a:schemeClr val="bg1"/>
                </a:solidFill>
                <a:latin typeface="Propisi" panose="02000508030000020003" pitchFamily="2" charset="0"/>
                <a:cs typeface="Times New Roman" panose="02020603050405020304" pitchFamily="18" charset="0"/>
              </a:rPr>
              <a:t>10 апреля.</a:t>
            </a:r>
            <a:endParaRPr lang="ru-RU" sz="7000" dirty="0">
              <a:solidFill>
                <a:schemeClr val="bg1"/>
              </a:solidFill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9796" y="926461"/>
            <a:ext cx="61926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  <a:latin typeface="Propisi" panose="02000508030000020003" pitchFamily="2" charset="0"/>
                <a:cs typeface="Times New Roman" panose="02020603050405020304" pitchFamily="18" charset="0"/>
              </a:rPr>
              <a:t>Классная работа.</a:t>
            </a:r>
          </a:p>
        </p:txBody>
      </p:sp>
    </p:spTree>
    <p:extLst>
      <p:ext uri="{BB962C8B-B14F-4D97-AF65-F5344CB8AC3E}">
        <p14:creationId xmlns:p14="http://schemas.microsoft.com/office/powerpoint/2010/main" val="237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18" y="737419"/>
            <a:ext cx="11488216" cy="1847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26" y="2739086"/>
            <a:ext cx="6336116" cy="108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38" y="2708593"/>
            <a:ext cx="4907280" cy="1142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98" y="2459322"/>
            <a:ext cx="1269425" cy="1269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321" y="4494732"/>
            <a:ext cx="7078063" cy="1648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2418" y="0"/>
            <a:ext cx="260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0000FF"/>
                </a:solidFill>
                <a:latin typeface="Propisi" panose="02000508030000020003" pitchFamily="2" charset="0"/>
              </a:rPr>
              <a:t>Задача</a:t>
            </a:r>
            <a:endParaRPr lang="ru-RU" sz="5000" b="1" dirty="0">
              <a:solidFill>
                <a:srgbClr val="0000FF"/>
              </a:solidFill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изкультминутка для глаз «Правила дорожного движения“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43" end="3196.14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83920" y="4434840"/>
            <a:ext cx="10911840" cy="10515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i="1" dirty="0">
                <a:solidFill>
                  <a:srgbClr val="FF0000"/>
                </a:solidFill>
              </a:rPr>
              <a:t>Узнайте, нарушены ли правила водителем?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	</a:t>
            </a:r>
            <a:r>
              <a:rPr lang="ru-RU" sz="3600" b="1" dirty="0"/>
              <a:t>На участке дороги длиной 240 км стоит </a:t>
            </a:r>
          </a:p>
          <a:p>
            <a:pPr eaLnBrk="1" hangingPunct="1">
              <a:buFontTx/>
              <a:buNone/>
            </a:pPr>
            <a:r>
              <a:rPr lang="ru-RU" sz="3600" b="1" dirty="0"/>
              <a:t>знак ограничения скорости до 60 </a:t>
            </a:r>
            <a:r>
              <a:rPr lang="ru-RU" sz="3600" b="1" dirty="0" err="1"/>
              <a:t>км\ч</a:t>
            </a:r>
            <a:r>
              <a:rPr lang="ru-RU" sz="3600" b="1" dirty="0"/>
              <a:t>.	Нарушил ли его водитель, если преодолел это расстояние за 4 часа?</a:t>
            </a:r>
          </a:p>
        </p:txBody>
      </p:sp>
      <p:pic>
        <p:nvPicPr>
          <p:cNvPr id="87044" name="Picture 4" descr="i?id=47473730-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2400" y="1163322"/>
            <a:ext cx="883920" cy="65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5548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201E9E-142B-4990-9B4C-6F0D04928199}" type="slidenum">
              <a:rPr lang="ru-RU" altLang="en-US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en-US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54776" y="4684713"/>
            <a:ext cx="2690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>
                <a:solidFill>
                  <a:srgbClr val="002060"/>
                </a:solidFill>
                <a:latin typeface="Cambria Math" pitchFamily="18" charset="0"/>
              </a:rPr>
              <a:t>Тише</a:t>
            </a:r>
            <a:r>
              <a:rPr lang="ru-RU" sz="6000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94831" y="1938338"/>
            <a:ext cx="3408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>
                <a:solidFill>
                  <a:srgbClr val="002060"/>
                </a:solidFill>
                <a:latin typeface="Cambria Math" pitchFamily="18" charset="0"/>
              </a:rPr>
              <a:t>дальше</a:t>
            </a:r>
            <a:r>
              <a:rPr lang="ru-RU" sz="7200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49476" y="738188"/>
            <a:ext cx="3228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>
                <a:solidFill>
                  <a:srgbClr val="002060"/>
                </a:solidFill>
                <a:latin typeface="Cambria Math" pitchFamily="18" charset="0"/>
              </a:rPr>
              <a:t>едешь,</a:t>
            </a:r>
            <a:r>
              <a:rPr lang="ru-RU" sz="72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87638" y="3608388"/>
            <a:ext cx="3587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>
                <a:solidFill>
                  <a:srgbClr val="002060"/>
                </a:solidFill>
                <a:latin typeface="Cambria Math" pitchFamily="18" charset="0"/>
              </a:rPr>
              <a:t>будешь.</a:t>
            </a:r>
            <a:endParaRPr lang="ru-RU" sz="72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3015" name="Picture 2" descr="transportation_clipart_tru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9475" y="5402264"/>
            <a:ext cx="14351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4215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25 -0.07332 L -0.46197 -0.4405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11289 0.1247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905 0.2180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6 0.00485 L 0.45208 0.109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24" y="650428"/>
            <a:ext cx="11171219" cy="1930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338" y="3129867"/>
            <a:ext cx="1269425" cy="126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601" y="3129868"/>
            <a:ext cx="1467058" cy="126942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960880" y="4582160"/>
            <a:ext cx="81218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" y="3221811"/>
            <a:ext cx="1032256" cy="129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30" y="2999105"/>
            <a:ext cx="1449070" cy="18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4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127760" y="4307840"/>
            <a:ext cx="10261600" cy="71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572" y="2187123"/>
            <a:ext cx="3074218" cy="2120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233" y="2472552"/>
            <a:ext cx="1065122" cy="1835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4" y="2272168"/>
            <a:ext cx="1495552" cy="1869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432" y="1852663"/>
            <a:ext cx="2497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45 м/мин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217417" y="1764666"/>
            <a:ext cx="248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55 м/мин</a:t>
            </a:r>
            <a:endParaRPr lang="ru-RU" sz="4000" dirty="0"/>
          </a:p>
        </p:txBody>
      </p:sp>
      <p:sp>
        <p:nvSpPr>
          <p:cNvPr id="10" name="Левая фигурная скобка 9"/>
          <p:cNvSpPr/>
          <p:nvPr/>
        </p:nvSpPr>
        <p:spPr>
          <a:xfrm rot="16200000">
            <a:off x="5879592" y="-269240"/>
            <a:ext cx="640080" cy="10485120"/>
          </a:xfrm>
          <a:prstGeom prst="leftBrace">
            <a:avLst>
              <a:gd name="adj1" fmla="val 8333"/>
              <a:gd name="adj2" fmla="val 4903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669280" y="5469851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1 км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253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0"/>
            <a:ext cx="8570622" cy="6522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6125" y="2371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00401" y="1570350"/>
            <a:ext cx="52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2 </a:t>
            </a:r>
            <a:r>
              <a:rPr lang="ru-RU" sz="4000" dirty="0" smtClean="0">
                <a:solidFill>
                  <a:srgbClr val="002060"/>
                </a:solidFill>
              </a:rPr>
              <a:t>уровень сложности: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019" y="3748197"/>
            <a:ext cx="585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1 </a:t>
            </a:r>
            <a:r>
              <a:rPr lang="ru-RU" sz="4000" dirty="0" smtClean="0">
                <a:solidFill>
                  <a:srgbClr val="FF0000"/>
                </a:solidFill>
              </a:rPr>
              <a:t>уровень сложности: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9803" y="2371725"/>
            <a:ext cx="277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стр. 109 № 31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2080522" y="4466488"/>
            <a:ext cx="6159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i="1" dirty="0" smtClean="0">
                <a:solidFill>
                  <a:srgbClr val="0000FF"/>
                </a:solidFill>
              </a:rPr>
              <a:t>Придумать задачу, связанную с движением вдогонку, на схеме отобразить условие задачи</a:t>
            </a:r>
            <a:endParaRPr lang="ru-RU" sz="3000" i="1" dirty="0">
              <a:solidFill>
                <a:srgbClr val="0000F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384" y="3475161"/>
            <a:ext cx="842580" cy="9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гадки про автомобиль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1021080"/>
            <a:ext cx="2225040" cy="18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загадки про корабли, теплоход, лодку, катер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21080"/>
            <a:ext cx="2621280" cy="18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много загадок про самолет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20" y="980440"/>
            <a:ext cx="2230120" cy="189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много загадок про поезд, вагоны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1" y="3504247"/>
            <a:ext cx="2438400" cy="189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много загадок про вертолет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20" y="3504247"/>
            <a:ext cx="1971040" cy="189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загадки про катер, лодку, плот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67" y="3504247"/>
            <a:ext cx="2159953" cy="189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Картинки по запросу картинки о транспорте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504247"/>
            <a:ext cx="2225040" cy="189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2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64" y="0"/>
            <a:ext cx="8982976" cy="67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-468609"/>
            <a:ext cx="6228080" cy="72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191000" y="3581400"/>
            <a:ext cx="47625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6600" b="1" dirty="0">
                <a:solidFill>
                  <a:srgbClr val="FF0000"/>
                </a:solidFill>
                <a:latin typeface="Arial" charset="0"/>
              </a:rPr>
              <a:t>Движение</a:t>
            </a:r>
          </a:p>
        </p:txBody>
      </p:sp>
      <p:pic>
        <p:nvPicPr>
          <p:cNvPr id="5128" name="Picture 1" descr="D:\Мама\g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752600"/>
            <a:ext cx="297884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9" descr="0c9f28c1a05920e676045041b7d7be32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4572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1" descr="1e968f3964bcb5a992df06174e4674c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2743200"/>
            <a:ext cx="15240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2" descr="5f61760d81b0f0b3e5446232454ac4f1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5257801"/>
            <a:ext cx="14287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4" descr="8b8e1ccab9b5c7b4cc898a16ca820069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5486400"/>
            <a:ext cx="33909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30b4223545aa4ff86750a43f9930cc87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53340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6" descr="54c72d0a6abaf96a5219cc7fae9794b9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1" y="3581401"/>
            <a:ext cx="13811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7" descr="99b752fe463ab6cb2b5b68b6c74a4879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5029200"/>
            <a:ext cx="819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8" descr="750c5ef6988ad76ec6a24f07257ce8f7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09801" y="2438400"/>
            <a:ext cx="13239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9" descr="857b3b0d49df93a74dd2640f366653ee[1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457200"/>
            <a:ext cx="1214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1" descr="676213922e4c3745bbd0150805bb9239[1]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83820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081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33" y="160657"/>
            <a:ext cx="8435127" cy="63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48" y="1761501"/>
            <a:ext cx="4560638" cy="4923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9120" y="548640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/>
              <a:t>НЕ БУДЕМ ТЕРЯТЬ ВРЕМЕНИ!</a:t>
            </a:r>
            <a:endParaRPr lang="ru-RU" sz="5000" b="1" dirty="0"/>
          </a:p>
        </p:txBody>
      </p:sp>
    </p:spTree>
    <p:extLst>
      <p:ext uri="{BB962C8B-B14F-4D97-AF65-F5344CB8AC3E}">
        <p14:creationId xmlns:p14="http://schemas.microsoft.com/office/powerpoint/2010/main" val="33121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384" y="111005"/>
            <a:ext cx="5839326" cy="5103602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4683760" y="5547360"/>
            <a:ext cx="4429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счёт</a:t>
            </a:r>
            <a:endParaRPr lang="ru-RU" sz="5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0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B7645C4-F61C-4F7C-B640-808162BB2595}"/>
              </a:ext>
            </a:extLst>
          </p:cNvPr>
          <p:cNvSpPr/>
          <p:nvPr/>
        </p:nvSpPr>
        <p:spPr>
          <a:xfrm>
            <a:off x="3647728" y="287329"/>
            <a:ext cx="5472608" cy="648072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>
                <a:solidFill>
                  <a:prstClr val="white"/>
                </a:solidFill>
                <a:latin typeface="Calibri"/>
              </a:rPr>
              <a:t>Расскажите формулы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C59E63E-1672-456E-B808-0BD84EBE62F2}"/>
              </a:ext>
            </a:extLst>
          </p:cNvPr>
          <p:cNvSpPr/>
          <p:nvPr/>
        </p:nvSpPr>
        <p:spPr>
          <a:xfrm>
            <a:off x="3359696" y="2428061"/>
            <a:ext cx="1440160" cy="1008112"/>
          </a:xfrm>
          <a:prstGeom prst="roundRect">
            <a:avLst/>
          </a:prstGeom>
          <a:solidFill>
            <a:srgbClr val="EBA5ED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dirty="0">
                <a:solidFill>
                  <a:prstClr val="black"/>
                </a:solidFill>
                <a:latin typeface="Calibri"/>
              </a:rPr>
              <a:t>V</a:t>
            </a:r>
            <a:r>
              <a:rPr lang="ru-RU" sz="8000" b="1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B5C47D2-C5A2-4A05-BE67-071B6CF52137}"/>
              </a:ext>
            </a:extLst>
          </p:cNvPr>
          <p:cNvSpPr/>
          <p:nvPr/>
        </p:nvSpPr>
        <p:spPr>
          <a:xfrm>
            <a:off x="3359696" y="1228834"/>
            <a:ext cx="1440160" cy="1008112"/>
          </a:xfrm>
          <a:prstGeom prst="roundRect">
            <a:avLst/>
          </a:prstGeom>
          <a:solidFill>
            <a:srgbClr val="EBA5ED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libri"/>
              </a:rPr>
              <a:t>S</a:t>
            </a:r>
            <a:r>
              <a:rPr lang="ru-RU" sz="7200" b="1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0ADBFA0-ED52-4896-B22E-FA847C6E898A}"/>
              </a:ext>
            </a:extLst>
          </p:cNvPr>
          <p:cNvSpPr/>
          <p:nvPr/>
        </p:nvSpPr>
        <p:spPr>
          <a:xfrm>
            <a:off x="3286155" y="3694252"/>
            <a:ext cx="1440160" cy="1008112"/>
          </a:xfrm>
          <a:prstGeom prst="roundRect">
            <a:avLst/>
          </a:prstGeom>
          <a:solidFill>
            <a:srgbClr val="EBA5ED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dirty="0">
                <a:solidFill>
                  <a:prstClr val="black"/>
                </a:solidFill>
                <a:latin typeface="Calibri"/>
              </a:rPr>
              <a:t>t</a:t>
            </a:r>
            <a:r>
              <a:rPr lang="ru-RU" sz="8000" b="1" dirty="0">
                <a:solidFill>
                  <a:prstClr val="black"/>
                </a:solidFill>
                <a:latin typeface="Calibri"/>
              </a:rPr>
              <a:t> =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370436F-8EDB-48F3-B198-FD132B3F70DC}"/>
              </a:ext>
            </a:extLst>
          </p:cNvPr>
          <p:cNvSpPr/>
          <p:nvPr/>
        </p:nvSpPr>
        <p:spPr>
          <a:xfrm>
            <a:off x="5119734" y="2428061"/>
            <a:ext cx="4176464" cy="1008112"/>
          </a:xfrm>
          <a:prstGeom prst="roundRect">
            <a:avLst/>
          </a:prstGeom>
          <a:solidFill>
            <a:srgbClr val="EBA5ED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dirty="0">
                <a:solidFill>
                  <a:prstClr val="black"/>
                </a:solidFill>
                <a:latin typeface="Calibri"/>
              </a:rPr>
              <a:t>S </a:t>
            </a:r>
            <a:r>
              <a:rPr lang="ru-RU" sz="80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8000" b="1" dirty="0">
                <a:solidFill>
                  <a:prstClr val="black"/>
                </a:solidFill>
                <a:latin typeface="Calibri"/>
              </a:rPr>
              <a:t> t</a:t>
            </a:r>
            <a:endParaRPr lang="ru-RU" sz="8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484DDA2-5F9D-4535-8B8F-51F2DE445375}"/>
              </a:ext>
            </a:extLst>
          </p:cNvPr>
          <p:cNvSpPr/>
          <p:nvPr/>
        </p:nvSpPr>
        <p:spPr>
          <a:xfrm>
            <a:off x="5123201" y="1238275"/>
            <a:ext cx="4176464" cy="1008112"/>
          </a:xfrm>
          <a:prstGeom prst="roundRect">
            <a:avLst/>
          </a:prstGeom>
          <a:solidFill>
            <a:srgbClr val="EBA5ED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dirty="0">
                <a:solidFill>
                  <a:prstClr val="black"/>
                </a:solidFill>
                <a:latin typeface="Calibri"/>
              </a:rPr>
              <a:t>V</a:t>
            </a:r>
            <a:r>
              <a:rPr lang="ru-RU" sz="8000" b="1" dirty="0">
                <a:solidFill>
                  <a:prstClr val="black"/>
                </a:solidFill>
                <a:latin typeface="Calibri"/>
              </a:rPr>
              <a:t> х</a:t>
            </a:r>
            <a:r>
              <a:rPr lang="en-US" sz="8000" b="1" dirty="0">
                <a:solidFill>
                  <a:prstClr val="black"/>
                </a:solidFill>
                <a:latin typeface="Calibri"/>
              </a:rPr>
              <a:t> t</a:t>
            </a:r>
            <a:endParaRPr lang="ru-RU" sz="8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35FE5E0-A58C-4485-8434-CFCA411CE003}"/>
              </a:ext>
            </a:extLst>
          </p:cNvPr>
          <p:cNvSpPr/>
          <p:nvPr/>
        </p:nvSpPr>
        <p:spPr>
          <a:xfrm>
            <a:off x="5087888" y="3694252"/>
            <a:ext cx="4176464" cy="1008112"/>
          </a:xfrm>
          <a:prstGeom prst="roundRect">
            <a:avLst/>
          </a:prstGeom>
          <a:solidFill>
            <a:srgbClr val="EBA5ED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dirty="0">
                <a:solidFill>
                  <a:prstClr val="black"/>
                </a:solidFill>
                <a:latin typeface="Calibri"/>
              </a:rPr>
              <a:t>S </a:t>
            </a:r>
            <a:r>
              <a:rPr lang="ru-RU" sz="80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8000" b="1" dirty="0">
                <a:solidFill>
                  <a:prstClr val="black"/>
                </a:solidFill>
                <a:latin typeface="Calibri"/>
              </a:rPr>
              <a:t> V</a:t>
            </a:r>
            <a:endParaRPr lang="ru-RU" sz="8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8" descr="https://pandenamish.files.wordpress.com/2017/02/8txrb75rc.png">
            <a:extLst>
              <a:ext uri="{FF2B5EF4-FFF2-40B4-BE49-F238E27FC236}">
                <a16:creationId xmlns:a16="http://schemas.microsoft.com/office/drawing/2014/main" id="{644CACB1-2950-495E-A230-9A19E6B6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5520" y="4223830"/>
            <a:ext cx="1750042" cy="26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B7645C4-F61C-4F7C-B640-808162BB2595}"/>
              </a:ext>
            </a:extLst>
          </p:cNvPr>
          <p:cNvSpPr/>
          <p:nvPr/>
        </p:nvSpPr>
        <p:spPr>
          <a:xfrm>
            <a:off x="3390821" y="360606"/>
            <a:ext cx="5418544" cy="684232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>
                <a:solidFill>
                  <a:prstClr val="white"/>
                </a:solidFill>
                <a:latin typeface="Calibri"/>
              </a:rPr>
              <a:t>Вычисли </a:t>
            </a:r>
            <a:r>
              <a:rPr lang="ru-RU" sz="4000" b="1" dirty="0" smtClean="0">
                <a:solidFill>
                  <a:prstClr val="white"/>
                </a:solidFill>
                <a:latin typeface="Calibri"/>
              </a:rPr>
              <a:t>устно:</a:t>
            </a:r>
            <a:endParaRPr lang="ru-RU" sz="4000" b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98B1208-90D1-4D27-958D-32C26F89DA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5560" y="1397000"/>
          <a:ext cx="8064896" cy="3544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5393435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806970675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38977644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782508838"/>
                    </a:ext>
                  </a:extLst>
                </a:gridCol>
              </a:tblGrid>
              <a:tr h="88604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транспорт</a:t>
                      </a: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скорость</a:t>
                      </a: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время</a:t>
                      </a: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расстояние</a:t>
                      </a:r>
                    </a:p>
                  </a:txBody>
                  <a:tcPr>
                    <a:solidFill>
                      <a:srgbClr val="EBA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872652"/>
                  </a:ext>
                </a:extLst>
              </a:tr>
              <a:tr h="886042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28595"/>
                  </a:ext>
                </a:extLst>
              </a:tr>
              <a:tr h="886042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5713"/>
                  </a:ext>
                </a:extLst>
              </a:tr>
              <a:tr h="886042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A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562138"/>
                  </a:ext>
                </a:extLst>
              </a:tr>
            </a:tbl>
          </a:graphicData>
        </a:graphic>
      </p:graphicFrame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5982BAD-D657-47A6-9DCD-2AECEF84C797}"/>
              </a:ext>
            </a:extLst>
          </p:cNvPr>
          <p:cNvSpPr/>
          <p:nvPr/>
        </p:nvSpPr>
        <p:spPr>
          <a:xfrm>
            <a:off x="2351584" y="2441845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</a:rPr>
              <a:t>велосипед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0B68B51-F6F8-4072-994D-4AF394828E1D}"/>
              </a:ext>
            </a:extLst>
          </p:cNvPr>
          <p:cNvSpPr/>
          <p:nvPr/>
        </p:nvSpPr>
        <p:spPr>
          <a:xfrm>
            <a:off x="2370585" y="3309402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</a:rPr>
              <a:t>грузовик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A704A10-ED9D-4DB9-B94B-0E210DBF3338}"/>
              </a:ext>
            </a:extLst>
          </p:cNvPr>
          <p:cNvSpPr/>
          <p:nvPr/>
        </p:nvSpPr>
        <p:spPr>
          <a:xfrm>
            <a:off x="2264314" y="4176959"/>
            <a:ext cx="1843322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</a:rPr>
              <a:t>катер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3C6E3DA-7200-49B0-8D2E-A2D870EEC31D}"/>
              </a:ext>
            </a:extLst>
          </p:cNvPr>
          <p:cNvSpPr/>
          <p:nvPr/>
        </p:nvSpPr>
        <p:spPr>
          <a:xfrm>
            <a:off x="4227885" y="2390115"/>
            <a:ext cx="1872208" cy="59427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50 км\ч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6F313EF-ADE1-457B-85C4-C759D1A027F4}"/>
              </a:ext>
            </a:extLst>
          </p:cNvPr>
          <p:cNvSpPr/>
          <p:nvPr/>
        </p:nvSpPr>
        <p:spPr>
          <a:xfrm>
            <a:off x="4299895" y="4208409"/>
            <a:ext cx="1872208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solidFill>
                  <a:prstClr val="white"/>
                </a:solidFill>
                <a:latin typeface="Calibri"/>
              </a:rPr>
              <a:t>100 </a:t>
            </a:r>
            <a:r>
              <a:rPr lang="ru-RU" sz="3200" b="1" dirty="0">
                <a:solidFill>
                  <a:prstClr val="white"/>
                </a:solidFill>
                <a:latin typeface="Calibri"/>
              </a:rPr>
              <a:t>км\ч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EF395B0-54F0-48EE-8329-DA042F0E4959}"/>
              </a:ext>
            </a:extLst>
          </p:cNvPr>
          <p:cNvSpPr/>
          <p:nvPr/>
        </p:nvSpPr>
        <p:spPr>
          <a:xfrm>
            <a:off x="6401229" y="2441845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>
                <a:solidFill>
                  <a:prstClr val="white"/>
                </a:solidFill>
                <a:latin typeface="Calibri"/>
              </a:rPr>
              <a:t>3 ч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FC34E6D-3B38-4C07-A8F4-3C4DFEADBE99}"/>
              </a:ext>
            </a:extLst>
          </p:cNvPr>
          <p:cNvSpPr/>
          <p:nvPr/>
        </p:nvSpPr>
        <p:spPr>
          <a:xfrm>
            <a:off x="6429737" y="3309402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>
                <a:solidFill>
                  <a:prstClr val="white"/>
                </a:solidFill>
                <a:latin typeface="Calibri"/>
              </a:rPr>
              <a:t>9 ч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0074058-825D-488A-A41C-5CF93BFCEA84}"/>
              </a:ext>
            </a:extLst>
          </p:cNvPr>
          <p:cNvSpPr/>
          <p:nvPr/>
        </p:nvSpPr>
        <p:spPr>
          <a:xfrm>
            <a:off x="6381793" y="4182812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>
                <a:solidFill>
                  <a:prstClr val="white"/>
                </a:solidFill>
                <a:latin typeface="Calibri"/>
              </a:rPr>
              <a:t>5 ч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A4891E2-9E7D-4C71-9DF1-5A9E89F0A1FD}"/>
              </a:ext>
            </a:extLst>
          </p:cNvPr>
          <p:cNvSpPr/>
          <p:nvPr/>
        </p:nvSpPr>
        <p:spPr>
          <a:xfrm>
            <a:off x="8392066" y="3394187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990 км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A2A3ECC-2D9C-4B53-BC40-6EAAADAEAC1F}"/>
              </a:ext>
            </a:extLst>
          </p:cNvPr>
          <p:cNvSpPr/>
          <p:nvPr/>
        </p:nvSpPr>
        <p:spPr>
          <a:xfrm>
            <a:off x="8331715" y="2465961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150 км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C4A9034-15CB-47CF-8BE3-BE88CDFD9CB8}"/>
              </a:ext>
            </a:extLst>
          </p:cNvPr>
          <p:cNvSpPr/>
          <p:nvPr/>
        </p:nvSpPr>
        <p:spPr>
          <a:xfrm>
            <a:off x="4227885" y="3331754"/>
            <a:ext cx="1944218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3200" b="1" dirty="0">
                <a:solidFill>
                  <a:prstClr val="white"/>
                </a:solidFill>
                <a:latin typeface="Calibri"/>
              </a:rPr>
              <a:t>110 км\ч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5E1BC94-4367-4CB1-89E7-366D29CC7BF5}"/>
              </a:ext>
            </a:extLst>
          </p:cNvPr>
          <p:cNvSpPr/>
          <p:nvPr/>
        </p:nvSpPr>
        <p:spPr>
          <a:xfrm>
            <a:off x="8373989" y="4201032"/>
            <a:ext cx="1656184" cy="5760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Calibri"/>
              </a:rPr>
              <a:t>500 </a:t>
            </a:r>
            <a:r>
              <a:rPr lang="ru-RU" sz="3600" b="1" dirty="0">
                <a:solidFill>
                  <a:prstClr val="white"/>
                </a:solidFill>
                <a:latin typeface="Calibri"/>
              </a:rPr>
              <a:t>км</a:t>
            </a:r>
          </a:p>
        </p:txBody>
      </p:sp>
      <p:pic>
        <p:nvPicPr>
          <p:cNvPr id="23" name="Picture 8" descr="https://pandenamish.files.wordpress.com/2017/02/8txrb75rc.png">
            <a:extLst>
              <a:ext uri="{FF2B5EF4-FFF2-40B4-BE49-F238E27FC236}">
                <a16:creationId xmlns:a16="http://schemas.microsoft.com/office/drawing/2014/main" id="{4E900057-13A1-4188-8D44-0C4F0D9C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1662" y="5044517"/>
            <a:ext cx="1165304" cy="175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CC5590-8D7B-4A0F-850B-FBE3A15D7602}" type="slidenum">
              <a:rPr lang="ru-RU" smtClean="0">
                <a:solidFill>
                  <a:srgbClr val="D2D2D2">
                    <a:shade val="5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solidFill>
                <a:srgbClr val="D2D2D2">
                  <a:shade val="50000"/>
                </a:srgbClr>
              </a:solidFill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80" y="2270712"/>
            <a:ext cx="7271398" cy="1468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9520" y="518160"/>
            <a:ext cx="1001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виде могут быть представлены данные для решения задач, связанных с движением?</a:t>
            </a:r>
            <a:endParaRPr lang="ru-RU" sz="3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3" y="375920"/>
            <a:ext cx="1127848" cy="1533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48" y="4180501"/>
            <a:ext cx="7057035" cy="21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спект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Аспект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203</Words>
  <Application>Microsoft Office PowerPoint</Application>
  <PresentationFormat>Широкоэкранный</PresentationFormat>
  <Paragraphs>58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Propisi</vt:lpstr>
      <vt:lpstr>Times New Roman</vt:lpstr>
      <vt:lpstr>Verdana</vt:lpstr>
      <vt:lpstr>Wingdings 2</vt:lpstr>
      <vt:lpstr>Тема Office</vt:lpstr>
      <vt:lpstr>1_Тема Office</vt:lpstr>
      <vt:lpstr>Аспект</vt:lpstr>
      <vt:lpstr>3_Тема Office</vt:lpstr>
      <vt:lpstr>4_Тема Office</vt:lpstr>
      <vt:lpstr>2_Аспект</vt:lpstr>
      <vt:lpstr>3_Аспект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Узнайте, нарушены ли правила водителем?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64</cp:revision>
  <dcterms:created xsi:type="dcterms:W3CDTF">2023-01-28T13:51:07Z</dcterms:created>
  <dcterms:modified xsi:type="dcterms:W3CDTF">2023-04-09T14:53:19Z</dcterms:modified>
</cp:coreProperties>
</file>