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73" r:id="rId24"/>
    <p:sldId id="281" r:id="rId25"/>
    <p:sldId id="284" r:id="rId26"/>
    <p:sldId id="295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6" r:id="rId35"/>
    <p:sldId id="292" r:id="rId36"/>
    <p:sldId id="293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2" r:id="rId50"/>
    <p:sldId id="317" r:id="rId51"/>
    <p:sldId id="313" r:id="rId52"/>
    <p:sldId id="314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61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7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64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6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6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6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5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3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7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8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D65A-B9B8-4D6B-A1EF-7511FDE7109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41C9-0FE6-4B96-85C8-DFB89947F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4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Autofit/>
          </a:bodyPr>
          <a:lstStyle/>
          <a:p>
            <a:r>
              <a:rPr lang="ru-RU" sz="9600" b="1" dirty="0" smtClean="0"/>
              <a:t>Садовые цветы</a:t>
            </a:r>
            <a:endParaRPr lang="ru-RU" sz="9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Изображения взяты из каталогов фирм «Русский огород», «Подворье». «</a:t>
            </a:r>
            <a:r>
              <a:rPr lang="ru-RU" sz="1600" dirty="0"/>
              <a:t>М</a:t>
            </a:r>
            <a:r>
              <a:rPr lang="ru-RU" sz="1600" dirty="0" smtClean="0"/>
              <a:t>ир Увлечений», «Садовый мир», «Сады России»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483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Кустарниковые розы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935163"/>
            <a:ext cx="7128792" cy="45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46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Клумбовые розы (</a:t>
            </a:r>
            <a:r>
              <a:rPr lang="ru-RU" dirty="0" err="1" smtClean="0"/>
              <a:t>флорибунда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565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94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Почвопокровные розы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628800"/>
            <a:ext cx="626469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0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Миниатюрные розы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84784"/>
            <a:ext cx="69847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91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В большинстве случаев розы </a:t>
            </a:r>
            <a:r>
              <a:rPr lang="ru-RU" sz="2800" b="1" dirty="0" smtClean="0"/>
              <a:t>требуют укрытия на зиму.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Розы предпочитают яркое освещение и при значительном затенении почти или совсем не </a:t>
            </a:r>
            <a:r>
              <a:rPr lang="ru-RU" sz="2800" b="1" dirty="0" smtClean="0"/>
              <a:t>цветут, </a:t>
            </a:r>
            <a:r>
              <a:rPr lang="ru-RU" sz="2800" b="1" dirty="0"/>
              <a:t>даже в полутени они истощаются и цветут очень </a:t>
            </a:r>
            <a:r>
              <a:rPr lang="ru-RU" sz="2800" b="1" dirty="0" smtClean="0"/>
              <a:t>слабо.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Почвы могут быть любые по составу, но для садовых групп — хорошо удобренные. Розы выращивают на почвах с нейтральной </a:t>
            </a:r>
            <a:r>
              <a:rPr lang="ru-RU" sz="2800" b="1" dirty="0" smtClean="0"/>
              <a:t>реакцией</a:t>
            </a:r>
            <a:r>
              <a:rPr lang="ru-RU" sz="2800" b="1" dirty="0"/>
              <a:t>.</a:t>
            </a:r>
            <a:r>
              <a:rPr lang="ru-RU" sz="2800" b="1" dirty="0" smtClean="0"/>
              <a:t> Застоя воды быть не должно.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Для обильного и продолжительного цветения розы требуют постоянного </a:t>
            </a:r>
            <a:r>
              <a:rPr lang="ru-RU" sz="2800" b="1" dirty="0" smtClean="0"/>
              <a:t>полива.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8345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/>
              <a:t>ЛИЛИИ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1924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898776" cy="579350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Белая лилия известна с древнейших времен. Лилии изображены на фресках </a:t>
            </a:r>
            <a:r>
              <a:rPr lang="ru-RU" sz="3600" b="1" dirty="0" smtClean="0"/>
              <a:t>древнеегипетских </a:t>
            </a:r>
            <a:r>
              <a:rPr lang="ru-RU" sz="3600" b="1" dirty="0" smtClean="0"/>
              <a:t>пирамид и критских дворцов.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24847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57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5361459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Существует более 3000 сортов лилий. Все они делятся на несколько групп.</a:t>
            </a:r>
            <a:endParaRPr lang="ru-RU" sz="4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3732683" cy="52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43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Азиатские лилии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Морозоустойчивые. </a:t>
            </a:r>
          </a:p>
          <a:p>
            <a:r>
              <a:rPr lang="ru-RU" sz="2400" dirty="0" smtClean="0"/>
              <a:t>Без запаха.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3458939" cy="480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5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Трубчатые лилии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 smtClean="0"/>
              <a:t>С сильным запахом. Требуют укрытия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4968577" cy="395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1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9" y="2132856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/>
              <a:t>       РОЗЫ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2306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ЛА-гибриды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/>
              <a:t>Форма цветка, как у азиатских.</a:t>
            </a:r>
          </a:p>
          <a:p>
            <a:r>
              <a:rPr lang="ru-RU" sz="2800" dirty="0" smtClean="0"/>
              <a:t>Сильный запах, как у трубчатых.</a:t>
            </a:r>
          </a:p>
          <a:p>
            <a:r>
              <a:rPr lang="ru-RU" sz="2800" dirty="0" smtClean="0"/>
              <a:t>Требуют легкого укрытия на зиму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4248745" cy="463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15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Восточные лилии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Сильный запах. Требуют укрытия.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3816424" cy="509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1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Тигровые лилии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/>
              <a:t>Без запаха. Морозоустойчивы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739406" cy="42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15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4"/>
            <a:ext cx="9036496" cy="6862304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79512" y="404664"/>
            <a:ext cx="3008313" cy="5771183"/>
          </a:xfrm>
        </p:spPr>
        <p:txBody>
          <a:bodyPr/>
          <a:lstStyle/>
          <a:p>
            <a:r>
              <a:rPr lang="ru-RU" sz="4000" b="1" dirty="0" smtClean="0"/>
              <a:t>ОТ-гибриды</a:t>
            </a:r>
          </a:p>
          <a:p>
            <a:r>
              <a:rPr lang="ru-RU" sz="2800" dirty="0" smtClean="0"/>
              <a:t>Сильный запах. Требуют укрытия. Могут достигать 2м в высоту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0262"/>
            <a:ext cx="4320480" cy="57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92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Лилии растут на солнце и в полутени. </a:t>
            </a:r>
            <a:br>
              <a:rPr lang="ru-RU" dirty="0" smtClean="0"/>
            </a:br>
            <a:r>
              <a:rPr lang="ru-RU" dirty="0" smtClean="0"/>
              <a:t>Не выносят застоя влаги.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20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0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/>
              <a:t>ПИОНЫ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1909171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7331"/>
            <a:ext cx="3008313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Пионы стали возделывать более 2000 лет назад в Китае.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5089475" cy="507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65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Пионы бывают травянистыми многолетниками</a:t>
            </a:r>
          </a:p>
          <a:p>
            <a:r>
              <a:rPr lang="ru-RU" sz="2800" dirty="0" smtClean="0"/>
              <a:t>(травянистые</a:t>
            </a:r>
          </a:p>
          <a:p>
            <a:r>
              <a:rPr lang="ru-RU" sz="2800" dirty="0"/>
              <a:t>п</a:t>
            </a:r>
            <a:r>
              <a:rPr lang="ru-RU" sz="2800" dirty="0" smtClean="0"/>
              <a:t>ионы)…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3979887" cy="498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3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…и кустарниками</a:t>
            </a:r>
          </a:p>
          <a:p>
            <a:r>
              <a:rPr lang="ru-RU" sz="3600" dirty="0" smtClean="0"/>
              <a:t>(древовидные пионы). Древовидные пионы-теплолюбивые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792115" cy="45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71579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 форме цветка пионы бывают: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1. Немахровые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21473" cy="39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Розы-многолетние растения.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Происходят из семейства Шиповников (по -латыни</a:t>
            </a:r>
            <a:r>
              <a:rPr lang="en-US" sz="3200" b="1" dirty="0" smtClean="0"/>
              <a:t> Rosa)</a:t>
            </a:r>
            <a:r>
              <a:rPr lang="ru-RU" sz="3200" b="1" dirty="0" smtClean="0"/>
              <a:t>.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10" y="116632"/>
            <a:ext cx="443824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93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2.Полумахровые 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5176341" cy="384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3. Японские</a:t>
            </a:r>
            <a:endParaRPr lang="ru-RU" sz="2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891286" cy="42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4. </a:t>
            </a:r>
            <a:r>
              <a:rPr lang="ru-RU" sz="2000" dirty="0" err="1" smtClean="0"/>
              <a:t>Анемоновидные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5819849" cy="43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5. </a:t>
            </a:r>
            <a:r>
              <a:rPr lang="ru-RU" sz="2400" dirty="0"/>
              <a:t>М</a:t>
            </a:r>
            <a:r>
              <a:rPr lang="ru-RU" sz="2400" dirty="0" smtClean="0"/>
              <a:t>ахровые </a:t>
            </a:r>
            <a:r>
              <a:rPr lang="ru-RU" sz="2400" dirty="0"/>
              <a:t>полушаровидные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5038551" cy="460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6. </a:t>
            </a:r>
            <a:r>
              <a:rPr lang="ru-RU" sz="2800" dirty="0"/>
              <a:t>Р</a:t>
            </a:r>
            <a:r>
              <a:rPr lang="ru-RU" sz="2800" dirty="0" smtClean="0"/>
              <a:t>озовидные</a:t>
            </a:r>
            <a:endParaRPr lang="ru-RU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4350146" cy="415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242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7.Корончатые </a:t>
            </a:r>
            <a:endParaRPr lang="ru-RU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4719123" cy="475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55"/>
            <a:ext cx="9144000" cy="69117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 </a:t>
            </a:r>
            <a:r>
              <a:rPr lang="ru-RU" sz="2000" b="1" dirty="0"/>
              <a:t>Пионы предпочитают рыхлую, водопроницаемую почву, богатую питательными веществами, без сорняков. Одно из необходимых условий выращивания пионов – смягчение почвы при помощи торфа или перегноя</a:t>
            </a:r>
            <a:r>
              <a:rPr lang="ru-RU" sz="2000" b="1" dirty="0" smtClean="0"/>
              <a:t>. </a:t>
            </a:r>
            <a:r>
              <a:rPr lang="ru-RU" sz="2000" b="1" dirty="0"/>
              <a:t>Пионы предпочитают хорошо освещённые и прогреваемые солнцем участки, хотя могут перенести и небольшое затенение в середине дня</a:t>
            </a:r>
            <a:r>
              <a:rPr lang="ru-RU" sz="2000" b="1" dirty="0" smtClean="0"/>
              <a:t>. Важно правильно заглубить почки на корневище при посадке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3697312" cy="43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28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/>
              <a:t>ГЕОРГИНЫ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1274291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1600" dirty="0"/>
              <a:t>Первые сведения о георгинах попали в Европу через испанцев, обнаруживших цветы в 1525 году в Мексике. Индейцы использовали их для питания и как лекарство от эпилепсии, а полый стебель — в качестве дыхательных </a:t>
            </a:r>
            <a:r>
              <a:rPr lang="ru-RU" sz="1600" dirty="0" smtClean="0"/>
              <a:t>трубок.</a:t>
            </a:r>
            <a:endParaRPr lang="ru-RU" sz="1600" dirty="0"/>
          </a:p>
          <a:p>
            <a:endParaRPr lang="ru-RU" sz="1600" b="1" dirty="0"/>
          </a:p>
          <a:p>
            <a:endParaRPr lang="ru-RU" sz="1600" dirty="0"/>
          </a:p>
          <a:p>
            <a:r>
              <a:rPr lang="ru-RU" sz="1600" dirty="0"/>
              <a:t>В 1787 году директор Мадридского ботанического </a:t>
            </a:r>
            <a:r>
              <a:rPr lang="ru-RU" sz="1600" dirty="0" smtClean="0"/>
              <a:t>сада</a:t>
            </a:r>
            <a:r>
              <a:rPr lang="ru-RU" sz="1600" dirty="0"/>
              <a:t> </a:t>
            </a:r>
            <a:r>
              <a:rPr lang="ru-RU" sz="1600" dirty="0" smtClean="0"/>
              <a:t>А</a:t>
            </a:r>
            <a:r>
              <a:rPr lang="ru-RU" sz="1600" dirty="0"/>
              <a:t>. </a:t>
            </a:r>
            <a:r>
              <a:rPr lang="ru-RU" sz="1600" dirty="0" err="1"/>
              <a:t>Каванильес</a:t>
            </a:r>
            <a:r>
              <a:rPr lang="ru-RU" sz="1600" dirty="0"/>
              <a:t> вырастил георгины из семян, присланных ему из Мексики. Из </a:t>
            </a:r>
            <a:r>
              <a:rPr lang="ru-RU" sz="1600" dirty="0" smtClean="0"/>
              <a:t>Испании</a:t>
            </a:r>
            <a:r>
              <a:rPr lang="ru-RU" sz="1600" dirty="0"/>
              <a:t> </a:t>
            </a:r>
            <a:r>
              <a:rPr lang="ru-RU" sz="1600" dirty="0" smtClean="0"/>
              <a:t>георгины </a:t>
            </a:r>
            <a:r>
              <a:rPr lang="ru-RU" sz="1600" dirty="0"/>
              <a:t>попали в Англию (1798), во Францию (1800) и одновременно в Германию.</a:t>
            </a:r>
          </a:p>
          <a:p>
            <a:r>
              <a:rPr lang="ru-RU" sz="1600" dirty="0"/>
              <a:t>Уже в 1808 году в Германии появились большие коллекции шарообразных махровых георгин. </a:t>
            </a:r>
          </a:p>
          <a:p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153101" cy="437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420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 форме соцветия выделяют георгины:</a:t>
            </a:r>
          </a:p>
          <a:p>
            <a:r>
              <a:rPr lang="ru-RU" sz="2800" dirty="0"/>
              <a:t>1 — </a:t>
            </a:r>
            <a:r>
              <a:rPr lang="ru-RU" sz="2800" dirty="0" smtClean="0"/>
              <a:t>однорядные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0"/>
            <a:ext cx="4320480" cy="436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536145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Уже в Древнем Риме было известно около 10 сортов </a:t>
            </a:r>
            <a:r>
              <a:rPr lang="ru-RU" sz="2000" b="1" dirty="0" smtClean="0">
                <a:solidFill>
                  <a:prstClr val="black"/>
                </a:solidFill>
              </a:rPr>
              <a:t>роз. В Средние века в Европе розы преимущественно выращивались в монастырях для производства благовоний (розового масла). В это время все известные сорта имели окраску лепестков всех оттенков розового от белого до темно-розового.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Розы, происходящие от шиповников, не нуждались в укрытии. Эти розы цвели только раз за лето.</a:t>
            </a:r>
            <a:endParaRPr lang="ru-RU" sz="2000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52" y="273050"/>
            <a:ext cx="4252146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93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2 — </a:t>
            </a:r>
            <a:r>
              <a:rPr lang="ru-RU" sz="2800" dirty="0" err="1"/>
              <a:t>анемоновидные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3816424" cy="47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3 — воротничковые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392488" cy="424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4 — </a:t>
            </a:r>
            <a:r>
              <a:rPr lang="ru-RU" sz="2800" dirty="0" err="1"/>
              <a:t>пионовидные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4376723" cy="33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5 — прямые кактусовые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53" y="1484784"/>
            <a:ext cx="3906682" cy="390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6 — кактусовые с изогнутыми лепестками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372321" cy="430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7 — </a:t>
            </a:r>
            <a:r>
              <a:rPr lang="ru-RU" sz="2800" dirty="0" smtClean="0"/>
              <a:t>шаровидные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072408" cy="39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8 — </a:t>
            </a:r>
            <a:r>
              <a:rPr lang="ru-RU" sz="2800" dirty="0" err="1"/>
              <a:t>помпонные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320480" cy="421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9 — декоративные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104456" cy="40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10 — </a:t>
            </a:r>
            <a:r>
              <a:rPr lang="ru-RU" sz="2800" dirty="0" err="1"/>
              <a:t>нимфейные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104456" cy="41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12- </a:t>
            </a:r>
            <a:r>
              <a:rPr lang="ru-RU" sz="2400" dirty="0" err="1" smtClean="0"/>
              <a:t>полукактусовые</a:t>
            </a:r>
            <a:endParaRPr lang="ru-RU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958257" cy="395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4032448" cy="604867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222222"/>
                </a:solidFill>
                <a:latin typeface="Arial"/>
              </a:rPr>
              <a:t>В</a:t>
            </a:r>
            <a:r>
              <a:rPr lang="ru-RU" sz="1600" b="1" i="0" dirty="0" smtClean="0">
                <a:solidFill>
                  <a:srgbClr val="222222"/>
                </a:solidFill>
                <a:effectLst/>
                <a:latin typeface="Arial"/>
              </a:rPr>
              <a:t> конце XVIII — начале XIX веков в Европу (сначала в Англию, а затем во Францию) из юго-восточной Азии были завезены виды вечнозелёных теплолюбивых роз со своеобразным ароматом лепестков. Эти розы обладали новыми качествами: кожистыми блестящими листьями, особым благородством формы бутонов и цветка и особенно важным свойством — способностью к продолжительному многократному цветению, а также несли в окраске лепестков желтые оттенки. </a:t>
            </a:r>
            <a:r>
              <a:rPr lang="ru-RU" sz="1600" b="1" dirty="0" smtClean="0">
                <a:solidFill>
                  <a:srgbClr val="222222"/>
                </a:solidFill>
                <a:latin typeface="Arial"/>
              </a:rPr>
              <a:t>Эти розы привозились на парусных кораблях, предназначенных для перевозки чая и поэтому стали называться чайными.</a:t>
            </a:r>
            <a:endParaRPr lang="ru-RU" sz="1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62" y="260648"/>
            <a:ext cx="412488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213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11 — смешанные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/>
          <a:stretch/>
        </p:blipFill>
        <p:spPr bwMode="auto">
          <a:xfrm>
            <a:off x="4211960" y="1013763"/>
            <a:ext cx="2249427" cy="255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96" y="1013762"/>
            <a:ext cx="2457450" cy="254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561331"/>
            <a:ext cx="2249428" cy="22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96" y="3573016"/>
            <a:ext cx="245745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50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4330824" cy="5865515"/>
          </a:xfrm>
        </p:spPr>
        <p:txBody>
          <a:bodyPr>
            <a:normAutofit/>
          </a:bodyPr>
          <a:lstStyle/>
          <a:p>
            <a:r>
              <a:rPr lang="ru-RU" sz="1800" dirty="0"/>
              <a:t>Для выращивания георгин выбирают солнечные, защищенные от холодных и сильных ветров места. На низких и заболоченных участках не выращивают. Расстояние при посадке зависит от высоты и формы куста того или иного сорта. Участок, выбранный для георгин, должен освещаться солнцем минимум шесть часов в сутки.</a:t>
            </a:r>
          </a:p>
          <a:p>
            <a:r>
              <a:rPr lang="ru-RU" sz="1800" dirty="0"/>
              <a:t>Георгины растут на любых почвах, но оптимальной для них является </a:t>
            </a:r>
            <a:r>
              <a:rPr lang="ru-RU" sz="1800" dirty="0" smtClean="0"/>
              <a:t>богатый перегноем. </a:t>
            </a:r>
            <a:r>
              <a:rPr lang="ru-RU" sz="1800" dirty="0"/>
              <a:t>Хороша для георгин и удобренная песчаная почва. Участок, предназначенный под георгины, с осени вскапывают, а весной перекапывают.</a:t>
            </a:r>
          </a:p>
          <a:p>
            <a:r>
              <a:rPr lang="ru-RU" sz="1800" dirty="0"/>
              <a:t>В условиях средней полосы России </a:t>
            </a:r>
            <a:r>
              <a:rPr lang="ru-RU" sz="1800" dirty="0" err="1"/>
              <a:t>подрощенные</a:t>
            </a:r>
            <a:r>
              <a:rPr lang="ru-RU" sz="1800" dirty="0"/>
              <a:t> георгины высаживают в открытый грунт с 1 по 10 июня. Более ранняя посадка требует укрытии от весенних заморозков.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17878"/>
            <a:ext cx="3119809" cy="376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"/>
            <a:ext cx="9144000" cy="684765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Autofit/>
          </a:bodyPr>
          <a:lstStyle/>
          <a:p>
            <a:r>
              <a:rPr lang="ru-RU" sz="1800" dirty="0" smtClean="0"/>
              <a:t>Выкопку георгин проводят в конце сентября — начале октября в зависимости от погоды сразу после полной гибели надземной части от сильных заморозков. Перед выкопкой стебли растений срезают на высоте 3—4 см от корневой шейки.</a:t>
            </a:r>
          </a:p>
          <a:p>
            <a:r>
              <a:rPr lang="ru-RU" sz="1800" dirty="0" smtClean="0"/>
              <a:t>В течение зимы хранят в ящиках (80 × 50 × 60 см) выстланных плотной бумагой. На дно насыпается земля слоем 3 см, поверх неё рядами выкладываются клубни и полностью покрываются слоем земли. Сверху можно уложить ещё слой засыпанных землёй клубней. Заполненный ящик закрывается выступающими краями бумаги.</a:t>
            </a:r>
          </a:p>
          <a:p>
            <a:endParaRPr lang="ru-RU" sz="1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8"/>
          <a:stretch/>
        </p:blipFill>
        <p:spPr bwMode="auto">
          <a:xfrm>
            <a:off x="4355976" y="980729"/>
            <a:ext cx="4455179" cy="3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1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/>
              <a:t>ТЮЛЬПАНЫ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736938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rmAutofit/>
          </a:bodyPr>
          <a:lstStyle/>
          <a:p>
            <a:r>
              <a:rPr lang="ru-RU" sz="1600" dirty="0"/>
              <a:t> Культивирование тюльпанов в Азии началось не позднее XI века и достигло расцвета в Османской империи XV—XVIII </a:t>
            </a:r>
            <a:r>
              <a:rPr lang="ru-RU" sz="1600" dirty="0" smtClean="0"/>
              <a:t>веков. 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середине XVI века тюльпаны появились в Западной Европе, и в течение полутора веков были самой ценной декоративной </a:t>
            </a:r>
            <a:r>
              <a:rPr lang="ru-RU" sz="1600" dirty="0" smtClean="0"/>
              <a:t>культурой. </a:t>
            </a:r>
            <a:r>
              <a:rPr lang="ru-RU" sz="1600" dirty="0"/>
              <a:t>С начала XVII века и по настоящее время мировой центр селекции, выращивания и международной торговли тюльпанами базируется в </a:t>
            </a:r>
            <a:r>
              <a:rPr lang="ru-RU" sz="1600" dirty="0" smtClean="0"/>
              <a:t>Нидерландах. </a:t>
            </a:r>
            <a:r>
              <a:rPr lang="en-US" sz="1600" dirty="0" smtClean="0"/>
              <a:t> </a:t>
            </a:r>
            <a:r>
              <a:rPr lang="ru-RU" sz="1600" dirty="0" smtClean="0"/>
              <a:t>В те времена популярными были сорта с пестрыми лепестками. Это было вызвано вирусной болезнью.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024336" cy="506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44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008313" cy="5649491"/>
          </a:xfrm>
        </p:spPr>
        <p:txBody>
          <a:bodyPr>
            <a:normAutofit/>
          </a:bodyPr>
          <a:lstStyle/>
          <a:p>
            <a:r>
              <a:rPr lang="ru-RU" sz="2000" dirty="0"/>
              <a:t>После Второй мировой войны </a:t>
            </a:r>
            <a:r>
              <a:rPr lang="ru-RU" sz="2000" dirty="0" err="1"/>
              <a:t>пестролепестные</a:t>
            </a:r>
            <a:r>
              <a:rPr lang="ru-RU" sz="2000" dirty="0"/>
              <a:t> тюльпаны — рассадники заболевания — были изгнаны из коммерческих </a:t>
            </a:r>
            <a:r>
              <a:rPr lang="ru-RU" sz="2000" dirty="0" smtClean="0"/>
              <a:t>хозяйств. </a:t>
            </a:r>
            <a:r>
              <a:rPr lang="ru-RU" sz="2000" dirty="0" err="1"/>
              <a:t>Пестролепестность</a:t>
            </a:r>
            <a:r>
              <a:rPr lang="ru-RU" sz="2000" dirty="0"/>
              <a:t> культивируемых в XXI веке сортов обусловлена не вирусом, а искусственно </a:t>
            </a:r>
            <a:r>
              <a:rPr lang="ru-RU" sz="2000" dirty="0" smtClean="0"/>
              <a:t>выведена.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Формы тюльпанов:</a:t>
            </a:r>
          </a:p>
          <a:p>
            <a:r>
              <a:rPr lang="ru-RU" sz="2800" dirty="0" smtClean="0"/>
              <a:t>1. </a:t>
            </a:r>
            <a:r>
              <a:rPr lang="ru-RU" sz="2800" dirty="0" err="1" smtClean="0"/>
              <a:t>Лилиецветные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714606" cy="441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2. Простые ранние.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3" y="1484784"/>
            <a:ext cx="3902287" cy="391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/>
              <a:t>3. Простые поздние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60" y="954122"/>
            <a:ext cx="3722356" cy="466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/>
              <a:t>4. Триумф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380942" cy="43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solidFill>
                  <a:srgbClr val="222222"/>
                </a:solidFill>
                <a:latin typeface="Arial"/>
              </a:rPr>
              <a:t>Усилия селекционеров были направлены на создание новых сортов, которые бы совмещали в себе </a:t>
            </a:r>
            <a:r>
              <a:rPr lang="ru-RU" sz="1800" b="1" dirty="0" smtClean="0">
                <a:solidFill>
                  <a:srgbClr val="222222"/>
                </a:solidFill>
                <a:latin typeface="Arial"/>
              </a:rPr>
              <a:t>способность цвести повторно азиатских </a:t>
            </a:r>
            <a:r>
              <a:rPr lang="ru-RU" sz="1800" b="1" dirty="0">
                <a:solidFill>
                  <a:srgbClr val="222222"/>
                </a:solidFill>
                <a:latin typeface="Arial"/>
              </a:rPr>
              <a:t>и морозостойкость европейских роз. Так появились розы с желтыми, оранжевыми, красными лепестками, цветущие многократно</a:t>
            </a:r>
            <a:r>
              <a:rPr lang="ru-RU" sz="1800" b="1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pPr lvl="0"/>
            <a:r>
              <a:rPr lang="ru-RU" sz="1800" b="1" dirty="0" smtClean="0">
                <a:solidFill>
                  <a:srgbClr val="222222"/>
                </a:solidFill>
                <a:latin typeface="Arial"/>
              </a:rPr>
              <a:t>Такая форма цветка называется ностальгической.</a:t>
            </a:r>
            <a:endParaRPr lang="ru-RU" sz="1800" b="1" dirty="0">
              <a:solidFill>
                <a:prstClr val="black"/>
              </a:solidFill>
            </a:endParaRPr>
          </a:p>
          <a:p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79" y="273050"/>
            <a:ext cx="4143891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082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5. Бахромчатые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456384" cy="464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7. Попугайные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02" y="1628800"/>
            <a:ext cx="3996126" cy="371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8. Зеленоцветковые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041775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9.Многоцветковые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456384" cy="421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10. Махровые ранние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39925"/>
            <a:ext cx="4335463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11. Махровые поздние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4059262" cy="478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12.Дарвиновы гибриды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3765897" cy="42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13. Тюльпаны </a:t>
            </a:r>
            <a:r>
              <a:rPr lang="ru-RU" sz="2800" dirty="0" err="1" smtClean="0"/>
              <a:t>Грейга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053113" cy="407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14. Тюльпаны Кауфмана.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74052"/>
            <a:ext cx="5116376" cy="41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"/>
            <a:ext cx="9144000" cy="6841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178696" cy="5793507"/>
          </a:xfrm>
        </p:spPr>
        <p:txBody>
          <a:bodyPr>
            <a:noAutofit/>
          </a:bodyPr>
          <a:lstStyle/>
          <a:p>
            <a:r>
              <a:rPr lang="ru-RU" sz="1600" dirty="0"/>
              <a:t>Луковицы сажают в грунт </a:t>
            </a:r>
            <a:r>
              <a:rPr lang="ru-RU" sz="1600" dirty="0" smtClean="0"/>
              <a:t>осенью во второй половине </a:t>
            </a:r>
            <a:r>
              <a:rPr lang="ru-RU" sz="1600" dirty="0"/>
              <a:t>сентября или начало </a:t>
            </a:r>
            <a:r>
              <a:rPr lang="ru-RU" sz="1600" dirty="0" smtClean="0"/>
              <a:t>октября. Почва </a:t>
            </a:r>
            <a:r>
              <a:rPr lang="ru-RU" sz="1600" dirty="0"/>
              <a:t>для выращивания тюльпанов должна быть проницаемой, плодородной, хорошо </a:t>
            </a:r>
            <a:r>
              <a:rPr lang="ru-RU" sz="1600" dirty="0" smtClean="0"/>
              <a:t>дренированной(без застоя влаги), нейтральной </a:t>
            </a:r>
            <a:r>
              <a:rPr lang="ru-RU" sz="1600" dirty="0"/>
              <a:t>или слабо </a:t>
            </a:r>
            <a:r>
              <a:rPr lang="ru-RU" sz="1600" dirty="0" smtClean="0"/>
              <a:t>щелочной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r>
              <a:rPr lang="ru-RU" sz="1600" dirty="0"/>
              <a:t>Глубина посадки луковицы, от поверхности земли до донца, должна составлять примерно три её </a:t>
            </a:r>
            <a:r>
              <a:rPr lang="ru-RU" sz="1600" dirty="0" smtClean="0"/>
              <a:t>высоты. 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Если появились тюльпаны, зараженные вирусом, то луковицы удаляют, садовые инструменты дезинфицируют, на этом месте тюльпаны больше не сажают.</a:t>
            </a:r>
          </a:p>
          <a:p>
            <a:r>
              <a:rPr lang="ru-RU" sz="1600" dirty="0" smtClean="0"/>
              <a:t>Срезают тюльпаны , обязательно оставив 1-2 листа.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536504" cy="425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6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5721499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545454"/>
                </a:solidFill>
                <a:latin typeface="arial"/>
              </a:rPr>
              <a:t>1</a:t>
            </a:r>
            <a:r>
              <a:rPr lang="ru-RU" sz="1800" b="1" dirty="0" smtClean="0">
                <a:solidFill>
                  <a:srgbClr val="545454"/>
                </a:solidFill>
                <a:latin typeface="arial"/>
              </a:rPr>
              <a:t>867 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год был отмечен появлением новой оригинальной </a:t>
            </a:r>
            <a:r>
              <a:rPr lang="ru-RU" sz="1800" b="1" dirty="0">
                <a:solidFill>
                  <a:srgbClr val="6A6A6A"/>
                </a:solidFill>
                <a:latin typeface="arial"/>
              </a:rPr>
              <a:t>розы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 "</a:t>
            </a:r>
            <a:r>
              <a:rPr lang="ru-RU" sz="1800" b="1" dirty="0">
                <a:solidFill>
                  <a:srgbClr val="6A6A6A"/>
                </a:solidFill>
                <a:latin typeface="arial"/>
              </a:rPr>
              <a:t>Ля Франс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" (" </a:t>
            </a:r>
            <a:r>
              <a:rPr lang="ru-RU" sz="1800" b="1" dirty="0" err="1">
                <a:solidFill>
                  <a:srgbClr val="545454"/>
                </a:solidFill>
                <a:latin typeface="arial"/>
              </a:rPr>
              <a:t>La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 </a:t>
            </a:r>
            <a:r>
              <a:rPr lang="ru-RU" sz="1800" b="1" dirty="0" err="1">
                <a:solidFill>
                  <a:srgbClr val="545454"/>
                </a:solidFill>
                <a:latin typeface="arial"/>
              </a:rPr>
              <a:t>France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 "), которую вывел французский селекционер Жозеф </a:t>
            </a:r>
            <a:r>
              <a:rPr lang="ru-RU" sz="1800" b="1" dirty="0" err="1">
                <a:solidFill>
                  <a:srgbClr val="545454"/>
                </a:solidFill>
                <a:latin typeface="arial"/>
              </a:rPr>
              <a:t>Гийо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 путем скрещивания ремонтантных </a:t>
            </a:r>
            <a:r>
              <a:rPr lang="ru-RU" sz="1800" b="1" dirty="0" smtClean="0">
                <a:solidFill>
                  <a:srgbClr val="545454"/>
                </a:solidFill>
                <a:latin typeface="arial"/>
              </a:rPr>
              <a:t>и чайных </a:t>
            </a:r>
            <a:r>
              <a:rPr lang="ru-RU" sz="1800" b="1" dirty="0">
                <a:solidFill>
                  <a:srgbClr val="545454"/>
                </a:solidFill>
                <a:latin typeface="arial"/>
              </a:rPr>
              <a:t>роз. С появлением этой розы была создана новая группа роз — </a:t>
            </a:r>
            <a:r>
              <a:rPr lang="ru-RU" sz="1800" b="1" dirty="0" smtClean="0">
                <a:solidFill>
                  <a:srgbClr val="545454"/>
                </a:solidFill>
                <a:latin typeface="arial"/>
              </a:rPr>
              <a:t>чайно-гибридные. Такая форма цветка называется классической</a:t>
            </a:r>
            <a:r>
              <a:rPr lang="ru-RU" dirty="0" smtClean="0">
                <a:solidFill>
                  <a:srgbClr val="545454"/>
                </a:solidFill>
                <a:latin typeface="arial"/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536408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4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Чайно-гибридные розы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2484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50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Плетистые</a:t>
            </a:r>
            <a:r>
              <a:rPr lang="ru-RU" dirty="0" smtClean="0"/>
              <a:t> розы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54461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9033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591</Words>
  <Application>Microsoft Office PowerPoint</Application>
  <PresentationFormat>Экран (4:3)</PresentationFormat>
  <Paragraphs>99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Садовые цветы</vt:lpstr>
      <vt:lpstr>Презентация PowerPoint</vt:lpstr>
      <vt:lpstr>Розы-многолетние растения.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Чайно-гибридные розы</vt:lpstr>
      <vt:lpstr>Плетистые розы</vt:lpstr>
      <vt:lpstr>Кустарниковые розы</vt:lpstr>
      <vt:lpstr>Клумбовые розы (флорибунда)</vt:lpstr>
      <vt:lpstr>Почвопокровные розы</vt:lpstr>
      <vt:lpstr>Миниатюрные розы</vt:lpstr>
      <vt:lpstr>В большинстве случаев розы требуют укрытия на зиму. Розы предпочитают яркое освещение и при значительном затенении почти или совсем не цветут, даже в полутени они истощаются и цветут очень слабо. Почвы могут быть любые по составу, но для садовых групп — хорошо удобренные. Розы выращивают на почвах с нейтральной реакцией. Застоя воды быть не должно. Для обильного и продолжительного цветения розы требуют постоянного полива.  </vt:lpstr>
      <vt:lpstr>ЛИЛИИ</vt:lpstr>
      <vt:lpstr>Презентация PowerPoint</vt:lpstr>
      <vt:lpstr>Презентация PowerPoint</vt:lpstr>
      <vt:lpstr>Азиатские лилии</vt:lpstr>
      <vt:lpstr>Трубчатые лилии</vt:lpstr>
      <vt:lpstr>ЛА-гибриды</vt:lpstr>
      <vt:lpstr>Восточные лилии</vt:lpstr>
      <vt:lpstr>Тигровые лилии</vt:lpstr>
      <vt:lpstr>Презентация PowerPoint</vt:lpstr>
      <vt:lpstr>Лилии растут на солнце и в полутени.  Не выносят застоя влаги.</vt:lpstr>
      <vt:lpstr>ПИОНЫ</vt:lpstr>
      <vt:lpstr>Презентация PowerPoint</vt:lpstr>
      <vt:lpstr>Презентация PowerPoint</vt:lpstr>
      <vt:lpstr>Презентация PowerPoint</vt:lpstr>
      <vt:lpstr>По форме цветка пионы бывают: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ГЕОРГИНЫ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ТЮЛЬПАНЫ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РОЗЫ</dc:title>
  <dc:creator>Наталья</dc:creator>
  <cp:lastModifiedBy>Наталья</cp:lastModifiedBy>
  <cp:revision>49</cp:revision>
  <dcterms:created xsi:type="dcterms:W3CDTF">2018-01-24T12:18:08Z</dcterms:created>
  <dcterms:modified xsi:type="dcterms:W3CDTF">2018-09-27T15:36:43Z</dcterms:modified>
</cp:coreProperties>
</file>