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00" r:id="rId2"/>
    <p:sldId id="338" r:id="rId3"/>
    <p:sldId id="301" r:id="rId4"/>
    <p:sldId id="306" r:id="rId5"/>
    <p:sldId id="323" r:id="rId6"/>
    <p:sldId id="325" r:id="rId7"/>
    <p:sldId id="326" r:id="rId8"/>
    <p:sldId id="316" r:id="rId9"/>
    <p:sldId id="320" r:id="rId10"/>
    <p:sldId id="317" r:id="rId11"/>
    <p:sldId id="315" r:id="rId12"/>
    <p:sldId id="339" r:id="rId13"/>
    <p:sldId id="318" r:id="rId14"/>
    <p:sldId id="319" r:id="rId15"/>
    <p:sldId id="331" r:id="rId16"/>
    <p:sldId id="332" r:id="rId17"/>
    <p:sldId id="334" r:id="rId18"/>
    <p:sldId id="333" r:id="rId19"/>
    <p:sldId id="335" r:id="rId20"/>
    <p:sldId id="336" r:id="rId21"/>
    <p:sldId id="322" r:id="rId22"/>
    <p:sldId id="330" r:id="rId23"/>
    <p:sldId id="324" r:id="rId24"/>
    <p:sldId id="337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DBF4"/>
    <a:srgbClr val="B8EDFA"/>
    <a:srgbClr val="71FF71"/>
    <a:srgbClr val="C0504D"/>
    <a:srgbClr val="FFFF99"/>
    <a:srgbClr val="632523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17" autoAdjust="0"/>
  </p:normalViewPr>
  <p:slideViewPr>
    <p:cSldViewPr>
      <p:cViewPr varScale="1">
        <p:scale>
          <a:sx n="77" d="100"/>
          <a:sy n="77" d="100"/>
        </p:scale>
        <p:origin x="36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F007A0E2-5FFD-4870-920A-944324DA7290}" type="datetimeFigureOut">
              <a:rPr lang="ru-RU"/>
              <a:pPr>
                <a:defRPr/>
              </a:pPr>
              <a:t>13.02.2024</a:t>
            </a:fld>
            <a:endParaRPr lang="ru-RU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2D979F7F-3715-4314-BC6B-BD0C115B48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5374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6E00E-4C69-4050-8321-A88F4820E6A0}" type="datetimeFigureOut">
              <a:rPr lang="ru-RU"/>
              <a:pPr>
                <a:defRPr/>
              </a:pPr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DEDCB-592C-4073-9A08-745D820EC5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937CB-11BE-40FC-AF8B-A0693CDE389D}" type="datetimeFigureOut">
              <a:rPr lang="ru-RU"/>
              <a:pPr>
                <a:defRPr/>
              </a:pPr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61D34-BAD1-43BC-960D-8A63C24E5C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7A46C-586D-4A5E-88EE-CF492D6E3078}" type="datetimeFigureOut">
              <a:rPr lang="ru-RU"/>
              <a:pPr>
                <a:defRPr/>
              </a:pPr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791E5-CA89-4EC3-BC88-F073459476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55C51-CAC3-49FE-9582-02DD4B987D4A}" type="datetimeFigureOut">
              <a:rPr lang="ru-RU"/>
              <a:pPr>
                <a:defRPr/>
              </a:pPr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9FA2C-3808-451C-AAAD-7C0B159EC3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C0160-014D-44A9-B785-D4F198552125}" type="datetimeFigureOut">
              <a:rPr lang="ru-RU"/>
              <a:pPr>
                <a:defRPr/>
              </a:pPr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AE1F5-79D4-4869-ADAE-6DCC0B4A0C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C6745-D874-40D3-AC4D-66A29CEC4117}" type="datetimeFigureOut">
              <a:rPr lang="ru-RU"/>
              <a:pPr>
                <a:defRPr/>
              </a:pPr>
              <a:t>13.02.2024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66D9F-40DC-4446-AEB7-BCF8A8CF45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310F1-20A7-4694-9D88-C8E85001B206}" type="datetimeFigureOut">
              <a:rPr lang="ru-RU"/>
              <a:pPr>
                <a:defRPr/>
              </a:pPr>
              <a:t>13.02.2024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7F875-6512-4DF7-8E6E-FB1EE2E87F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BBC57-A550-4CFB-B1D2-5B931C9285CE}" type="datetimeFigureOut">
              <a:rPr lang="ru-RU"/>
              <a:pPr>
                <a:defRPr/>
              </a:pPr>
              <a:t>13.02.2024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BAD32-D9B6-4DF8-BF9B-791FC3E058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453E0-4869-4292-8E2B-E12378AD2542}" type="datetimeFigureOut">
              <a:rPr lang="ru-RU"/>
              <a:pPr>
                <a:defRPr/>
              </a:pPr>
              <a:t>13.02.2024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23F12-EC3B-4AD8-9B91-F7C211ACBF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70C50-6755-4947-9DF7-F4C8FF155429}" type="datetimeFigureOut">
              <a:rPr lang="ru-RU"/>
              <a:pPr>
                <a:defRPr/>
              </a:pPr>
              <a:t>13.02.2024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FC66B-8608-4222-BE44-CA04BCCFDF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8AC13-2674-4AFD-9EF6-E04D92693DF4}" type="datetimeFigureOut">
              <a:rPr lang="ru-RU"/>
              <a:pPr>
                <a:defRPr/>
              </a:pPr>
              <a:t>13.02.2024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0C11F-0D2A-4FE0-9CB1-2EC5BA4C34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chemeClr val="accent3"/>
            </a:gs>
            <a:gs pos="100000">
              <a:srgbClr val="00B0F0">
                <a:alpha val="31000"/>
              </a:srgbClr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BD9F1F-779F-4636-95D8-B0BBD6E839BB}" type="datetimeFigureOut">
              <a:rPr lang="ru-RU"/>
              <a:pPr>
                <a:defRPr/>
              </a:pPr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D22C37-DD5B-4FEA-9669-3048EFBFB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  <a:latin typeface="+mn-lt"/>
              </a:rPr>
              <a:t>      Урок математики </a:t>
            </a:r>
            <a:br>
              <a:rPr lang="ru-RU" b="1" i="1" dirty="0" smtClean="0">
                <a:solidFill>
                  <a:srgbClr val="0070C0"/>
                </a:solidFill>
                <a:latin typeface="+mn-lt"/>
              </a:rPr>
            </a:br>
            <a:r>
              <a:rPr lang="ru-RU" b="1" i="1" dirty="0" smtClean="0">
                <a:solidFill>
                  <a:srgbClr val="0070C0"/>
                </a:solidFill>
                <a:latin typeface="+mn-lt"/>
              </a:rPr>
              <a:t>2 класс</a:t>
            </a:r>
            <a:br>
              <a:rPr lang="ru-RU" b="1" i="1" dirty="0" smtClean="0">
                <a:solidFill>
                  <a:srgbClr val="0070C0"/>
                </a:solidFill>
                <a:latin typeface="+mn-lt"/>
              </a:rPr>
            </a:br>
            <a:r>
              <a:rPr lang="ru-RU" sz="3600" b="1" i="1" dirty="0" smtClean="0">
                <a:solidFill>
                  <a:srgbClr val="0070C0"/>
                </a:solidFill>
                <a:latin typeface="+mn-lt"/>
              </a:rPr>
              <a:t>УМК Школа России</a:t>
            </a:r>
            <a:endParaRPr lang="ru-RU" sz="3600" b="1" i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56176" y="5085184"/>
            <a:ext cx="276530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0"/>
                <a:solidFill>
                  <a:schemeClr val="tx1"/>
                </a:solidFill>
              </a:rPr>
              <a:t>Составила:</a:t>
            </a:r>
          </a:p>
          <a:p>
            <a:pPr algn="ctr"/>
            <a:r>
              <a:rPr lang="ru-RU" sz="3200" dirty="0" smtClean="0">
                <a:ln w="0"/>
              </a:rPr>
              <a:t>Усольцева </a:t>
            </a:r>
            <a:r>
              <a:rPr lang="ru-RU" sz="3200" dirty="0" err="1" smtClean="0">
                <a:ln w="0"/>
              </a:rPr>
              <a:t>Т.В</a:t>
            </a:r>
            <a:r>
              <a:rPr lang="ru-RU" sz="3200" dirty="0" smtClean="0">
                <a:ln w="0"/>
              </a:rPr>
              <a:t>.</a:t>
            </a:r>
            <a:endParaRPr lang="ru-RU" sz="3200" b="0" cap="none" spc="0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46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 descr="C:\Users\Домашний\Desktop\Скриншот 13-01-2022 1728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002745"/>
            <a:ext cx="2664296" cy="5855255"/>
          </a:xfrm>
          <a:prstGeom prst="rect">
            <a:avLst/>
          </a:prstGeom>
          <a:noFill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627784" y="980728"/>
            <a:ext cx="396044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SchoolBookC"/>
              <a:cs typeface="Times New Roman" pitchFamily="18" charset="0"/>
            </a:endParaRPr>
          </a:p>
          <a:p>
            <a:pPr algn="just"/>
            <a:endParaRPr lang="ru-RU" b="1" dirty="0" smtClean="0">
              <a:solidFill>
                <a:srgbClr val="C00000"/>
              </a:solidFill>
              <a:latin typeface="Times New Roman" pitchFamily="18" charset="0"/>
              <a:ea typeface="SchoolBookC"/>
              <a:cs typeface="Times New Roman" pitchFamily="18" charset="0"/>
            </a:endParaRPr>
          </a:p>
          <a:p>
            <a:pPr algn="ctr"/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SchoolBookC"/>
                <a:cs typeface="Times New Roman" pitchFamily="18" charset="0"/>
              </a:rPr>
              <a:t>47 - 7</a:t>
            </a:r>
          </a:p>
          <a:p>
            <a:pPr algn="ctr"/>
            <a:r>
              <a:rPr lang="ru-RU" sz="4400" b="1" dirty="0" smtClean="0">
                <a:solidFill>
                  <a:srgbClr val="C00000"/>
                </a:solidFill>
                <a:cs typeface="Times New Roman" pitchFamily="18" charset="0"/>
              </a:rPr>
              <a:t>40 + 7</a:t>
            </a:r>
          </a:p>
          <a:p>
            <a:pPr algn="ctr"/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47 - 40</a:t>
            </a:r>
          </a:p>
          <a:p>
            <a:pPr algn="ctr"/>
            <a:r>
              <a:rPr lang="ru-RU" sz="4400" b="1" dirty="0" smtClean="0">
                <a:solidFill>
                  <a:srgbClr val="C00000"/>
                </a:solidFill>
                <a:cs typeface="Times New Roman" pitchFamily="18" charset="0"/>
              </a:rPr>
              <a:t>7 + 40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436096" y="2886764"/>
            <a:ext cx="396044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SchoolBookC"/>
              <a:cs typeface="Times New Roman" pitchFamily="18" charset="0"/>
            </a:endParaRPr>
          </a:p>
          <a:p>
            <a:pPr algn="just"/>
            <a:endParaRPr lang="ru-RU" b="1" dirty="0" smtClean="0">
              <a:solidFill>
                <a:srgbClr val="C00000"/>
              </a:solidFill>
              <a:latin typeface="Times New Roman" pitchFamily="18" charset="0"/>
              <a:ea typeface="SchoolBookC"/>
              <a:cs typeface="Times New Roman" pitchFamily="18" charset="0"/>
            </a:endParaRPr>
          </a:p>
          <a:p>
            <a:pPr algn="ctr"/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SchoolBookC"/>
                <a:cs typeface="Times New Roman" pitchFamily="18" charset="0"/>
              </a:rPr>
              <a:t>39 - 9</a:t>
            </a:r>
          </a:p>
          <a:p>
            <a:pPr algn="ctr"/>
            <a:r>
              <a:rPr lang="ru-RU" sz="4400" b="1" dirty="0" smtClean="0">
                <a:solidFill>
                  <a:srgbClr val="C00000"/>
                </a:solidFill>
                <a:cs typeface="Times New Roman" pitchFamily="18" charset="0"/>
              </a:rPr>
              <a:t>30 + 9</a:t>
            </a:r>
          </a:p>
          <a:p>
            <a:pPr algn="ctr"/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39 - 30</a:t>
            </a:r>
          </a:p>
          <a:p>
            <a:pPr algn="ctr"/>
            <a:r>
              <a:rPr lang="ru-RU" sz="4400" b="1" dirty="0" smtClean="0">
                <a:solidFill>
                  <a:srgbClr val="C00000"/>
                </a:solidFill>
                <a:cs typeface="Times New Roman" pitchFamily="18" charset="0"/>
              </a:rPr>
              <a:t>9 +30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67544" y="51420"/>
            <a:ext cx="8229600" cy="92930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Подели на группы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 descr="C:\Users\Домашний\Desktop\Скриншот 13-01-2022 1729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88"/>
            <a:ext cx="8839161" cy="1528936"/>
          </a:xfrm>
          <a:prstGeom prst="rect">
            <a:avLst/>
          </a:prstGeom>
          <a:noFill/>
        </p:spPr>
      </p:pic>
      <p:pic>
        <p:nvPicPr>
          <p:cNvPr id="98307" name="Picture 3" descr="C:\Users\Домашний\Desktop\Скриншот 13-01-2022 1728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66240"/>
            <a:ext cx="9117533" cy="2880320"/>
          </a:xfrm>
          <a:prstGeom prst="rect">
            <a:avLst/>
          </a:prstGeom>
          <a:noFill/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864884" y="3232212"/>
            <a:ext cx="648072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SchoolBookC"/>
              <a:cs typeface="Times New Roman" pitchFamily="18" charset="0"/>
            </a:endParaRPr>
          </a:p>
          <a:p>
            <a:pPr algn="just"/>
            <a:endParaRPr lang="ru-RU" b="1" dirty="0" smtClean="0">
              <a:solidFill>
                <a:srgbClr val="C00000"/>
              </a:solidFill>
              <a:latin typeface="Times New Roman" pitchFamily="18" charset="0"/>
              <a:ea typeface="SchoolBookC"/>
              <a:cs typeface="Times New Roman" pitchFamily="18" charset="0"/>
            </a:endParaRPr>
          </a:p>
          <a:p>
            <a:pPr algn="just"/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SchoolBookC"/>
                <a:cs typeface="Times New Roman" pitchFamily="18" charset="0"/>
              </a:rPr>
              <a:t>30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132488" y="3232213"/>
            <a:ext cx="648072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SchoolBookC"/>
              <a:cs typeface="Times New Roman" pitchFamily="18" charset="0"/>
            </a:endParaRPr>
          </a:p>
          <a:p>
            <a:pPr algn="just"/>
            <a:endParaRPr lang="ru-RU" b="1" dirty="0" smtClean="0">
              <a:solidFill>
                <a:srgbClr val="C00000"/>
              </a:solidFill>
              <a:latin typeface="Times New Roman" pitchFamily="18" charset="0"/>
              <a:ea typeface="SchoolBookC"/>
              <a:cs typeface="Times New Roman" pitchFamily="18" charset="0"/>
            </a:endParaRPr>
          </a:p>
          <a:p>
            <a:pPr algn="just"/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SchoolBookC"/>
                <a:cs typeface="Times New Roman" pitchFamily="18" charset="0"/>
              </a:rPr>
              <a:t>11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512618" y="3232211"/>
            <a:ext cx="648072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SchoolBookC"/>
              <a:cs typeface="Times New Roman" pitchFamily="18" charset="0"/>
            </a:endParaRPr>
          </a:p>
          <a:p>
            <a:pPr algn="just"/>
            <a:endParaRPr lang="ru-RU" b="1" dirty="0" smtClean="0">
              <a:solidFill>
                <a:srgbClr val="C00000"/>
              </a:solidFill>
              <a:latin typeface="Times New Roman" pitchFamily="18" charset="0"/>
              <a:ea typeface="SchoolBookC"/>
              <a:cs typeface="Times New Roman" pitchFamily="18" charset="0"/>
            </a:endParaRPr>
          </a:p>
          <a:p>
            <a:pPr algn="just"/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SchoolBookC"/>
                <a:cs typeface="Times New Roman" pitchFamily="18" charset="0"/>
              </a:rPr>
              <a:t>21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427984" y="2636912"/>
            <a:ext cx="720080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724128" y="2636912"/>
            <a:ext cx="720080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649687" y="4293096"/>
            <a:ext cx="648072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SchoolBookC"/>
              <a:cs typeface="Times New Roman" pitchFamily="18" charset="0"/>
            </a:endParaRPr>
          </a:p>
          <a:p>
            <a:pPr algn="just"/>
            <a:endParaRPr lang="ru-RU" b="1" dirty="0" smtClean="0">
              <a:solidFill>
                <a:srgbClr val="C00000"/>
              </a:solidFill>
              <a:latin typeface="Times New Roman" pitchFamily="18" charset="0"/>
              <a:ea typeface="SchoolBookC"/>
              <a:cs typeface="Times New Roman" pitchFamily="18" charset="0"/>
            </a:endParaRPr>
          </a:p>
          <a:p>
            <a:pPr algn="just"/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SchoolBookC"/>
                <a:cs typeface="Times New Roman" pitchFamily="18" charset="0"/>
              </a:rPr>
              <a:t>10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2936483" y="4293095"/>
            <a:ext cx="648072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SchoolBookC"/>
              <a:cs typeface="Times New Roman" pitchFamily="18" charset="0"/>
            </a:endParaRPr>
          </a:p>
          <a:p>
            <a:pPr algn="just"/>
            <a:endParaRPr lang="ru-RU" b="1" dirty="0" smtClean="0">
              <a:solidFill>
                <a:srgbClr val="C00000"/>
              </a:solidFill>
              <a:latin typeface="Times New Roman" pitchFamily="18" charset="0"/>
              <a:ea typeface="SchoolBookC"/>
              <a:cs typeface="Times New Roman" pitchFamily="18" charset="0"/>
            </a:endParaRPr>
          </a:p>
          <a:p>
            <a:pPr algn="just"/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SchoolBookC"/>
                <a:cs typeface="Times New Roman" pitchFamily="18" charset="0"/>
              </a:rPr>
              <a:t>4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4223279" y="4293094"/>
            <a:ext cx="648072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SchoolBookC"/>
              <a:cs typeface="Times New Roman" pitchFamily="18" charset="0"/>
            </a:endParaRPr>
          </a:p>
          <a:p>
            <a:pPr algn="just"/>
            <a:endParaRPr lang="ru-RU" b="1" dirty="0" smtClean="0">
              <a:solidFill>
                <a:srgbClr val="C00000"/>
              </a:solidFill>
              <a:latin typeface="Times New Roman" pitchFamily="18" charset="0"/>
              <a:ea typeface="SchoolBookC"/>
              <a:cs typeface="Times New Roman" pitchFamily="18" charset="0"/>
            </a:endParaRPr>
          </a:p>
          <a:p>
            <a:pPr algn="just"/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SchoolBookC"/>
                <a:cs typeface="Times New Roman" pitchFamily="18" charset="0"/>
              </a:rPr>
              <a:t>18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5631373" y="4293093"/>
            <a:ext cx="648072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SchoolBookC"/>
              <a:cs typeface="Times New Roman" pitchFamily="18" charset="0"/>
            </a:endParaRPr>
          </a:p>
          <a:p>
            <a:pPr algn="just"/>
            <a:endParaRPr lang="ru-RU" b="1" dirty="0" smtClean="0">
              <a:solidFill>
                <a:srgbClr val="C00000"/>
              </a:solidFill>
              <a:latin typeface="Times New Roman" pitchFamily="18" charset="0"/>
              <a:ea typeface="SchoolBookC"/>
              <a:cs typeface="Times New Roman" pitchFamily="18" charset="0"/>
            </a:endParaRPr>
          </a:p>
          <a:p>
            <a:pPr algn="just"/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SchoolBookC"/>
                <a:cs typeface="Times New Roman" pitchFamily="18" charset="0"/>
              </a:rPr>
              <a:t>9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1" grpId="0" animBg="1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9792" y="188640"/>
            <a:ext cx="4324672" cy="85010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 smtClean="0">
                <a:solidFill>
                  <a:srgbClr val="0070C0"/>
                </a:solidFill>
              </a:rPr>
              <a:t>Физминутка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484784"/>
            <a:ext cx="4248472" cy="47237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Мы ногами топ-топ,</a:t>
            </a:r>
            <a:br>
              <a:rPr lang="ru-RU" dirty="0"/>
            </a:br>
            <a:r>
              <a:rPr lang="ru-RU" dirty="0"/>
              <a:t>Мы руками хлоп-хлоп,</a:t>
            </a:r>
            <a:br>
              <a:rPr lang="ru-RU" dirty="0"/>
            </a:br>
            <a:r>
              <a:rPr lang="ru-RU" dirty="0"/>
              <a:t>А потом прыг-скок</a:t>
            </a:r>
            <a:br>
              <a:rPr lang="ru-RU" dirty="0"/>
            </a:br>
            <a:r>
              <a:rPr lang="ru-RU" dirty="0"/>
              <a:t>И ещё разок.</a:t>
            </a:r>
            <a:br>
              <a:rPr lang="ru-RU" dirty="0"/>
            </a:br>
            <a:r>
              <a:rPr lang="ru-RU" dirty="0"/>
              <a:t>А потом вприсядку, </a:t>
            </a:r>
            <a:br>
              <a:rPr lang="ru-RU" dirty="0"/>
            </a:br>
            <a:r>
              <a:rPr lang="ru-RU" dirty="0"/>
              <a:t>А потом вприсядку,</a:t>
            </a:r>
            <a:br>
              <a:rPr lang="ru-RU" dirty="0"/>
            </a:br>
            <a:r>
              <a:rPr lang="ru-RU" dirty="0"/>
              <a:t>А потом вприсядку,</a:t>
            </a:r>
            <a:br>
              <a:rPr lang="ru-RU" dirty="0"/>
            </a:br>
            <a:r>
              <a:rPr lang="ru-RU" dirty="0"/>
              <a:t>И снова - по порядку.</a:t>
            </a:r>
            <a:br>
              <a:rPr lang="ru-RU" dirty="0"/>
            </a:br>
            <a:r>
              <a:rPr lang="ru-RU" dirty="0"/>
              <a:t>Побежим мы по дорожке</a:t>
            </a:r>
            <a:br>
              <a:rPr lang="ru-RU" dirty="0"/>
            </a:br>
            <a:r>
              <a:rPr lang="ru-RU" dirty="0"/>
              <a:t>Раз, два, три!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362128" y="1340770"/>
            <a:ext cx="4602360" cy="478539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И похлопаем в ладошки</a:t>
            </a:r>
            <a:br>
              <a:rPr lang="ru-RU" dirty="0"/>
            </a:br>
            <a:r>
              <a:rPr lang="ru-RU" dirty="0"/>
              <a:t>Раз, два, три!</a:t>
            </a:r>
            <a:br>
              <a:rPr lang="ru-RU" dirty="0"/>
            </a:br>
            <a:r>
              <a:rPr lang="ru-RU" dirty="0"/>
              <a:t>И покрутим головами</a:t>
            </a:r>
            <a:br>
              <a:rPr lang="ru-RU" dirty="0"/>
            </a:br>
            <a:r>
              <a:rPr lang="ru-RU" dirty="0"/>
              <a:t>Раз, два, три!</a:t>
            </a:r>
            <a:br>
              <a:rPr lang="ru-RU" dirty="0"/>
            </a:br>
            <a:r>
              <a:rPr lang="ru-RU" dirty="0"/>
              <a:t>Все танцуйте вместе с нами</a:t>
            </a:r>
            <a:br>
              <a:rPr lang="ru-RU" dirty="0"/>
            </a:br>
            <a:r>
              <a:rPr lang="ru-RU" dirty="0"/>
              <a:t>Раз, два, три!</a:t>
            </a:r>
          </a:p>
        </p:txBody>
      </p:sp>
    </p:spTree>
    <p:extLst>
      <p:ext uri="{BB962C8B-B14F-4D97-AF65-F5344CB8AC3E}">
        <p14:creationId xmlns:p14="http://schemas.microsoft.com/office/powerpoint/2010/main" val="2423391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7190" y="25052"/>
            <a:ext cx="7869560" cy="87062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Геометрическая задача стр.91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01378" name="Picture 2" descr="C:\Users\Домашний\Desktop\Скриншот 13-01-2022 1728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0776" y="961379"/>
            <a:ext cx="5867152" cy="3685563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4355976" y="1340768"/>
            <a:ext cx="2448272" cy="20162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323528" y="4941168"/>
            <a:ext cx="403244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Р=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Р=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Ответ: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4581128"/>
            <a:ext cx="18405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err="1" smtClean="0">
                <a:ln w="0"/>
                <a:solidFill>
                  <a:srgbClr val="002060"/>
                </a:solidFill>
              </a:rPr>
              <a:t>3см</a:t>
            </a:r>
            <a:r>
              <a:rPr lang="ru-RU" sz="5400" b="0" cap="none" spc="0" dirty="0" smtClean="0">
                <a:ln w="0"/>
                <a:solidFill>
                  <a:srgbClr val="002060"/>
                </a:solidFill>
              </a:rPr>
              <a:t> +</a:t>
            </a:r>
            <a:endParaRPr lang="ru-RU" sz="5400" b="0" cap="none" spc="0" dirty="0">
              <a:ln w="0"/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50350" y="4548511"/>
            <a:ext cx="16674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err="1" smtClean="0">
                <a:ln w="0"/>
                <a:solidFill>
                  <a:srgbClr val="002060"/>
                </a:solidFill>
              </a:rPr>
              <a:t>4см</a:t>
            </a:r>
            <a:r>
              <a:rPr lang="ru-RU" sz="5400" b="0" cap="none" spc="0" dirty="0" smtClean="0">
                <a:ln w="0"/>
                <a:solidFill>
                  <a:srgbClr val="002060"/>
                </a:solidFill>
              </a:rPr>
              <a:t>+</a:t>
            </a:r>
            <a:endParaRPr lang="ru-RU" sz="5400" b="0" cap="none" spc="0" dirty="0">
              <a:ln w="0"/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41264" y="4515894"/>
            <a:ext cx="16674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err="1">
                <a:ln w="0"/>
                <a:solidFill>
                  <a:srgbClr val="002060"/>
                </a:solidFill>
              </a:rPr>
              <a:t>5</a:t>
            </a:r>
            <a:r>
              <a:rPr lang="ru-RU" sz="5400" b="0" cap="none" spc="0" dirty="0" err="1" smtClean="0">
                <a:ln w="0"/>
                <a:solidFill>
                  <a:srgbClr val="002060"/>
                </a:solidFill>
              </a:rPr>
              <a:t>см</a:t>
            </a:r>
            <a:r>
              <a:rPr lang="ru-RU" sz="5400" dirty="0">
                <a:ln w="0"/>
                <a:solidFill>
                  <a:srgbClr val="002060"/>
                </a:solidFill>
              </a:rPr>
              <a:t>=</a:t>
            </a:r>
            <a:endParaRPr lang="ru-RU" sz="5400" b="0" cap="none" spc="0" dirty="0">
              <a:ln w="0"/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38557" y="4535988"/>
            <a:ext cx="239945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0" cap="none" spc="0" dirty="0" smtClean="0">
                <a:ln w="0"/>
                <a:solidFill>
                  <a:srgbClr val="002060"/>
                </a:solidFill>
              </a:rPr>
              <a:t>12 (см)</a:t>
            </a:r>
            <a:endParaRPr lang="ru-RU" sz="5400" b="0" cap="none" spc="0" dirty="0">
              <a:ln w="0"/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59895" y="5294781"/>
            <a:ext cx="14237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err="1" smtClean="0">
                <a:ln w="0"/>
                <a:solidFill>
                  <a:srgbClr val="002060"/>
                </a:solidFill>
              </a:rPr>
              <a:t>1с</a:t>
            </a:r>
            <a:r>
              <a:rPr lang="ru-RU" sz="4400" b="1" cap="none" spc="0" dirty="0" err="1" smtClean="0">
                <a:ln w="0"/>
                <a:solidFill>
                  <a:srgbClr val="002060"/>
                </a:solidFill>
              </a:rPr>
              <a:t>м</a:t>
            </a:r>
            <a:r>
              <a:rPr lang="ru-RU" sz="4400" b="1" cap="none" spc="0" dirty="0" smtClean="0">
                <a:ln w="0"/>
                <a:solidFill>
                  <a:srgbClr val="002060"/>
                </a:solidFill>
              </a:rPr>
              <a:t>=</a:t>
            </a:r>
            <a:endParaRPr lang="ru-RU" sz="4400" b="1" cap="none" spc="0" dirty="0">
              <a:ln w="0"/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56771" y="5233225"/>
            <a:ext cx="163316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err="1" smtClean="0">
                <a:ln w="0"/>
                <a:solidFill>
                  <a:srgbClr val="002060"/>
                </a:solidFill>
              </a:rPr>
              <a:t>4с</a:t>
            </a:r>
            <a:r>
              <a:rPr lang="ru-RU" sz="4800" b="1" cap="none" spc="0" dirty="0" err="1" smtClean="0">
                <a:ln w="0"/>
                <a:solidFill>
                  <a:srgbClr val="002060"/>
                </a:solidFill>
              </a:rPr>
              <a:t>м</a:t>
            </a:r>
            <a:r>
              <a:rPr lang="ru-RU" sz="4800" b="1" cap="none" spc="0" dirty="0" smtClean="0">
                <a:ln w="0"/>
                <a:solidFill>
                  <a:srgbClr val="002060"/>
                </a:solidFill>
              </a:rPr>
              <a:t>+</a:t>
            </a:r>
            <a:endParaRPr lang="ru-RU" sz="4800" b="1" cap="none" spc="0" dirty="0">
              <a:ln w="0"/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30337" y="5299152"/>
            <a:ext cx="14237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err="1" smtClean="0">
                <a:ln w="0"/>
                <a:solidFill>
                  <a:srgbClr val="002060"/>
                </a:solidFill>
              </a:rPr>
              <a:t>3с</a:t>
            </a:r>
            <a:r>
              <a:rPr lang="ru-RU" sz="4400" b="1" cap="none" spc="0" dirty="0" err="1" smtClean="0">
                <a:ln w="0"/>
                <a:solidFill>
                  <a:srgbClr val="002060"/>
                </a:solidFill>
              </a:rPr>
              <a:t>м</a:t>
            </a:r>
            <a:r>
              <a:rPr lang="ru-RU" sz="4400" b="1" cap="none" spc="0" dirty="0" smtClean="0">
                <a:ln w="0"/>
                <a:solidFill>
                  <a:srgbClr val="002060"/>
                </a:solidFill>
              </a:rPr>
              <a:t>+</a:t>
            </a:r>
            <a:endParaRPr lang="ru-RU" sz="4400" b="1" cap="none" spc="0" dirty="0">
              <a:ln w="0"/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02527" y="5263253"/>
            <a:ext cx="142378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err="1" smtClean="0">
                <a:ln w="0"/>
                <a:solidFill>
                  <a:srgbClr val="002060"/>
                </a:solidFill>
              </a:rPr>
              <a:t>5с</a:t>
            </a:r>
            <a:r>
              <a:rPr lang="ru-RU" sz="4400" b="1" cap="none" spc="0" dirty="0" err="1" smtClean="0">
                <a:ln w="0"/>
                <a:solidFill>
                  <a:srgbClr val="002060"/>
                </a:solidFill>
              </a:rPr>
              <a:t>м</a:t>
            </a:r>
            <a:r>
              <a:rPr lang="ru-RU" sz="4400" b="1" cap="none" spc="0" dirty="0" smtClean="0">
                <a:ln w="0"/>
                <a:solidFill>
                  <a:srgbClr val="002060"/>
                </a:solidFill>
              </a:rPr>
              <a:t>+</a:t>
            </a:r>
            <a:endParaRPr lang="ru-RU" sz="4400" b="1" cap="none" spc="0" dirty="0">
              <a:ln w="0"/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134726" y="5248467"/>
            <a:ext cx="187262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dirty="0" smtClean="0">
                <a:ln w="0"/>
                <a:solidFill>
                  <a:srgbClr val="002060"/>
                </a:solidFill>
              </a:rPr>
              <a:t>13(с</a:t>
            </a:r>
            <a:r>
              <a:rPr lang="ru-RU" sz="4800" cap="none" spc="0" dirty="0" smtClean="0">
                <a:ln w="0"/>
                <a:solidFill>
                  <a:srgbClr val="002060"/>
                </a:solidFill>
              </a:rPr>
              <a:t>м</a:t>
            </a:r>
            <a:r>
              <a:rPr lang="ru-RU" sz="4800" dirty="0" smtClean="0">
                <a:ln w="0"/>
                <a:solidFill>
                  <a:srgbClr val="002060"/>
                </a:solidFill>
              </a:rPr>
              <a:t>)</a:t>
            </a:r>
            <a:endParaRPr lang="ru-RU" sz="4800" cap="none" spc="0" dirty="0">
              <a:ln w="0"/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0777" y="5883484"/>
            <a:ext cx="23070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>
                <a:solidFill>
                  <a:srgbClr val="002060"/>
                </a:solidFill>
              </a:rPr>
              <a:t>12 &lt; 13</a:t>
            </a:r>
            <a:endParaRPr lang="ru-RU" sz="54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129447" y="5909370"/>
            <a:ext cx="486691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</a:rPr>
              <a:t>Р  </a:t>
            </a:r>
            <a:r>
              <a:rPr lang="ru-RU" sz="4800" dirty="0">
                <a:solidFill>
                  <a:srgbClr val="002060"/>
                </a:solidFill>
              </a:rPr>
              <a:t>больше, чем </a:t>
            </a:r>
            <a:r>
              <a:rPr lang="ru-RU" sz="4800" dirty="0" smtClean="0">
                <a:solidFill>
                  <a:srgbClr val="002060"/>
                </a:solidFill>
              </a:rPr>
              <a:t>Р .</a:t>
            </a:r>
            <a:endParaRPr lang="ru-RU" sz="4800" b="0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17794" y="6453336"/>
            <a:ext cx="274176" cy="1440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8441419" y="6381828"/>
            <a:ext cx="227205" cy="287031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  <p:bldP spid="4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/>
          <p:cNvSpPr/>
          <p:nvPr/>
        </p:nvSpPr>
        <p:spPr>
          <a:xfrm>
            <a:off x="3059832" y="2852936"/>
            <a:ext cx="2376264" cy="5760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403" name="Picture 3" descr="C:\Users\Домашний\Desktop\Скриншот 13-01-2022 1729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202" y="1840179"/>
            <a:ext cx="8663595" cy="1656184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rPr>
              <a:t>Примени правило нахождения неизвестного компонента</a:t>
            </a:r>
            <a:endParaRPr lang="ru-RU" b="1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65600" y="2914491"/>
            <a:ext cx="18002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SchoolBookC"/>
              <a:cs typeface="Times New Roman" pitchFamily="18" charset="0"/>
            </a:endParaRPr>
          </a:p>
          <a:p>
            <a:pPr algn="just"/>
            <a:endParaRPr lang="ru-RU" b="1" dirty="0" smtClean="0">
              <a:solidFill>
                <a:srgbClr val="C00000"/>
              </a:solidFill>
              <a:latin typeface="Times New Roman" pitchFamily="18" charset="0"/>
              <a:ea typeface="SchoolBookC"/>
              <a:cs typeface="Times New Roman" pitchFamily="18" charset="0"/>
            </a:endParaRPr>
          </a:p>
          <a:p>
            <a:pPr algn="just"/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SchoolBookC"/>
                <a:cs typeface="Times New Roman" panose="02020603050405020304" pitchFamily="18" charset="0"/>
              </a:rPr>
              <a:t>х=20-2</a:t>
            </a:r>
          </a:p>
          <a:p>
            <a:pPr algn="just"/>
            <a:r>
              <a:rPr lang="ru-RU" sz="4000" b="1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х=18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460888" y="2978599"/>
            <a:ext cx="18002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SchoolBookC"/>
              <a:cs typeface="Times New Roman" pitchFamily="18" charset="0"/>
            </a:endParaRPr>
          </a:p>
          <a:p>
            <a:pPr algn="just"/>
            <a:endParaRPr lang="ru-RU" b="1" dirty="0" smtClean="0">
              <a:solidFill>
                <a:srgbClr val="C00000"/>
              </a:solidFill>
              <a:latin typeface="Times New Roman" pitchFamily="18" charset="0"/>
              <a:ea typeface="SchoolBookC"/>
              <a:cs typeface="Times New Roman" pitchFamily="18" charset="0"/>
            </a:endParaRPr>
          </a:p>
          <a:p>
            <a:pPr algn="just"/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SchoolBookC"/>
                <a:cs typeface="Times New Roman" panose="02020603050405020304" pitchFamily="18" charset="0"/>
              </a:rPr>
              <a:t>у=12+4</a:t>
            </a:r>
          </a:p>
          <a:p>
            <a:pPr algn="just"/>
            <a:r>
              <a:rPr lang="ru-RU" sz="4000" b="1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у=16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238157" y="2978598"/>
            <a:ext cx="2530624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SchoolBookC"/>
              <a:cs typeface="Times New Roman" pitchFamily="18" charset="0"/>
            </a:endParaRPr>
          </a:p>
          <a:p>
            <a:pPr algn="just"/>
            <a:endParaRPr lang="ru-RU" b="1" dirty="0" smtClean="0">
              <a:solidFill>
                <a:srgbClr val="C00000"/>
              </a:solidFill>
              <a:latin typeface="Times New Roman" pitchFamily="18" charset="0"/>
              <a:ea typeface="SchoolBookC"/>
              <a:cs typeface="Times New Roman" pitchFamily="18" charset="0"/>
            </a:endParaRPr>
          </a:p>
          <a:p>
            <a:pPr algn="just"/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SchoolBookC"/>
                <a:cs typeface="Times New Roman" panose="02020603050405020304" pitchFamily="18" charset="0"/>
              </a:rPr>
              <a:t>х=16-16</a:t>
            </a:r>
          </a:p>
          <a:p>
            <a:pPr algn="just"/>
            <a:r>
              <a:rPr lang="ru-RU" sz="4000" b="1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х=0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311860" y="2746348"/>
            <a:ext cx="1872208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43542"/>
            <a:ext cx="5318038" cy="7060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Задача № </a:t>
            </a:r>
            <a:r>
              <a:rPr lang="ru-RU" dirty="0" smtClean="0">
                <a:solidFill>
                  <a:srgbClr val="0070C0"/>
                </a:solidFill>
              </a:rPr>
              <a:t>15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/>
              <a:t>После того как из вазы взяли 6 груш, в вазе осталось еще 8 груш. Сколько груш было в вазе сначала? </a:t>
            </a:r>
            <a:endParaRPr lang="ru-RU" sz="4000" dirty="0" smtClean="0"/>
          </a:p>
          <a:p>
            <a:pPr marL="0" indent="0">
              <a:buNone/>
            </a:pPr>
            <a:r>
              <a:rPr lang="ru-RU" sz="4000" dirty="0" smtClean="0"/>
              <a:t>Составь </a:t>
            </a:r>
            <a:r>
              <a:rPr lang="ru-RU" sz="4000" dirty="0"/>
              <a:t>и реши 2 задачи, обратные данной.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5596" y="4272677"/>
            <a:ext cx="2972289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400" b="1" i="1" dirty="0">
                <a:cs typeface="Times New Roman" panose="02020603050405020304" pitchFamily="18" charset="0"/>
              </a:rPr>
              <a:t>Было </a:t>
            </a:r>
            <a:r>
              <a:rPr lang="ru-RU" sz="4400" b="1" i="1" dirty="0" smtClean="0">
                <a:cs typeface="Times New Roman" panose="02020603050405020304" pitchFamily="18" charset="0"/>
              </a:rPr>
              <a:t>– </a:t>
            </a:r>
          </a:p>
          <a:p>
            <a:r>
              <a:rPr lang="ru-RU" sz="4400" b="1" i="1" dirty="0" smtClean="0">
                <a:cs typeface="Times New Roman" panose="02020603050405020304" pitchFamily="18" charset="0"/>
              </a:rPr>
              <a:t>Взяли -</a:t>
            </a:r>
          </a:p>
          <a:p>
            <a:r>
              <a:rPr lang="ru-RU" sz="4400" b="1" i="1" dirty="0" smtClean="0">
                <a:cs typeface="Times New Roman" panose="02020603050405020304" pitchFamily="18" charset="0"/>
              </a:rPr>
              <a:t>Осталось -</a:t>
            </a:r>
            <a:endParaRPr lang="ru-RU" sz="4400" b="1" i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5171" y="4965173"/>
            <a:ext cx="117359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800" b="1" i="1" dirty="0">
                <a:cs typeface="Times New Roman" panose="02020603050405020304" pitchFamily="18" charset="0"/>
              </a:rPr>
              <a:t>6 г.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19637" y="5638408"/>
            <a:ext cx="10197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800" b="1" i="1" dirty="0">
                <a:cs typeface="Times New Roman" panose="02020603050405020304" pitchFamily="18" charset="0"/>
              </a:rPr>
              <a:t>8 г.</a:t>
            </a:r>
            <a:endParaRPr lang="ru-RU" sz="4800" b="1" i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4272677"/>
            <a:ext cx="180019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i="1" dirty="0">
                <a:cs typeface="Times New Roman" panose="02020603050405020304" pitchFamily="18" charset="0"/>
              </a:rPr>
              <a:t>? г. </a:t>
            </a:r>
          </a:p>
        </p:txBody>
      </p:sp>
    </p:spTree>
    <p:extLst>
      <p:ext uri="{BB962C8B-B14F-4D97-AF65-F5344CB8AC3E}">
        <p14:creationId xmlns:p14="http://schemas.microsoft.com/office/powerpoint/2010/main" val="257935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5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 - ? г. </a:t>
            </a:r>
            <a:endParaRPr lang="ru-RU" sz="54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Взяли </a:t>
            </a:r>
            <a:r>
              <a:rPr lang="ru-RU" sz="5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- 6 г. </a:t>
            </a:r>
            <a:endParaRPr lang="ru-RU" sz="54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Осталось </a:t>
            </a:r>
            <a:r>
              <a:rPr lang="ru-RU" sz="5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- 8 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7379" y="4725144"/>
            <a:ext cx="23583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dirty="0">
                <a:solidFill>
                  <a:srgbClr val="0070C0"/>
                </a:solidFill>
                <a:cs typeface="Times New Roman" panose="02020603050405020304" pitchFamily="18" charset="0"/>
              </a:rPr>
              <a:t>6 + 8 = </a:t>
            </a:r>
            <a:endParaRPr lang="ru-RU" sz="5400" b="1" i="1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82350" y="4710648"/>
            <a:ext cx="158396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14(г.)</a:t>
            </a:r>
            <a:endParaRPr lang="ru-RU" sz="4800" b="1" i="1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44865" y="4648835"/>
            <a:ext cx="51308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70C0"/>
                </a:solidFill>
                <a:latin typeface="Propisi" panose="02000508030000020003" pitchFamily="2" charset="0"/>
              </a:rPr>
              <a:t>-</a:t>
            </a:r>
            <a:r>
              <a:rPr lang="ru-RU" sz="4000" b="1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было в вазе сначала.</a:t>
            </a:r>
            <a:endParaRPr lang="ru-RU" sz="4000" b="1" i="1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200" y="5572165"/>
            <a:ext cx="232506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/>
            <a:r>
              <a:rPr lang="ru-RU" sz="4800" b="1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Ответ:</a:t>
            </a:r>
            <a:endParaRPr lang="ru-RU" sz="4800" b="1" i="1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88629" y="5495092"/>
            <a:ext cx="27002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14 груш.</a:t>
            </a:r>
            <a:endParaRPr lang="ru-RU" sz="5400" b="1" i="1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2051720" y="243542"/>
            <a:ext cx="5318038" cy="70609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>
                <a:solidFill>
                  <a:srgbClr val="0070C0"/>
                </a:solidFill>
              </a:rPr>
              <a:t>Задача № 15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28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/>
              <a:t>В вазе было 14 груш, после того как из неё взяли несколько груш, в ней осталось 8 груш. Сколько груш взяли</a:t>
            </a:r>
            <a:r>
              <a:rPr lang="ru-RU" sz="4000" dirty="0" smtClean="0"/>
              <a:t>? 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3437" y="3600449"/>
            <a:ext cx="278153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5400" b="1" dirty="0">
                <a:latin typeface="Propisi" panose="02000508030000020003" pitchFamily="2" charset="0"/>
              </a:rPr>
              <a:t>Было </a:t>
            </a:r>
            <a:r>
              <a:rPr lang="ru-RU" sz="5400" b="1" dirty="0" smtClean="0">
                <a:latin typeface="Propisi" panose="02000508030000020003" pitchFamily="2" charset="0"/>
              </a:rPr>
              <a:t>– </a:t>
            </a:r>
          </a:p>
          <a:p>
            <a:r>
              <a:rPr lang="ru-RU" sz="5400" b="1" dirty="0" smtClean="0">
                <a:latin typeface="Propisi" panose="02000508030000020003" pitchFamily="2" charset="0"/>
              </a:rPr>
              <a:t>Взяли -</a:t>
            </a:r>
          </a:p>
          <a:p>
            <a:r>
              <a:rPr lang="ru-RU" sz="5400" b="1" dirty="0" smtClean="0">
                <a:latin typeface="Propisi" panose="02000508030000020003" pitchFamily="2" charset="0"/>
              </a:rPr>
              <a:t>Осталось -</a:t>
            </a:r>
            <a:endParaRPr lang="ru-RU" sz="54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Propisi" panose="02000508030000020003" pitchFamily="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89760" y="4434840"/>
            <a:ext cx="121592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000" b="1" dirty="0">
                <a:latin typeface="Propisi" panose="02000508030000020003" pitchFamily="2" charset="0"/>
              </a:rPr>
              <a:t>?</a:t>
            </a:r>
            <a:r>
              <a:rPr lang="ru-RU" sz="6000" b="1" dirty="0" smtClean="0">
                <a:latin typeface="Propisi" panose="02000508030000020003" pitchFamily="2" charset="0"/>
              </a:rPr>
              <a:t> </a:t>
            </a:r>
            <a:r>
              <a:rPr lang="ru-RU" sz="6000" b="1" dirty="0">
                <a:latin typeface="Propisi" panose="02000508030000020003" pitchFamily="2" charset="0"/>
              </a:rPr>
              <a:t>г.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11983" y="5260353"/>
            <a:ext cx="105349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6000" b="1" dirty="0">
                <a:latin typeface="Propisi" panose="02000508030000020003" pitchFamily="2" charset="0"/>
              </a:rPr>
              <a:t>8 г.</a:t>
            </a:r>
            <a:endParaRPr lang="ru-RU" sz="60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Propisi" panose="02000508030000020003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86089" y="3600449"/>
            <a:ext cx="145264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6000" b="1" dirty="0" smtClean="0">
                <a:latin typeface="Propisi" panose="02000508030000020003" pitchFamily="2" charset="0"/>
              </a:rPr>
              <a:t>14 </a:t>
            </a:r>
            <a:r>
              <a:rPr lang="ru-RU" sz="6000" b="1" dirty="0">
                <a:latin typeface="Propisi" panose="02000508030000020003" pitchFamily="2" charset="0"/>
              </a:rPr>
              <a:t>г. 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2051720" y="243542"/>
            <a:ext cx="5318038" cy="70609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>
                <a:solidFill>
                  <a:srgbClr val="0070C0"/>
                </a:solidFill>
              </a:rPr>
              <a:t>Задача № 15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65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 </a:t>
            </a:r>
            <a:r>
              <a:rPr lang="ru-RU" sz="4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0" indent="0">
              <a:buNone/>
            </a:pPr>
            <a:r>
              <a:rPr lang="ru-RU" sz="4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Взяли – </a:t>
            </a:r>
          </a:p>
          <a:p>
            <a:pPr marL="0" indent="0">
              <a:buNone/>
            </a:pPr>
            <a:r>
              <a:rPr lang="ru-RU" sz="4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Осталось -</a:t>
            </a:r>
            <a:endParaRPr lang="ru-RU" sz="48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6654" y="4725144"/>
            <a:ext cx="227979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14 - 8 </a:t>
            </a:r>
            <a:r>
              <a:rPr lang="ru-RU" sz="4800" b="1" i="1" dirty="0">
                <a:solidFill>
                  <a:srgbClr val="0070C0"/>
                </a:solidFill>
                <a:cs typeface="Times New Roman" panose="02020603050405020304" pitchFamily="18" charset="0"/>
              </a:rPr>
              <a:t>= </a:t>
            </a:r>
            <a:endParaRPr lang="ru-RU" sz="4800" b="1" i="1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3933" y="4678030"/>
            <a:ext cx="127618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i="1" dirty="0">
                <a:solidFill>
                  <a:srgbClr val="0070C0"/>
                </a:solidFill>
                <a:cs typeface="Times New Roman" panose="02020603050405020304" pitchFamily="18" charset="0"/>
              </a:rPr>
              <a:t>6</a:t>
            </a:r>
            <a:r>
              <a:rPr lang="ru-RU" sz="4800" b="1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(г.)</a:t>
            </a:r>
            <a:endParaRPr lang="ru-RU" sz="4800" b="1" i="1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54359" y="4585696"/>
            <a:ext cx="435452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70C0"/>
                </a:solidFill>
                <a:latin typeface="Propisi" panose="02000508030000020003" pitchFamily="2" charset="0"/>
              </a:rPr>
              <a:t>-</a:t>
            </a:r>
            <a:r>
              <a:rPr lang="ru-RU" sz="4800" b="1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взяли из вазы.</a:t>
            </a:r>
            <a:endParaRPr lang="ru-RU" sz="4800" b="1" i="1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8577" y="5509027"/>
            <a:ext cx="232506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/>
            <a:r>
              <a:rPr lang="ru-RU" sz="4800" b="1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Ответ:</a:t>
            </a:r>
            <a:endParaRPr lang="ru-RU" sz="4800" b="1" i="1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10776" y="5459233"/>
            <a:ext cx="211295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i="1" dirty="0">
                <a:solidFill>
                  <a:srgbClr val="0070C0"/>
                </a:solidFill>
                <a:cs typeface="Times New Roman" panose="02020603050405020304" pitchFamily="18" charset="0"/>
              </a:rPr>
              <a:t>6</a:t>
            </a:r>
            <a:r>
              <a:rPr lang="ru-RU" sz="4800" b="1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ru-RU" sz="4800" b="1" i="1" dirty="0">
                <a:solidFill>
                  <a:srgbClr val="0070C0"/>
                </a:solidFill>
                <a:cs typeface="Times New Roman" panose="02020603050405020304" pitchFamily="18" charset="0"/>
              </a:rPr>
              <a:t>груш.</a:t>
            </a:r>
            <a:endParaRPr lang="ru-RU" sz="4800" b="1" i="1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57501" y="3340968"/>
            <a:ext cx="10197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800" b="1" i="1" dirty="0">
                <a:solidFill>
                  <a:srgbClr val="0070C0"/>
                </a:solidFill>
                <a:cs typeface="Times New Roman" panose="02020603050405020304" pitchFamily="18" charset="0"/>
              </a:rPr>
              <a:t>8 г.</a:t>
            </a:r>
            <a:endParaRPr lang="ru-RU" sz="4800" b="1" i="1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30022" y="1588407"/>
            <a:ext cx="132747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800" b="1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14 </a:t>
            </a:r>
            <a:r>
              <a:rPr lang="ru-RU" sz="4800" b="1" i="1" dirty="0">
                <a:solidFill>
                  <a:srgbClr val="0070C0"/>
                </a:solidFill>
                <a:cs typeface="Times New Roman" panose="02020603050405020304" pitchFamily="18" charset="0"/>
              </a:rPr>
              <a:t>г.</a:t>
            </a:r>
            <a:endParaRPr lang="ru-RU" sz="4800" b="1" i="1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37876" y="2463284"/>
            <a:ext cx="10197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800" b="1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? </a:t>
            </a:r>
            <a:r>
              <a:rPr lang="ru-RU" sz="4800" b="1" i="1" dirty="0">
                <a:solidFill>
                  <a:srgbClr val="0070C0"/>
                </a:solidFill>
                <a:cs typeface="Times New Roman" panose="02020603050405020304" pitchFamily="18" charset="0"/>
              </a:rPr>
              <a:t>г.</a:t>
            </a:r>
            <a:endParaRPr lang="ru-RU" sz="4800" b="1" i="1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2051720" y="243542"/>
            <a:ext cx="5318038" cy="70609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>
                <a:solidFill>
                  <a:srgbClr val="0070C0"/>
                </a:solidFill>
              </a:rPr>
              <a:t>Задача № 15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90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/>
              <a:t>В вазе было 14 груш, из неё взяли 6 груш. Сколько груш осталось в вазе?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7328" y="2712830"/>
            <a:ext cx="3225563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800" b="1" i="1" dirty="0">
                <a:cs typeface="Times New Roman" panose="02020603050405020304" pitchFamily="18" charset="0"/>
              </a:rPr>
              <a:t>Было </a:t>
            </a:r>
            <a:r>
              <a:rPr lang="ru-RU" sz="4800" b="1" i="1" dirty="0" smtClean="0">
                <a:cs typeface="Times New Roman" panose="02020603050405020304" pitchFamily="18" charset="0"/>
              </a:rPr>
              <a:t>– </a:t>
            </a:r>
          </a:p>
          <a:p>
            <a:r>
              <a:rPr lang="ru-RU" sz="4800" b="1" i="1" dirty="0" smtClean="0">
                <a:cs typeface="Times New Roman" panose="02020603050405020304" pitchFamily="18" charset="0"/>
              </a:rPr>
              <a:t>Взяли -</a:t>
            </a:r>
          </a:p>
          <a:p>
            <a:r>
              <a:rPr lang="ru-RU" sz="4800" b="1" i="1" dirty="0" smtClean="0">
                <a:cs typeface="Times New Roman" panose="02020603050405020304" pitchFamily="18" charset="0"/>
              </a:rPr>
              <a:t>Осталось -</a:t>
            </a:r>
            <a:endParaRPr lang="ru-RU" sz="4800" b="1" i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21271" y="4151838"/>
            <a:ext cx="140083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6000" b="1" i="1" dirty="0">
                <a:cs typeface="Times New Roman" panose="02020603050405020304" pitchFamily="18" charset="0"/>
              </a:rPr>
              <a:t>?</a:t>
            </a:r>
            <a:r>
              <a:rPr lang="ru-RU" sz="6000" b="1" i="1" dirty="0" smtClean="0">
                <a:cs typeface="Times New Roman" panose="02020603050405020304" pitchFamily="18" charset="0"/>
              </a:rPr>
              <a:t> </a:t>
            </a:r>
            <a:r>
              <a:rPr lang="ru-RU" sz="6000" b="1" i="1" dirty="0">
                <a:cs typeface="Times New Roman" panose="02020603050405020304" pitchFamily="18" charset="0"/>
              </a:rPr>
              <a:t>г.</a:t>
            </a:r>
            <a:r>
              <a:rPr lang="ru-RU" sz="4800" b="1" i="1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17145" y="3322057"/>
            <a:ext cx="11229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5400" b="1" i="1" dirty="0">
                <a:cs typeface="Times New Roman" panose="02020603050405020304" pitchFamily="18" charset="0"/>
              </a:rPr>
              <a:t>8 г.</a:t>
            </a:r>
            <a:endParaRPr lang="ru-RU" sz="5400" b="1" i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22746" y="2682460"/>
            <a:ext cx="16326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5400" b="1" i="1" dirty="0" smtClean="0">
                <a:cs typeface="Times New Roman" panose="02020603050405020304" pitchFamily="18" charset="0"/>
              </a:rPr>
              <a:t>14 </a:t>
            </a:r>
            <a:r>
              <a:rPr lang="ru-RU" sz="5400" b="1" i="1" dirty="0">
                <a:cs typeface="Times New Roman" panose="02020603050405020304" pitchFamily="18" charset="0"/>
              </a:rPr>
              <a:t>г. 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2051720" y="243542"/>
            <a:ext cx="5318038" cy="70609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>
                <a:solidFill>
                  <a:srgbClr val="0070C0"/>
                </a:solidFill>
              </a:rPr>
              <a:t>Задача № 15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82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052736"/>
            <a:ext cx="6606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Прозвенел звонок.</a:t>
            </a:r>
            <a:b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начинаем наш урок.</a:t>
            </a:r>
            <a:b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Любознательные в классе дети</a:t>
            </a:r>
            <a:b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 всем хотят знать на свете.</a:t>
            </a:r>
          </a:p>
          <a:p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добрым утром!</a:t>
            </a:r>
            <a:b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Начат день.</a:t>
            </a:r>
            <a:b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Первым делом гоним лень.</a:t>
            </a:r>
            <a:b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уроках не скучать,</a:t>
            </a:r>
            <a:b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работать и читать!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9068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 </a:t>
            </a:r>
            <a:r>
              <a:rPr lang="ru-RU" sz="4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0" indent="0">
              <a:buNone/>
            </a:pPr>
            <a:r>
              <a:rPr lang="ru-RU" sz="4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Взяли – </a:t>
            </a:r>
          </a:p>
          <a:p>
            <a:pPr marL="0" indent="0">
              <a:buNone/>
            </a:pPr>
            <a:r>
              <a:rPr lang="ru-RU" sz="4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Осталось -</a:t>
            </a:r>
            <a:endParaRPr lang="ru-RU" sz="4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9599" y="4037549"/>
            <a:ext cx="25410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14 - 6 = </a:t>
            </a:r>
            <a:endParaRPr lang="ru-RU" sz="5400" b="1" i="1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36722" y="3945216"/>
            <a:ext cx="14114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8(г.)</a:t>
            </a:r>
            <a:endParaRPr lang="ru-RU" sz="5400" b="1" i="1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61574" y="3970976"/>
            <a:ext cx="479656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-осталось в вазе.</a:t>
            </a:r>
            <a:endParaRPr lang="ru-RU" sz="4800" b="1" i="1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2665" y="4825513"/>
            <a:ext cx="232506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/>
            <a:r>
              <a:rPr lang="ru-RU" sz="4800" b="1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Ответ:</a:t>
            </a:r>
            <a:endParaRPr lang="ru-RU" sz="4800" b="1" i="1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52837" y="4861357"/>
            <a:ext cx="211295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8 </a:t>
            </a:r>
            <a:r>
              <a:rPr lang="ru-RU" sz="4800" b="1" i="1" dirty="0">
                <a:solidFill>
                  <a:srgbClr val="0070C0"/>
                </a:solidFill>
                <a:cs typeface="Times New Roman" panose="02020603050405020304" pitchFamily="18" charset="0"/>
              </a:rPr>
              <a:t>груш.</a:t>
            </a:r>
            <a:endParaRPr lang="ru-RU" sz="4800" b="1" i="1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03847" y="3128966"/>
            <a:ext cx="15296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? </a:t>
            </a:r>
            <a:r>
              <a:rPr lang="ru-RU" sz="5400" b="1" i="1" dirty="0">
                <a:solidFill>
                  <a:srgbClr val="0070C0"/>
                </a:solidFill>
                <a:cs typeface="Times New Roman" panose="02020603050405020304" pitchFamily="18" charset="0"/>
              </a:rPr>
              <a:t>г.</a:t>
            </a:r>
            <a:endParaRPr lang="ru-RU" sz="5400" b="1" i="1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67299" y="1474161"/>
            <a:ext cx="14691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5400" b="1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14 </a:t>
            </a:r>
            <a:r>
              <a:rPr lang="ru-RU" sz="5400" b="1" i="1" dirty="0">
                <a:solidFill>
                  <a:srgbClr val="0070C0"/>
                </a:solidFill>
                <a:cs typeface="Times New Roman" panose="02020603050405020304" pitchFamily="18" charset="0"/>
              </a:rPr>
              <a:t>г.</a:t>
            </a:r>
            <a:endParaRPr lang="ru-RU" sz="5400" b="1" i="1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92039" y="2331675"/>
            <a:ext cx="10197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800" b="1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6 </a:t>
            </a:r>
            <a:r>
              <a:rPr lang="ru-RU" sz="4800" b="1" i="1" dirty="0">
                <a:solidFill>
                  <a:srgbClr val="0070C0"/>
                </a:solidFill>
                <a:cs typeface="Times New Roman" panose="02020603050405020304" pitchFamily="18" charset="0"/>
              </a:rPr>
              <a:t>г.</a:t>
            </a:r>
            <a:endParaRPr lang="ru-RU" sz="4800" b="1" i="1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2051720" y="243542"/>
            <a:ext cx="5318038" cy="70609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>
                <a:solidFill>
                  <a:srgbClr val="0070C0"/>
                </a:solidFill>
              </a:rPr>
              <a:t>Задача № 15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86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6841" y="259606"/>
            <a:ext cx="6390319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Дополни и реши задачу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стр.92 № 19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06498" name="Picture 2" descr="C:\Users\Домашний\Desktop\Скриншот 13-01-2022 1729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628800"/>
            <a:ext cx="9144000" cy="1872208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23528" y="3861048"/>
            <a:ext cx="367240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+mj-ea"/>
                <a:cs typeface="Times New Roman" panose="02020603050405020304" pitchFamily="18" charset="0"/>
              </a:rPr>
              <a:t>Было-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i="1" dirty="0" smtClean="0">
                <a:solidFill>
                  <a:srgbClr val="0070C0"/>
                </a:solidFill>
                <a:ea typeface="+mj-ea"/>
                <a:cs typeface="Times New Roman" panose="02020603050405020304" pitchFamily="18" charset="0"/>
              </a:rPr>
              <a:t>Потратил-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+mj-ea"/>
                <a:cs typeface="Times New Roman" panose="02020603050405020304" pitchFamily="18" charset="0"/>
              </a:rPr>
              <a:t>Сдача-</a:t>
            </a:r>
            <a:endParaRPr kumimoji="0" lang="ru-RU" sz="4800" b="1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40153" y="3926710"/>
            <a:ext cx="141577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i="1" dirty="0">
                <a:solidFill>
                  <a:srgbClr val="0070C0"/>
                </a:solidFill>
                <a:cs typeface="Times New Roman" panose="02020603050405020304" pitchFamily="18" charset="0"/>
              </a:rPr>
              <a:t>50 р.</a:t>
            </a:r>
            <a:endParaRPr lang="ru-RU" sz="4800" b="1" i="1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99093" y="4751161"/>
            <a:ext cx="298992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i="1" dirty="0">
                <a:solidFill>
                  <a:srgbClr val="0070C0"/>
                </a:solidFill>
                <a:cs typeface="Times New Roman" panose="02020603050405020304" pitchFamily="18" charset="0"/>
              </a:rPr>
              <a:t>3</a:t>
            </a:r>
            <a:r>
              <a:rPr lang="ru-RU" sz="4800" b="1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0 </a:t>
            </a:r>
            <a:r>
              <a:rPr lang="ru-RU" sz="4800" b="1" i="1" dirty="0">
                <a:solidFill>
                  <a:srgbClr val="0070C0"/>
                </a:solidFill>
                <a:cs typeface="Times New Roman" panose="02020603050405020304" pitchFamily="18" charset="0"/>
              </a:rPr>
              <a:t>р. и 7 р.</a:t>
            </a:r>
            <a:endParaRPr lang="ru-RU" sz="4800" b="1" i="1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02876" y="5478323"/>
            <a:ext cx="110799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i="1" dirty="0">
                <a:solidFill>
                  <a:srgbClr val="0070C0"/>
                </a:solidFill>
                <a:cs typeface="Times New Roman" panose="02020603050405020304" pitchFamily="18" charset="0"/>
              </a:rPr>
              <a:t>? р.</a:t>
            </a:r>
            <a:endParaRPr lang="ru-RU" sz="4800" b="1" i="1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2844" y="77681"/>
            <a:ext cx="4186808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Задача  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стр</a:t>
            </a:r>
            <a:r>
              <a:rPr lang="ru-RU" dirty="0" smtClean="0">
                <a:solidFill>
                  <a:srgbClr val="0070C0"/>
                </a:solidFill>
              </a:rPr>
              <a:t>. 92 </a:t>
            </a:r>
            <a:r>
              <a:rPr lang="ru-RU" dirty="0">
                <a:solidFill>
                  <a:srgbClr val="0070C0"/>
                </a:solidFill>
              </a:rPr>
              <a:t>№ 19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4666" y="1628800"/>
            <a:ext cx="28151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solidFill>
                  <a:srgbClr val="0070C0"/>
                </a:solidFill>
                <a:latin typeface="Propisi" panose="02000508030000020003" pitchFamily="2" charset="0"/>
              </a:rPr>
              <a:t>1</a:t>
            </a:r>
            <a:r>
              <a:rPr lang="ru-RU" sz="4800" b="1" i="1" dirty="0">
                <a:solidFill>
                  <a:srgbClr val="0070C0"/>
                </a:solidFill>
                <a:cs typeface="Times New Roman" panose="02020603050405020304" pitchFamily="18" charset="0"/>
              </a:rPr>
              <a:t>) </a:t>
            </a:r>
            <a:r>
              <a:rPr lang="ru-RU" sz="4800" b="1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30 </a:t>
            </a:r>
            <a:r>
              <a:rPr lang="ru-RU" sz="4800" b="1" i="1" dirty="0">
                <a:solidFill>
                  <a:srgbClr val="0070C0"/>
                </a:solidFill>
                <a:cs typeface="Times New Roman" panose="02020603050405020304" pitchFamily="18" charset="0"/>
              </a:rPr>
              <a:t>+ 7 =</a:t>
            </a:r>
            <a:endParaRPr lang="ru-RU" sz="4800" b="1" i="1" cap="none" spc="0" dirty="0">
              <a:ln w="0"/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06357" y="1628800"/>
            <a:ext cx="167225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i="1" dirty="0">
                <a:solidFill>
                  <a:srgbClr val="0070C0"/>
                </a:solidFill>
                <a:cs typeface="Times New Roman" panose="02020603050405020304" pitchFamily="18" charset="0"/>
              </a:rPr>
              <a:t>3</a:t>
            </a:r>
            <a:r>
              <a:rPr lang="ru-RU" sz="4800" b="1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7(р</a:t>
            </a:r>
            <a:r>
              <a:rPr lang="ru-RU" sz="4800" b="1" i="1" dirty="0">
                <a:solidFill>
                  <a:srgbClr val="0070C0"/>
                </a:solidFill>
                <a:cs typeface="Times New Roman" panose="02020603050405020304" pitchFamily="18" charset="0"/>
              </a:rPr>
              <a:t>.)</a:t>
            </a:r>
            <a:endParaRPr lang="ru-RU" sz="4800" b="1" i="1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47108" y="1628800"/>
            <a:ext cx="358142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i="1" dirty="0">
                <a:solidFill>
                  <a:srgbClr val="0070C0"/>
                </a:solidFill>
                <a:cs typeface="Times New Roman" panose="02020603050405020304" pitchFamily="18" charset="0"/>
              </a:rPr>
              <a:t>- </a:t>
            </a:r>
            <a:r>
              <a:rPr lang="ru-RU" sz="4800" b="1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потратил.</a:t>
            </a:r>
            <a:endParaRPr lang="ru-RU" sz="4800" b="1" i="1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511" y="2427275"/>
            <a:ext cx="248497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2)50-37=</a:t>
            </a:r>
            <a:endParaRPr lang="ru-RU" sz="4800" b="1" i="1" cap="none" spc="0" dirty="0">
              <a:ln w="0"/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82984" y="2445039"/>
            <a:ext cx="167225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i="1" dirty="0">
                <a:solidFill>
                  <a:srgbClr val="0070C0"/>
                </a:solidFill>
                <a:cs typeface="Times New Roman" panose="02020603050405020304" pitchFamily="18" charset="0"/>
              </a:rPr>
              <a:t>1</a:t>
            </a:r>
            <a:r>
              <a:rPr lang="ru-RU" sz="4800" b="1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3(р</a:t>
            </a:r>
            <a:r>
              <a:rPr lang="ru-RU" sz="4800" b="1" i="1" dirty="0">
                <a:solidFill>
                  <a:srgbClr val="0070C0"/>
                </a:solidFill>
                <a:cs typeface="Times New Roman" panose="02020603050405020304" pitchFamily="18" charset="0"/>
              </a:rPr>
              <a:t>.)</a:t>
            </a:r>
            <a:endParaRPr lang="ru-RU" sz="4800" b="1" i="1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56367" y="2405086"/>
            <a:ext cx="47488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i="1" dirty="0">
                <a:solidFill>
                  <a:srgbClr val="0070C0"/>
                </a:solidFill>
                <a:cs typeface="Times New Roman" panose="02020603050405020304" pitchFamily="18" charset="0"/>
              </a:rPr>
              <a:t>- </a:t>
            </a:r>
            <a:r>
              <a:rPr lang="ru-RU" sz="4800" b="1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сдачи получил.</a:t>
            </a:r>
            <a:endParaRPr lang="ru-RU" sz="4800" b="1" i="1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2032" y="3272844"/>
            <a:ext cx="232506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Ответ:</a:t>
            </a:r>
            <a:endParaRPr lang="ru-RU" sz="4800" b="1" i="1" cap="none" spc="0" dirty="0">
              <a:ln w="0"/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39594" y="3299835"/>
            <a:ext cx="260577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13 </a:t>
            </a:r>
            <a:r>
              <a:rPr lang="ru-RU" sz="4800" b="1" i="1" dirty="0">
                <a:solidFill>
                  <a:srgbClr val="0070C0"/>
                </a:solidFill>
                <a:cs typeface="Times New Roman" panose="02020603050405020304" pitchFamily="18" charset="0"/>
              </a:rPr>
              <a:t>рубля.</a:t>
            </a:r>
            <a:endParaRPr lang="ru-RU" sz="4800" b="1" i="1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16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7522" name="Picture 2" descr="https://fsd.videouroki.net/html/2018/10/15/v_5bc4dcf65a5b9/img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8553351" cy="6415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29"/>
          <p:cNvSpPr txBox="1">
            <a:spLocks noChangeArrowheads="1"/>
          </p:cNvSpPr>
          <p:nvPr/>
        </p:nvSpPr>
        <p:spPr bwMode="auto">
          <a:xfrm>
            <a:off x="823913" y="4481513"/>
            <a:ext cx="16637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800" b="1">
                <a:solidFill>
                  <a:srgbClr val="01046F"/>
                </a:solidFill>
                <a:latin typeface="Propisi" panose="02000508030000020003" pitchFamily="2" charset="0"/>
              </a:rPr>
              <a:t>Труд </a:t>
            </a:r>
            <a:endParaRPr lang="ru-RU" altLang="ru-RU" sz="4800" b="1">
              <a:solidFill>
                <a:srgbClr val="002060"/>
              </a:solidFill>
              <a:latin typeface="Propisi" panose="02000508030000020003" pitchFamily="2" charset="0"/>
            </a:endParaRPr>
          </a:p>
        </p:txBody>
      </p:sp>
      <p:grpSp>
        <p:nvGrpSpPr>
          <p:cNvPr id="18435" name="Группа 35"/>
          <p:cNvGrpSpPr>
            <a:grpSpLocks/>
          </p:cNvGrpSpPr>
          <p:nvPr/>
        </p:nvGrpSpPr>
        <p:grpSpPr bwMode="auto">
          <a:xfrm>
            <a:off x="5184" y="1843425"/>
            <a:ext cx="8764297" cy="4188814"/>
            <a:chOff x="172452" y="1822015"/>
            <a:chExt cx="8533028" cy="4188411"/>
          </a:xfrm>
        </p:grpSpPr>
        <p:grpSp>
          <p:nvGrpSpPr>
            <p:cNvPr id="18439" name="Группа 2"/>
            <p:cNvGrpSpPr>
              <a:grpSpLocks/>
            </p:cNvGrpSpPr>
            <p:nvPr/>
          </p:nvGrpSpPr>
          <p:grpSpPr bwMode="auto">
            <a:xfrm>
              <a:off x="172452" y="1822015"/>
              <a:ext cx="8533028" cy="4188411"/>
              <a:chOff x="833940" y="951587"/>
              <a:chExt cx="7398601" cy="3362093"/>
            </a:xfrm>
          </p:grpSpPr>
          <p:grpSp>
            <p:nvGrpSpPr>
              <p:cNvPr id="18441" name="Группа 5"/>
              <p:cNvGrpSpPr>
                <a:grpSpLocks/>
              </p:cNvGrpSpPr>
              <p:nvPr/>
            </p:nvGrpSpPr>
            <p:grpSpPr bwMode="auto">
              <a:xfrm>
                <a:off x="928505" y="951587"/>
                <a:ext cx="7304036" cy="3362093"/>
                <a:chOff x="928505" y="951587"/>
                <a:chExt cx="7304036" cy="3362093"/>
              </a:xfrm>
            </p:grpSpPr>
            <p:grpSp>
              <p:nvGrpSpPr>
                <p:cNvPr id="18443" name="Группа 7"/>
                <p:cNvGrpSpPr>
                  <a:grpSpLocks/>
                </p:cNvGrpSpPr>
                <p:nvPr/>
              </p:nvGrpSpPr>
              <p:grpSpPr bwMode="auto">
                <a:xfrm>
                  <a:off x="928505" y="1116750"/>
                  <a:ext cx="7304036" cy="3196930"/>
                  <a:chOff x="928505" y="1116750"/>
                  <a:chExt cx="7304036" cy="3196930"/>
                </a:xfrm>
              </p:grpSpPr>
              <p:grpSp>
                <p:nvGrpSpPr>
                  <p:cNvPr id="18445" name="Группа 9"/>
                  <p:cNvGrpSpPr>
                    <a:grpSpLocks/>
                  </p:cNvGrpSpPr>
                  <p:nvPr/>
                </p:nvGrpSpPr>
                <p:grpSpPr bwMode="auto">
                  <a:xfrm>
                    <a:off x="928505" y="1116750"/>
                    <a:ext cx="7304036" cy="3196930"/>
                    <a:chOff x="928505" y="1116750"/>
                    <a:chExt cx="7304036" cy="3196930"/>
                  </a:xfrm>
                </p:grpSpPr>
                <p:grpSp>
                  <p:nvGrpSpPr>
                    <p:cNvPr id="18447" name="Группа 1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28505" y="1116750"/>
                      <a:ext cx="7304036" cy="3196930"/>
                      <a:chOff x="284724" y="1421179"/>
                      <a:chExt cx="11686457" cy="5115088"/>
                    </a:xfrm>
                  </p:grpSpPr>
                  <p:grpSp>
                    <p:nvGrpSpPr>
                      <p:cNvPr id="18449" name="Группа 1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84724" y="1421349"/>
                        <a:ext cx="11686457" cy="5114918"/>
                        <a:chOff x="284724" y="1421349"/>
                        <a:chExt cx="11686457" cy="5114918"/>
                      </a:xfrm>
                    </p:grpSpPr>
                    <p:grpSp>
                      <p:nvGrpSpPr>
                        <p:cNvPr id="18453" name="Группа 17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84724" y="1421349"/>
                          <a:ext cx="11686457" cy="5114918"/>
                          <a:chOff x="284724" y="1421349"/>
                          <a:chExt cx="11686457" cy="5114918"/>
                        </a:xfrm>
                      </p:grpSpPr>
                      <p:grpSp>
                        <p:nvGrpSpPr>
                          <p:cNvPr id="18455" name="Группа 2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84724" y="1421349"/>
                            <a:ext cx="11624272" cy="5114918"/>
                            <a:chOff x="284724" y="1421349"/>
                            <a:chExt cx="11624272" cy="5114918"/>
                          </a:xfrm>
                        </p:grpSpPr>
                        <p:sp>
                          <p:nvSpPr>
                            <p:cNvPr id="28" name="Прямоугольник 27"/>
                            <p:cNvSpPr/>
                            <p:nvPr/>
                          </p:nvSpPr>
                          <p:spPr>
                            <a:xfrm>
                              <a:off x="284719" y="1421179"/>
                              <a:ext cx="11623733" cy="5096740"/>
                            </a:xfrm>
                            <a:prstGeom prst="rect">
                              <a:avLst/>
                            </a:prstGeom>
                          </p:spPr>
                          <p:style>
                            <a:lnRef idx="2">
                              <a:schemeClr val="dk1"/>
                            </a:lnRef>
                            <a:fillRef idx="1">
                              <a:schemeClr val="lt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 anchor="ctr"/>
                            <a:lstStyle/>
                            <a:p>
                              <a:pPr algn="ctr" eaLnBrk="1" hangingPunct="1">
                                <a:defRPr/>
                              </a:pPr>
                              <a:endParaRPr lang="ru-RU" sz="1500"/>
                            </a:p>
                          </p:txBody>
                        </p:sp>
                        <p:cxnSp>
                          <p:nvCxnSpPr>
                            <p:cNvPr id="29" name="Прямая соединительная линия 28"/>
                            <p:cNvCxnSpPr/>
                            <p:nvPr/>
                          </p:nvCxnSpPr>
                          <p:spPr>
                            <a:xfrm>
                              <a:off x="863654" y="1439527"/>
                              <a:ext cx="0" cy="5096740"/>
                            </a:xfrm>
                            <a:prstGeom prst="line">
                              <a:avLst/>
                            </a:prstGeom>
                          </p:spPr>
                          <p:style>
                            <a:lnRef idx="1">
                              <a:schemeClr val="dk1"/>
                            </a:lnRef>
                            <a:fillRef idx="0">
                              <a:schemeClr val="dk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22" name="Прямая соединительная линия 21"/>
                          <p:cNvCxnSpPr/>
                          <p:nvPr/>
                        </p:nvCxnSpPr>
                        <p:spPr>
                          <a:xfrm>
                            <a:off x="863654" y="2081717"/>
                            <a:ext cx="11106979" cy="16310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dk1"/>
                          </a:lnRef>
                          <a:fillRef idx="0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3" name="Прямая соединительная линия 22"/>
                          <p:cNvCxnSpPr/>
                          <p:nvPr/>
                        </p:nvCxnSpPr>
                        <p:spPr>
                          <a:xfrm>
                            <a:off x="863654" y="2744293"/>
                            <a:ext cx="11106979" cy="16310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dk1"/>
                          </a:lnRef>
                          <a:fillRef idx="0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4" name="Прямая соединительная линия 23"/>
                          <p:cNvCxnSpPr/>
                          <p:nvPr/>
                        </p:nvCxnSpPr>
                        <p:spPr>
                          <a:xfrm>
                            <a:off x="863654" y="3404830"/>
                            <a:ext cx="11106979" cy="16310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dk1"/>
                          </a:lnRef>
                          <a:fillRef idx="0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5" name="Прямая соединительная линия 24"/>
                          <p:cNvCxnSpPr/>
                          <p:nvPr/>
                        </p:nvCxnSpPr>
                        <p:spPr>
                          <a:xfrm>
                            <a:off x="863654" y="4065367"/>
                            <a:ext cx="11106979" cy="16310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dk1"/>
                          </a:lnRef>
                          <a:fillRef idx="0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6" name="Прямая соединительная линия 25"/>
                          <p:cNvCxnSpPr/>
                          <p:nvPr/>
                        </p:nvCxnSpPr>
                        <p:spPr>
                          <a:xfrm>
                            <a:off x="863654" y="4725905"/>
                            <a:ext cx="11106979" cy="16310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dk1"/>
                          </a:lnRef>
                          <a:fillRef idx="0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7" name="Прямая соединительная линия 26"/>
                          <p:cNvCxnSpPr/>
                          <p:nvPr/>
                        </p:nvCxnSpPr>
                        <p:spPr>
                          <a:xfrm>
                            <a:off x="863654" y="5370133"/>
                            <a:ext cx="11106979" cy="16310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dk1"/>
                          </a:lnRef>
                          <a:fillRef idx="0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18454" name="TextBox 18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53831" y="2604184"/>
                          <a:ext cx="3569219" cy="1067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>
                          <a:spAutoFit/>
                        </a:bodyPr>
                        <a:lstStyle>
                          <a:lvl1pPr>
                            <a:spcBef>
                              <a:spcPct val="20000"/>
                            </a:spcBef>
                            <a:buChar char="•"/>
                            <a:defRPr sz="32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spcBef>
                              <a:spcPct val="20000"/>
                            </a:spcBef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spcBef>
                              <a:spcPct val="20000"/>
                            </a:spcBef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spcBef>
                              <a:spcPct val="20000"/>
                            </a:spcBef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spcBef>
                              <a:spcPct val="20000"/>
                            </a:spcBef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»"/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eaLnBrk="1" hangingPunct="1">
                            <a:spcBef>
                              <a:spcPct val="0"/>
                            </a:spcBef>
                            <a:buFontTx/>
                            <a:buNone/>
                          </a:pPr>
                          <a:r>
                            <a:rPr lang="ru-RU" altLang="ru-RU" sz="4800" b="1" dirty="0">
                              <a:solidFill>
                                <a:srgbClr val="01046F"/>
                              </a:solidFill>
                              <a:latin typeface="Propisi" panose="02000508030000020003" pitchFamily="2" charset="0"/>
                            </a:rPr>
                            <a:t>Англ. яз.</a:t>
                          </a:r>
                          <a:endParaRPr lang="ru-RU" altLang="ru-RU" sz="4800" b="1" dirty="0">
                            <a:solidFill>
                              <a:srgbClr val="002060"/>
                            </a:solidFill>
                            <a:latin typeface="Propisi" panose="02000508030000020003" pitchFamily="2" charset="0"/>
                          </a:endParaRPr>
                        </a:p>
                      </p:txBody>
                    </p:sp>
                  </p:grpSp>
                  <p:cxnSp>
                    <p:nvCxnSpPr>
                      <p:cNvPr id="15" name="Прямая соединительная линия 14"/>
                      <p:cNvCxnSpPr/>
                      <p:nvPr/>
                    </p:nvCxnSpPr>
                    <p:spPr>
                      <a:xfrm>
                        <a:off x="3869828" y="1421179"/>
                        <a:ext cx="45029" cy="509877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" name="Прямая соединительная линия 15"/>
                      <p:cNvCxnSpPr/>
                      <p:nvPr/>
                    </p:nvCxnSpPr>
                    <p:spPr>
                      <a:xfrm>
                        <a:off x="11410996" y="1437489"/>
                        <a:ext cx="68615" cy="5082469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" name="Прямая соединительная линия 16"/>
                      <p:cNvCxnSpPr/>
                      <p:nvPr/>
                    </p:nvCxnSpPr>
                    <p:spPr>
                      <a:xfrm>
                        <a:off x="10819196" y="1437489"/>
                        <a:ext cx="68615" cy="5082469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8448" name="TextBox 1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44308" y="2659833"/>
                      <a:ext cx="2134223" cy="66705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ru-RU" altLang="ru-RU" sz="4800" b="1" dirty="0">
                          <a:solidFill>
                            <a:srgbClr val="01046F"/>
                          </a:solidFill>
                          <a:latin typeface="Propisi" panose="02000508030000020003" pitchFamily="2" charset="0"/>
                        </a:rPr>
                        <a:t>Шахматы</a:t>
                      </a:r>
                      <a:endParaRPr lang="ru-RU" altLang="ru-RU" sz="4800" b="1" dirty="0">
                        <a:solidFill>
                          <a:srgbClr val="002060"/>
                        </a:solidFill>
                        <a:latin typeface="Propisi" panose="02000508030000020003" pitchFamily="2" charset="0"/>
                      </a:endParaRPr>
                    </a:p>
                  </p:txBody>
                </p:sp>
              </p:grpSp>
              <p:sp>
                <p:nvSpPr>
                  <p:cNvPr id="18446" name="Text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04404" y="1377853"/>
                    <a:ext cx="2218604" cy="66705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ru-RU" altLang="ru-RU" sz="4800" b="1" dirty="0" err="1">
                        <a:solidFill>
                          <a:srgbClr val="01046F"/>
                        </a:solidFill>
                        <a:latin typeface="Propisi" panose="02000508030000020003" pitchFamily="2" charset="0"/>
                      </a:rPr>
                      <a:t>Математ</a:t>
                    </a:r>
                    <a:r>
                      <a:rPr lang="ru-RU" altLang="ru-RU" sz="4800" b="1" dirty="0">
                        <a:solidFill>
                          <a:srgbClr val="01046F"/>
                        </a:solidFill>
                        <a:latin typeface="Propisi" panose="02000508030000020003" pitchFamily="2" charset="0"/>
                      </a:rPr>
                      <a:t>.</a:t>
                    </a:r>
                    <a:endParaRPr lang="ru-RU" altLang="ru-RU" sz="4800" b="1" dirty="0">
                      <a:solidFill>
                        <a:srgbClr val="002060"/>
                      </a:solidFill>
                      <a:latin typeface="Propisi" panose="02000508030000020003" pitchFamily="2" charset="0"/>
                    </a:endParaRPr>
                  </a:p>
                </p:txBody>
              </p:sp>
            </p:grpSp>
            <p:sp>
              <p:nvSpPr>
                <p:cNvPr id="18444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1301819" y="951587"/>
                  <a:ext cx="2146382" cy="7411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ru-RU" altLang="ru-RU" sz="5400" b="1" dirty="0">
                      <a:solidFill>
                        <a:srgbClr val="01046F"/>
                      </a:solidFill>
                      <a:latin typeface="Propisi" panose="02000508030000020003" pitchFamily="2" charset="0"/>
                    </a:rPr>
                    <a:t>Рус. язык</a:t>
                  </a:r>
                  <a:endParaRPr lang="ru-RU" altLang="ru-RU" sz="5400" b="1" dirty="0">
                    <a:solidFill>
                      <a:srgbClr val="002060"/>
                    </a:solidFill>
                    <a:latin typeface="Propisi" panose="02000508030000020003" pitchFamily="2" charset="0"/>
                  </a:endParaRPr>
                </a:p>
              </p:txBody>
            </p:sp>
          </p:grpSp>
          <p:sp>
            <p:nvSpPr>
              <p:cNvPr id="18442" name="Прямоугольник 4"/>
              <p:cNvSpPr>
                <a:spLocks noChangeArrowheads="1"/>
              </p:cNvSpPr>
              <p:nvPr/>
            </p:nvSpPr>
            <p:spPr bwMode="auto">
              <a:xfrm rot="16200000">
                <a:off x="-121426" y="2333219"/>
                <a:ext cx="2508311" cy="5975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4000" b="1" dirty="0"/>
                  <a:t>Вторник  </a:t>
                </a:r>
                <a:r>
                  <a:rPr lang="ru-RU" altLang="ru-RU" sz="4000" b="1" dirty="0" smtClean="0">
                    <a:solidFill>
                      <a:srgbClr val="0070C0"/>
                    </a:solidFill>
                    <a:latin typeface="Propisi" panose="02000508030000020003" pitchFamily="2" charset="0"/>
                  </a:rPr>
                  <a:t>27</a:t>
                </a:r>
                <a:endParaRPr lang="ru-RU" altLang="ru-RU" sz="4000" b="1" dirty="0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18438" name="TextBox 33"/>
            <p:cNvSpPr txBox="1">
              <a:spLocks noChangeArrowheads="1"/>
            </p:cNvSpPr>
            <p:nvPr/>
          </p:nvSpPr>
          <p:spPr bwMode="auto">
            <a:xfrm>
              <a:off x="797937" y="3446279"/>
              <a:ext cx="2650347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4800" b="1" dirty="0">
                  <a:solidFill>
                    <a:srgbClr val="01046F"/>
                  </a:solidFill>
                  <a:latin typeface="Propisi" panose="02000508030000020003" pitchFamily="2" charset="0"/>
                </a:rPr>
                <a:t>Труд</a:t>
              </a:r>
              <a:endParaRPr lang="ru-RU" altLang="ru-RU" sz="4800" b="1" dirty="0">
                <a:solidFill>
                  <a:srgbClr val="002060"/>
                </a:solidFill>
                <a:latin typeface="Propisi" panose="02000508030000020003" pitchFamily="2" charset="0"/>
              </a:endParaRPr>
            </a:p>
          </p:txBody>
        </p:sp>
      </p:grpSp>
      <p:sp>
        <p:nvSpPr>
          <p:cNvPr id="18436" name="Прямоугольник 1"/>
          <p:cNvSpPr>
            <a:spLocks noChangeArrowheads="1"/>
          </p:cNvSpPr>
          <p:nvPr/>
        </p:nvSpPr>
        <p:spPr bwMode="auto">
          <a:xfrm>
            <a:off x="2007895" y="505788"/>
            <a:ext cx="6205538" cy="831850"/>
          </a:xfrm>
          <a:prstGeom prst="rect">
            <a:avLst/>
          </a:prstGeom>
          <a:ln>
            <a:solidFill>
              <a:schemeClr val="accent1"/>
            </a:solidFill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800" b="1" dirty="0">
                <a:solidFill>
                  <a:srgbClr val="003399"/>
                </a:solidFill>
              </a:rPr>
              <a:t>Домашнее задание:</a:t>
            </a:r>
            <a:endParaRPr lang="ru-RU" altLang="ru-RU" sz="4800" dirty="0"/>
          </a:p>
        </p:txBody>
      </p:sp>
      <p:sp>
        <p:nvSpPr>
          <p:cNvPr id="32" name="TextBox 32"/>
          <p:cNvSpPr txBox="1">
            <a:spLocks noChangeArrowheads="1"/>
          </p:cNvSpPr>
          <p:nvPr/>
        </p:nvSpPr>
        <p:spPr bwMode="auto">
          <a:xfrm>
            <a:off x="2843693" y="2463473"/>
            <a:ext cx="4805102" cy="831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800" b="1" dirty="0" err="1" smtClean="0">
                <a:solidFill>
                  <a:srgbClr val="01046F"/>
                </a:solidFill>
                <a:latin typeface="Propisi" panose="02000508030000020003" pitchFamily="2" charset="0"/>
              </a:rPr>
              <a:t>с.90</a:t>
            </a:r>
            <a:r>
              <a:rPr lang="ru-RU" altLang="ru-RU" sz="4800" b="1" dirty="0" smtClean="0">
                <a:solidFill>
                  <a:srgbClr val="01046F"/>
                </a:solidFill>
                <a:latin typeface="Propisi" panose="02000508030000020003" pitchFamily="2" charset="0"/>
              </a:rPr>
              <a:t>, №8, с. 91,№11.</a:t>
            </a:r>
            <a:endParaRPr lang="ru-RU" altLang="ru-RU" sz="4800" b="1" dirty="0">
              <a:solidFill>
                <a:srgbClr val="002060"/>
              </a:solidFill>
              <a:latin typeface="Propisi" panose="02000508030000020003" pitchFamily="2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805350" y="1964155"/>
            <a:ext cx="6780877" cy="831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800" b="1" dirty="0" smtClean="0">
                <a:solidFill>
                  <a:srgbClr val="01046F"/>
                </a:solidFill>
                <a:latin typeface="Propisi" panose="02000508030000020003" pitchFamily="2" charset="0"/>
              </a:rPr>
              <a:t>с. 106, </a:t>
            </a:r>
            <a:r>
              <a:rPr lang="ru-RU" altLang="ru-RU" sz="4800" b="1" dirty="0" err="1" smtClean="0">
                <a:solidFill>
                  <a:srgbClr val="01046F"/>
                </a:solidFill>
                <a:latin typeface="Propisi" panose="02000508030000020003" pitchFamily="2" charset="0"/>
              </a:rPr>
              <a:t>упр.186</a:t>
            </a:r>
            <a:endParaRPr lang="ru-RU" altLang="ru-RU" sz="4800" b="1" dirty="0">
              <a:solidFill>
                <a:srgbClr val="002060"/>
              </a:solidFill>
              <a:latin typeface="Propisi" panose="0200050803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44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18999"/>
            <a:ext cx="792088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          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u="sng" dirty="0" smtClean="0"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Девиз: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dirty="0" smtClean="0">
              <a:ln>
                <a:noFill/>
              </a:ln>
              <a:solidFill>
                <a:srgbClr val="0070C0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“Учись, смекай, активным   будь!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И к знаниям откроешь путь!”</a:t>
            </a:r>
            <a:endParaRPr kumimoji="0" lang="ru-RU" sz="3200" b="1" i="1" u="none" strike="noStrike" cap="none" normalizeH="0" dirty="0" smtClean="0">
              <a:ln>
                <a:noFill/>
              </a:ln>
              <a:solidFill>
                <a:srgbClr val="0070C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Рисунок 12" descr="ученики-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789040"/>
            <a:ext cx="4176713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503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620688"/>
            <a:ext cx="70009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endParaRPr lang="ru-RU" sz="3200" dirty="0" smtClean="0"/>
          </a:p>
          <a:p>
            <a:pPr algn="ctr" eaLnBrk="0" hangingPunct="0"/>
            <a:r>
              <a:rPr lang="ru-RU" sz="5400" dirty="0"/>
              <a:t>9</a:t>
            </a:r>
            <a:r>
              <a:rPr lang="ru-RU" sz="5400" dirty="0" smtClean="0"/>
              <a:t> января.</a:t>
            </a:r>
          </a:p>
          <a:p>
            <a:pPr algn="ctr" eaLnBrk="0" hangingPunct="0"/>
            <a:r>
              <a:rPr lang="ru-RU" sz="5400" dirty="0" smtClean="0"/>
              <a:t>Кла</a:t>
            </a:r>
            <a:r>
              <a:rPr lang="ru-RU" sz="5400" dirty="0" smtClean="0">
                <a:solidFill>
                  <a:srgbClr val="FF0000"/>
                </a:solidFill>
              </a:rPr>
              <a:t>сс</a:t>
            </a:r>
            <a:r>
              <a:rPr lang="ru-RU" sz="5400" dirty="0" smtClean="0"/>
              <a:t>ная  р</a:t>
            </a:r>
            <a:r>
              <a:rPr lang="ru-RU" sz="5400" dirty="0" smtClean="0">
                <a:solidFill>
                  <a:srgbClr val="FF0000"/>
                </a:solidFill>
              </a:rPr>
              <a:t>а</a:t>
            </a:r>
            <a:r>
              <a:rPr lang="ru-RU" sz="5400" dirty="0" smtClean="0"/>
              <a:t>бота.</a:t>
            </a:r>
            <a:endParaRPr lang="ru-RU" sz="5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672"/>
            <a:ext cx="9144000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649935" y="271101"/>
            <a:ext cx="331212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0"/>
                <a:solidFill>
                  <a:srgbClr val="0070C0"/>
                </a:solidFill>
                <a:latin typeface="Propisi" panose="02000508030000020003" pitchFamily="2" charset="0"/>
              </a:rPr>
              <a:t>9 </a:t>
            </a:r>
            <a:r>
              <a:rPr lang="ru-RU" sz="8000" b="1" cap="none" spc="0" dirty="0" smtClean="0">
                <a:ln w="0"/>
                <a:solidFill>
                  <a:srgbClr val="FF0000"/>
                </a:solidFill>
                <a:latin typeface="Propisi" panose="02000508030000020003" pitchFamily="2" charset="0"/>
              </a:rPr>
              <a:t>я</a:t>
            </a:r>
            <a:r>
              <a:rPr lang="ru-RU" sz="8000" b="1" cap="none" spc="0" dirty="0" smtClean="0">
                <a:ln w="0"/>
                <a:solidFill>
                  <a:srgbClr val="0070C0"/>
                </a:solidFill>
                <a:latin typeface="Propisi" panose="02000508030000020003" pitchFamily="2" charset="0"/>
              </a:rPr>
              <a:t>нв</a:t>
            </a:r>
            <a:r>
              <a:rPr lang="ru-RU" sz="8000" b="1" cap="none" spc="0" dirty="0" smtClean="0">
                <a:ln w="0"/>
                <a:solidFill>
                  <a:srgbClr val="FF0000"/>
                </a:solidFill>
                <a:latin typeface="Propisi" panose="02000508030000020003" pitchFamily="2" charset="0"/>
              </a:rPr>
              <a:t>а</a:t>
            </a:r>
            <a:r>
              <a:rPr lang="ru-RU" sz="8000" b="1" cap="none" spc="0" dirty="0" smtClean="0">
                <a:ln w="0"/>
                <a:solidFill>
                  <a:srgbClr val="0070C0"/>
                </a:solidFill>
                <a:latin typeface="Propisi" panose="02000508030000020003" pitchFamily="2" charset="0"/>
              </a:rPr>
              <a:t>ря.</a:t>
            </a:r>
            <a:endParaRPr lang="ru-RU" sz="8000" b="1" cap="none" spc="0" dirty="0">
              <a:ln w="0"/>
              <a:solidFill>
                <a:srgbClr val="0070C0"/>
              </a:solidFill>
              <a:latin typeface="Propisi" panose="02000508030000020003" pitchFamily="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0846" y="1004828"/>
            <a:ext cx="623439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0"/>
                <a:solidFill>
                  <a:srgbClr val="0070C0"/>
                </a:solidFill>
                <a:latin typeface="Propisi" panose="02000508030000020003" pitchFamily="2" charset="0"/>
              </a:rPr>
              <a:t>Кла</a:t>
            </a:r>
            <a:r>
              <a:rPr lang="ru-RU" sz="8000" b="1" cap="none" spc="0" dirty="0" smtClean="0">
                <a:ln w="0"/>
                <a:solidFill>
                  <a:srgbClr val="00B050"/>
                </a:solidFill>
                <a:latin typeface="Propisi" panose="02000508030000020003" pitchFamily="2" charset="0"/>
              </a:rPr>
              <a:t>сс</a:t>
            </a:r>
            <a:r>
              <a:rPr lang="ru-RU" sz="8000" b="1" cap="none" spc="0" dirty="0" smtClean="0">
                <a:ln w="0"/>
                <a:solidFill>
                  <a:srgbClr val="0070C0"/>
                </a:solidFill>
                <a:latin typeface="Propisi" panose="02000508030000020003" pitchFamily="2" charset="0"/>
              </a:rPr>
              <a:t>ная р</a:t>
            </a:r>
            <a:r>
              <a:rPr lang="ru-RU" sz="8000" b="1" cap="none" spc="0" dirty="0" smtClean="0">
                <a:ln w="0"/>
                <a:solidFill>
                  <a:srgbClr val="FF0000"/>
                </a:solidFill>
                <a:latin typeface="Propisi" panose="02000508030000020003" pitchFamily="2" charset="0"/>
              </a:rPr>
              <a:t>а</a:t>
            </a:r>
            <a:r>
              <a:rPr lang="ru-RU" sz="8000" b="1" cap="none" spc="0" dirty="0" smtClean="0">
                <a:ln w="0"/>
                <a:solidFill>
                  <a:srgbClr val="0070C0"/>
                </a:solidFill>
                <a:latin typeface="Propisi" panose="02000508030000020003" pitchFamily="2" charset="0"/>
              </a:rPr>
              <a:t>бота.</a:t>
            </a:r>
            <a:endParaRPr lang="ru-RU" sz="8000" b="1" cap="none" spc="0" dirty="0">
              <a:ln w="0"/>
              <a:solidFill>
                <a:srgbClr val="0070C0"/>
              </a:solidFill>
              <a:latin typeface="Propisi" panose="02000508030000020003" pitchFamily="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3526" y="2173314"/>
            <a:ext cx="74571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0"/>
                <a:solidFill>
                  <a:srgbClr val="FF0000"/>
                </a:solidFill>
                <a:latin typeface="Propisi" panose="02000508030000020003" pitchFamily="2" charset="0"/>
              </a:rPr>
              <a:t>1 2</a:t>
            </a:r>
            <a:endParaRPr lang="ru-RU" sz="4800" b="0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44130" y="2173313"/>
            <a:ext cx="74571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0"/>
                <a:solidFill>
                  <a:srgbClr val="FF0000"/>
                </a:solidFill>
                <a:latin typeface="Propisi" panose="02000508030000020003" pitchFamily="2" charset="0"/>
              </a:rPr>
              <a:t>2 1</a:t>
            </a:r>
            <a:endParaRPr lang="ru-RU" sz="4800" b="0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313526" y="3073028"/>
            <a:ext cx="1090122" cy="1220071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13526" y="3073028"/>
            <a:ext cx="1090122" cy="1220071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313526" y="3140968"/>
            <a:ext cx="372858" cy="355785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1015105" y="3880793"/>
            <a:ext cx="372858" cy="423725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42246" y="3140968"/>
            <a:ext cx="372859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64314" y="4260042"/>
            <a:ext cx="372859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13526" y="3496754"/>
            <a:ext cx="1030604" cy="10363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13526" y="3880793"/>
            <a:ext cx="1074437" cy="1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015104" y="3136032"/>
            <a:ext cx="329026" cy="36071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07441" y="3877032"/>
            <a:ext cx="378943" cy="372173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686384" y="3136032"/>
            <a:ext cx="0" cy="1157067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1015104" y="3136032"/>
            <a:ext cx="0" cy="1157067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313525" y="3469087"/>
            <a:ext cx="3397" cy="41170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1328631" y="3485335"/>
            <a:ext cx="3397" cy="41170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1672849" y="3084447"/>
            <a:ext cx="1090122" cy="1220071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1701489" y="3104529"/>
            <a:ext cx="1090122" cy="1220071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2045709" y="3136032"/>
            <a:ext cx="6569" cy="1113173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2383623" y="3139175"/>
            <a:ext cx="6569" cy="1113173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H="1">
            <a:off x="1692090" y="3486427"/>
            <a:ext cx="3397" cy="411706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2734412" y="3531772"/>
            <a:ext cx="3397" cy="411706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1727137" y="3500421"/>
            <a:ext cx="1030604" cy="10363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1685990" y="3899912"/>
            <a:ext cx="1030604" cy="10363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060901" y="3136032"/>
            <a:ext cx="372859" cy="0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031480" y="4249205"/>
            <a:ext cx="372859" cy="0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1698620" y="3917617"/>
            <a:ext cx="378943" cy="372173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2383623" y="3117754"/>
            <a:ext cx="378943" cy="372173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1653406" y="3131580"/>
            <a:ext cx="372858" cy="355785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V="1">
            <a:off x="2386665" y="3887372"/>
            <a:ext cx="372858" cy="355785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146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052736"/>
            <a:ext cx="756084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endParaRPr lang="ru-RU" sz="3200" dirty="0" smtClean="0"/>
          </a:p>
          <a:p>
            <a:pPr algn="ctr" eaLnBrk="0" hangingPunct="0"/>
            <a:r>
              <a:rPr lang="ru-RU" sz="5400" dirty="0" smtClean="0"/>
              <a:t>Тема урока: </a:t>
            </a:r>
          </a:p>
          <a:p>
            <a:pPr algn="ctr" eaLnBrk="0" hangingPunct="0"/>
            <a:r>
              <a:rPr lang="ru-RU" sz="5400" dirty="0" smtClean="0">
                <a:solidFill>
                  <a:srgbClr val="00B050"/>
                </a:solidFill>
              </a:rPr>
              <a:t>Что узнали. Чему научились.</a:t>
            </a:r>
            <a:endParaRPr lang="ru-RU" sz="5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Box 1"/>
          <p:cNvSpPr txBox="1">
            <a:spLocks noChangeArrowheads="1"/>
          </p:cNvSpPr>
          <p:nvPr/>
        </p:nvSpPr>
        <p:spPr bwMode="auto">
          <a:xfrm>
            <a:off x="899592" y="1916832"/>
            <a:ext cx="799323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6000" b="1" dirty="0"/>
              <a:t>Математика нас ждет,</a:t>
            </a:r>
          </a:p>
          <a:p>
            <a:r>
              <a:rPr lang="ru-RU" sz="6000" b="1" dirty="0"/>
              <a:t> </a:t>
            </a:r>
          </a:p>
          <a:p>
            <a:r>
              <a:rPr lang="ru-RU" sz="6000" b="1" dirty="0"/>
              <a:t>начинаем устный счет</a:t>
            </a:r>
          </a:p>
        </p:txBody>
      </p:sp>
    </p:spTree>
    <p:extLst>
      <p:ext uri="{BB962C8B-B14F-4D97-AF65-F5344CB8AC3E}">
        <p14:creationId xmlns:p14="http://schemas.microsoft.com/office/powerpoint/2010/main" val="359495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9D12D4FC-CD22-4223-AEB7-7D47F1B4A756}"/>
              </a:ext>
            </a:extLst>
          </p:cNvPr>
          <p:cNvSpPr/>
          <p:nvPr/>
        </p:nvSpPr>
        <p:spPr>
          <a:xfrm>
            <a:off x="1475656" y="263998"/>
            <a:ext cx="5481146" cy="716729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на логику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852751"/>
            <a:ext cx="8321948" cy="384206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131840" y="4653136"/>
            <a:ext cx="576064" cy="576064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3131841" y="4653136"/>
            <a:ext cx="576064" cy="576064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4355976" y="3698998"/>
            <a:ext cx="774285" cy="665477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563098" y="3952134"/>
            <a:ext cx="360040" cy="3826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724127" y="3789040"/>
            <a:ext cx="750198" cy="486619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867316" y="3789041"/>
            <a:ext cx="504884" cy="4866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724128" y="4643976"/>
            <a:ext cx="785161" cy="585223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5724127" y="4663507"/>
            <a:ext cx="785161" cy="565692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236296" y="3778357"/>
            <a:ext cx="637065" cy="58611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377537" y="3902872"/>
            <a:ext cx="362815" cy="3727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7236296" y="4701244"/>
            <a:ext cx="596324" cy="52795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7312546" y="4729767"/>
            <a:ext cx="427806" cy="335633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44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3" grpId="0" animBg="1"/>
      <p:bldP spid="15" grpId="0" animBg="1"/>
      <p:bldP spid="18" grpId="0" animBg="1"/>
      <p:bldP spid="19" grpId="0" animBg="1"/>
      <p:bldP spid="17" grpId="0" animBg="1"/>
      <p:bldP spid="16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 descr="C:\Users\Домашний\Desktop\Скриншот 13-01-2022 173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4000" cy="3096344"/>
          </a:xfrm>
          <a:prstGeom prst="rect">
            <a:avLst/>
          </a:prstGeom>
          <a:noFill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59832" y="2966174"/>
            <a:ext cx="6480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SchoolBookC"/>
              <a:cs typeface="Times New Roman" pitchFamily="18" charset="0"/>
            </a:endParaRPr>
          </a:p>
          <a:p>
            <a:pPr algn="just"/>
            <a:endParaRPr lang="ru-RU" b="1" dirty="0" smtClean="0">
              <a:solidFill>
                <a:srgbClr val="C00000"/>
              </a:solidFill>
              <a:latin typeface="Times New Roman" pitchFamily="18" charset="0"/>
              <a:ea typeface="SchoolBookC"/>
              <a:cs typeface="Times New Roman" pitchFamily="18" charset="0"/>
            </a:endParaRPr>
          </a:p>
          <a:p>
            <a:pPr algn="just"/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SchoolBookC"/>
                <a:cs typeface="Times New Roman" pitchFamily="18" charset="0"/>
              </a:rPr>
              <a:t>24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707904" y="2997744"/>
            <a:ext cx="6480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SchoolBookC"/>
              <a:cs typeface="Times New Roman" pitchFamily="18" charset="0"/>
            </a:endParaRPr>
          </a:p>
          <a:p>
            <a:pPr algn="just"/>
            <a:endParaRPr lang="ru-RU" b="1" dirty="0" smtClean="0">
              <a:solidFill>
                <a:srgbClr val="C00000"/>
              </a:solidFill>
              <a:latin typeface="Times New Roman" pitchFamily="18" charset="0"/>
              <a:ea typeface="SchoolBookC"/>
              <a:cs typeface="Times New Roman" pitchFamily="18" charset="0"/>
            </a:endParaRPr>
          </a:p>
          <a:p>
            <a:pPr algn="just"/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SchoolBookC"/>
                <a:cs typeface="Times New Roman" pitchFamily="18" charset="0"/>
              </a:rPr>
              <a:t>25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355976" y="2035327"/>
            <a:ext cx="72008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SchoolBookC"/>
              <a:cs typeface="Times New Roman" pitchFamily="18" charset="0"/>
            </a:endParaRPr>
          </a:p>
          <a:p>
            <a:pPr algn="just"/>
            <a:endParaRPr lang="ru-RU" b="1" dirty="0" smtClean="0">
              <a:solidFill>
                <a:srgbClr val="C00000"/>
              </a:solidFill>
              <a:latin typeface="Times New Roman" pitchFamily="18" charset="0"/>
              <a:ea typeface="SchoolBookC"/>
              <a:cs typeface="Times New Roman" pitchFamily="18" charset="0"/>
            </a:endParaRPr>
          </a:p>
          <a:p>
            <a:pPr algn="just"/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SchoolBookC"/>
                <a:cs typeface="Times New Roman" pitchFamily="18" charset="0"/>
              </a:rPr>
              <a:t>6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932040" y="1231012"/>
            <a:ext cx="6480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SchoolBookC"/>
              <a:cs typeface="Times New Roman" pitchFamily="18" charset="0"/>
            </a:endParaRPr>
          </a:p>
          <a:p>
            <a:pPr algn="just"/>
            <a:endParaRPr lang="ru-RU" b="1" dirty="0" smtClean="0">
              <a:solidFill>
                <a:srgbClr val="C00000"/>
              </a:solidFill>
              <a:latin typeface="Times New Roman" pitchFamily="18" charset="0"/>
              <a:ea typeface="SchoolBookC"/>
              <a:cs typeface="Times New Roman" pitchFamily="18" charset="0"/>
            </a:endParaRPr>
          </a:p>
          <a:p>
            <a:pPr algn="just"/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SchoolBookC"/>
                <a:cs typeface="Times New Roman" pitchFamily="18" charset="0"/>
              </a:rPr>
              <a:t>21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508104" y="1231011"/>
            <a:ext cx="6480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SchoolBookC"/>
              <a:cs typeface="Times New Roman" pitchFamily="18" charset="0"/>
            </a:endParaRPr>
          </a:p>
          <a:p>
            <a:pPr algn="just"/>
            <a:endParaRPr lang="ru-RU" b="1" dirty="0" smtClean="0">
              <a:solidFill>
                <a:srgbClr val="C00000"/>
              </a:solidFill>
              <a:latin typeface="Times New Roman" pitchFamily="18" charset="0"/>
              <a:ea typeface="SchoolBookC"/>
              <a:cs typeface="Times New Roman" pitchFamily="18" charset="0"/>
            </a:endParaRPr>
          </a:p>
          <a:p>
            <a:pPr algn="just"/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SchoolBookC"/>
                <a:cs typeface="Times New Roman" pitchFamily="18" charset="0"/>
              </a:rPr>
              <a:t>22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6156176" y="1231010"/>
            <a:ext cx="6480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SchoolBookC"/>
              <a:cs typeface="Times New Roman" pitchFamily="18" charset="0"/>
            </a:endParaRPr>
          </a:p>
          <a:p>
            <a:pPr algn="just"/>
            <a:endParaRPr lang="ru-RU" b="1" dirty="0" smtClean="0">
              <a:solidFill>
                <a:srgbClr val="C00000"/>
              </a:solidFill>
              <a:latin typeface="Times New Roman" pitchFamily="18" charset="0"/>
              <a:ea typeface="SchoolBookC"/>
              <a:cs typeface="Times New Roman" pitchFamily="18" charset="0"/>
            </a:endParaRPr>
          </a:p>
          <a:p>
            <a:pPr algn="just"/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SchoolBookC"/>
                <a:cs typeface="Times New Roman" pitchFamily="18" charset="0"/>
              </a:rPr>
              <a:t>23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769490" y="2035327"/>
            <a:ext cx="64807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SchoolBookC"/>
              <a:cs typeface="Times New Roman" pitchFamily="18" charset="0"/>
            </a:endParaRPr>
          </a:p>
          <a:p>
            <a:pPr algn="just"/>
            <a:endParaRPr lang="ru-RU" b="1" dirty="0" smtClean="0">
              <a:solidFill>
                <a:srgbClr val="C00000"/>
              </a:solidFill>
              <a:latin typeface="Times New Roman" pitchFamily="18" charset="0"/>
              <a:ea typeface="SchoolBookC"/>
              <a:cs typeface="Times New Roman" pitchFamily="18" charset="0"/>
            </a:endParaRPr>
          </a:p>
          <a:p>
            <a:pPr algn="ctr"/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SchoolBookC"/>
                <a:cs typeface="Times New Roman" pitchFamily="18" charset="0"/>
              </a:rPr>
              <a:t>6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2" name="Прямоугольник: скругленные углы 4">
            <a:extLst>
              <a:ext uri="{FF2B5EF4-FFF2-40B4-BE49-F238E27FC236}">
                <a16:creationId xmlns:a16="http://schemas.microsoft.com/office/drawing/2014/main" id="{9D12D4FC-CD22-4223-AEB7-7D47F1B4A756}"/>
              </a:ext>
            </a:extLst>
          </p:cNvPr>
          <p:cNvSpPr/>
          <p:nvPr/>
        </p:nvSpPr>
        <p:spPr>
          <a:xfrm>
            <a:off x="1691680" y="263999"/>
            <a:ext cx="5265122" cy="72797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Заполни таблицу</a:t>
            </a:r>
            <a:endParaRPr lang="ru-RU" sz="4800" b="1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1420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Вычисли удобным способом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34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3845768" cy="789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429000"/>
            <a:ext cx="409036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1628801"/>
            <a:ext cx="446892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33509" y="3429000"/>
            <a:ext cx="4410491" cy="767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Левая круглая скобка 10"/>
          <p:cNvSpPr/>
          <p:nvPr/>
        </p:nvSpPr>
        <p:spPr>
          <a:xfrm rot="16200000" flipH="1">
            <a:off x="2087724" y="440668"/>
            <a:ext cx="360040" cy="2592288"/>
          </a:xfrm>
          <a:prstGeom prst="lef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Левая круглая скобка 11"/>
          <p:cNvSpPr/>
          <p:nvPr/>
        </p:nvSpPr>
        <p:spPr>
          <a:xfrm rot="5400000" flipH="1">
            <a:off x="2123728" y="1916832"/>
            <a:ext cx="288032" cy="1296144"/>
          </a:xfrm>
          <a:prstGeom prst="lef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Левая круглая скобка 12"/>
          <p:cNvSpPr/>
          <p:nvPr/>
        </p:nvSpPr>
        <p:spPr>
          <a:xfrm rot="16200000" flipH="1">
            <a:off x="5904148" y="440668"/>
            <a:ext cx="360040" cy="2592288"/>
          </a:xfrm>
          <a:prstGeom prst="lef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Левая круглая скобка 13"/>
          <p:cNvSpPr/>
          <p:nvPr/>
        </p:nvSpPr>
        <p:spPr>
          <a:xfrm rot="5400000" flipH="1">
            <a:off x="7056276" y="1592796"/>
            <a:ext cx="288032" cy="1800200"/>
          </a:xfrm>
          <a:prstGeom prst="lef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Левая круглая скобка 15"/>
          <p:cNvSpPr/>
          <p:nvPr/>
        </p:nvSpPr>
        <p:spPr>
          <a:xfrm rot="16200000" flipH="1">
            <a:off x="1727684" y="2384884"/>
            <a:ext cx="360040" cy="1872208"/>
          </a:xfrm>
          <a:prstGeom prst="lef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Левая круглая скобка 16"/>
          <p:cNvSpPr/>
          <p:nvPr/>
        </p:nvSpPr>
        <p:spPr>
          <a:xfrm rot="5400000" flipH="1">
            <a:off x="2627784" y="3284984"/>
            <a:ext cx="288032" cy="1728192"/>
          </a:xfrm>
          <a:prstGeom prst="lef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Левая круглая скобка 17"/>
          <p:cNvSpPr/>
          <p:nvPr/>
        </p:nvSpPr>
        <p:spPr>
          <a:xfrm rot="16200000" flipH="1">
            <a:off x="5904148" y="2384884"/>
            <a:ext cx="360040" cy="1872208"/>
          </a:xfrm>
          <a:prstGeom prst="lef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Левая круглая скобка 18"/>
          <p:cNvSpPr/>
          <p:nvPr/>
        </p:nvSpPr>
        <p:spPr>
          <a:xfrm rot="5400000" flipH="1">
            <a:off x="6876256" y="3284984"/>
            <a:ext cx="288032" cy="1728192"/>
          </a:xfrm>
          <a:prstGeom prst="lef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Тема Office 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6600"/>
      </a:hlink>
      <a:folHlink>
        <a:srgbClr val="80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66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2672</TotalTime>
  <Words>481</Words>
  <Application>Microsoft Office PowerPoint</Application>
  <PresentationFormat>Экран (4:3)</PresentationFormat>
  <Paragraphs>198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Arial Black</vt:lpstr>
      <vt:lpstr>Calibri</vt:lpstr>
      <vt:lpstr>Propisi</vt:lpstr>
      <vt:lpstr>SchoolBookC</vt:lpstr>
      <vt:lpstr>Times New Roman</vt:lpstr>
      <vt:lpstr>Тема Office</vt:lpstr>
      <vt:lpstr>      Урок математики  2 класс УМК Школа России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Вычисли удобным способом</vt:lpstr>
      <vt:lpstr>Подели на группы</vt:lpstr>
      <vt:lpstr>Презентация PowerPoint</vt:lpstr>
      <vt:lpstr>Физминутка </vt:lpstr>
      <vt:lpstr>Геометрическая задача стр.91</vt:lpstr>
      <vt:lpstr>Примени правило нахождения неизвестного компонента</vt:lpstr>
      <vt:lpstr>Задача № 15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Дополни и реши задачу  стр.92 № 19</vt:lpstr>
      <vt:lpstr>Задача   стр. 92 № 19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Танечка</dc:creator>
  <cp:lastModifiedBy>Admin</cp:lastModifiedBy>
  <cp:revision>176</cp:revision>
  <dcterms:modified xsi:type="dcterms:W3CDTF">2024-02-13T03:21:22Z</dcterms:modified>
</cp:coreProperties>
</file>