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88" r:id="rId3"/>
    <p:sldId id="289" r:id="rId4"/>
    <p:sldId id="290" r:id="rId5"/>
    <p:sldId id="283" r:id="rId6"/>
    <p:sldId id="284" r:id="rId7"/>
    <p:sldId id="285" r:id="rId8"/>
    <p:sldId id="286" r:id="rId9"/>
    <p:sldId id="363" r:id="rId10"/>
    <p:sldId id="269" r:id="rId11"/>
    <p:sldId id="280" r:id="rId12"/>
    <p:sldId id="335" r:id="rId13"/>
    <p:sldId id="364" r:id="rId14"/>
    <p:sldId id="261" r:id="rId15"/>
    <p:sldId id="327" r:id="rId16"/>
    <p:sldId id="339" r:id="rId17"/>
    <p:sldId id="340" r:id="rId18"/>
    <p:sldId id="342" r:id="rId19"/>
    <p:sldId id="354" r:id="rId20"/>
    <p:sldId id="341" r:id="rId21"/>
    <p:sldId id="332" r:id="rId22"/>
    <p:sldId id="333" r:id="rId23"/>
    <p:sldId id="334" r:id="rId24"/>
    <p:sldId id="292" r:id="rId25"/>
    <p:sldId id="303" r:id="rId26"/>
    <p:sldId id="305" r:id="rId27"/>
    <p:sldId id="304" r:id="rId28"/>
    <p:sldId id="360" r:id="rId29"/>
    <p:sldId id="293" r:id="rId30"/>
    <p:sldId id="270" r:id="rId31"/>
    <p:sldId id="329" r:id="rId32"/>
    <p:sldId id="357" r:id="rId33"/>
    <p:sldId id="278" r:id="rId34"/>
    <p:sldId id="294" r:id="rId35"/>
    <p:sldId id="326" r:id="rId36"/>
    <p:sldId id="325" r:id="rId37"/>
    <p:sldId id="355" r:id="rId38"/>
    <p:sldId id="295" r:id="rId39"/>
    <p:sldId id="306" r:id="rId40"/>
    <p:sldId id="369" r:id="rId41"/>
    <p:sldId id="296" r:id="rId42"/>
    <p:sldId id="316" r:id="rId43"/>
    <p:sldId id="318" r:id="rId44"/>
    <p:sldId id="317" r:id="rId45"/>
    <p:sldId id="297" r:id="rId46"/>
    <p:sldId id="313" r:id="rId47"/>
    <p:sldId id="314" r:id="rId48"/>
    <p:sldId id="315" r:id="rId49"/>
    <p:sldId id="345" r:id="rId50"/>
    <p:sldId id="344" r:id="rId51"/>
    <p:sldId id="347" r:id="rId52"/>
    <p:sldId id="361" r:id="rId53"/>
    <p:sldId id="362" r:id="rId54"/>
    <p:sldId id="365" r:id="rId55"/>
    <p:sldId id="366" r:id="rId56"/>
    <p:sldId id="367" r:id="rId57"/>
    <p:sldId id="368" r:id="rId58"/>
    <p:sldId id="299" r:id="rId59"/>
    <p:sldId id="307" r:id="rId60"/>
    <p:sldId id="353" r:id="rId61"/>
    <p:sldId id="308" r:id="rId62"/>
    <p:sldId id="300" r:id="rId63"/>
    <p:sldId id="312" r:id="rId64"/>
    <p:sldId id="310" r:id="rId65"/>
    <p:sldId id="311" r:id="rId66"/>
    <p:sldId id="309" r:id="rId67"/>
    <p:sldId id="266" r:id="rId68"/>
    <p:sldId id="358" r:id="rId69"/>
    <p:sldId id="279" r:id="rId70"/>
    <p:sldId id="302" r:id="rId71"/>
    <p:sldId id="262" r:id="rId72"/>
    <p:sldId id="263" r:id="rId73"/>
    <p:sldId id="264" r:id="rId74"/>
    <p:sldId id="330" r:id="rId75"/>
    <p:sldId id="348" r:id="rId76"/>
    <p:sldId id="331" r:id="rId77"/>
    <p:sldId id="271" r:id="rId78"/>
    <p:sldId id="272" r:id="rId79"/>
    <p:sldId id="328" r:id="rId80"/>
    <p:sldId id="273" r:id="rId81"/>
    <p:sldId id="274" r:id="rId82"/>
    <p:sldId id="281" r:id="rId83"/>
    <p:sldId id="275" r:id="rId84"/>
    <p:sldId id="276" r:id="rId85"/>
    <p:sldId id="277" r:id="rId86"/>
    <p:sldId id="338" r:id="rId87"/>
    <p:sldId id="319" r:id="rId88"/>
    <p:sldId id="320" r:id="rId89"/>
    <p:sldId id="322" r:id="rId90"/>
    <p:sldId id="323" r:id="rId91"/>
    <p:sldId id="324" r:id="rId92"/>
    <p:sldId id="321" r:id="rId93"/>
    <p:sldId id="350" r:id="rId94"/>
    <p:sldId id="349" r:id="rId95"/>
    <p:sldId id="346" r:id="rId96"/>
    <p:sldId id="359" r:id="rId97"/>
    <p:sldId id="351" r:id="rId98"/>
    <p:sldId id="352" r:id="rId99"/>
    <p:sldId id="356" r:id="rId100"/>
    <p:sldId id="282" r:id="rId10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4" autoAdjust="0"/>
  </p:normalViewPr>
  <p:slideViewPr>
    <p:cSldViewPr>
      <p:cViewPr varScale="1">
        <p:scale>
          <a:sx n="69" d="100"/>
          <a:sy n="69" d="100"/>
        </p:scale>
        <p:origin x="14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5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407E0-263C-4034-B1B6-BD2FEB562CB1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FA302-0C7E-45C2-8F08-0C88013353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A302-0C7E-45C2-8F08-0C8801335374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E366-916C-4F98-8C6B-16CEAB7AE25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7A5EF-FF41-4EA7-B9F0-A76AA7277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12775"/>
            <a:ext cx="8062664" cy="24482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Проект на тему:</a:t>
            </a:r>
            <a:br>
              <a:rPr lang="ru-RU" dirty="0" smtClean="0"/>
            </a:br>
            <a:r>
              <a:rPr lang="ru-RU" b="1" dirty="0" smtClean="0">
                <a:solidFill>
                  <a:srgbClr val="00B0F0"/>
                </a:solidFill>
              </a:rPr>
              <a:t>«Великий Новгород - малая Родина!»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365104"/>
            <a:ext cx="5976664" cy="17526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Подготовили воспитатели группы №9:</a:t>
            </a:r>
          </a:p>
          <a:p>
            <a:pPr algn="r"/>
            <a:r>
              <a:rPr lang="ru-RU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Бочарова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Н.М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Кораблёва Ю.В.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75656" y="548680"/>
          <a:ext cx="6096000" cy="1029335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МУНИЦИПАЛЬНОЕ АВТОНОМНОЕ ДОШКОЛЬНОЕ ОБРАЗОВАТЕЛЬНОЕ УЧРЕЖДЕНИЕ  «ДЕТСКИЙ САД №92 «РАДУГА»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49817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800" b="1" dirty="0" smtClean="0"/>
              <a:t>Наш край на карте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72819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F9QJfMshr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332656"/>
            <a:ext cx="4608512" cy="6144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arta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584842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nTJtUzkCs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-781579"/>
            <a:ext cx="5729684" cy="7639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51216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dirty="0" smtClean="0"/>
              <a:t>Знакомство с флагом и гербом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ер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370837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флаг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772816"/>
            <a:ext cx="4637137" cy="309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052736"/>
            <a:ext cx="2602632" cy="1143000"/>
          </a:xfrm>
        </p:spPr>
        <p:txBody>
          <a:bodyPr/>
          <a:lstStyle/>
          <a:p>
            <a:r>
              <a:rPr lang="ru-RU" i="1" dirty="0" err="1" smtClean="0">
                <a:solidFill>
                  <a:srgbClr val="FFC000"/>
                </a:solidFill>
              </a:rPr>
              <a:t>Лэп-бук</a:t>
            </a:r>
            <a:endParaRPr lang="ru-RU" i="1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IMG_20171011_100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362" r="31206"/>
          <a:stretch>
            <a:fillRect/>
          </a:stretch>
        </p:blipFill>
        <p:spPr>
          <a:xfrm>
            <a:off x="179512" y="476672"/>
            <a:ext cx="381642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20171011_100827.jpg"/>
          <p:cNvPicPr>
            <a:picLocks noChangeAspect="1"/>
          </p:cNvPicPr>
          <p:nvPr/>
        </p:nvPicPr>
        <p:blipFill>
          <a:blip r:embed="rId3" cstate="print"/>
          <a:srcRect l="13776" r="12988"/>
          <a:stretch>
            <a:fillRect/>
          </a:stretch>
        </p:blipFill>
        <p:spPr>
          <a:xfrm>
            <a:off x="3707904" y="2564904"/>
            <a:ext cx="4821682" cy="3703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0892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Природа Новгородского района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MjXMLcSH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N1OKjHOZfvs.jpg"/>
          <p:cNvPicPr>
            <a:picLocks noChangeAspect="1"/>
          </p:cNvPicPr>
          <p:nvPr/>
        </p:nvPicPr>
        <p:blipFill>
          <a:blip r:embed="rId3" cstate="print"/>
          <a:srcRect b="12570"/>
          <a:stretch>
            <a:fillRect/>
          </a:stretch>
        </p:blipFill>
        <p:spPr>
          <a:xfrm>
            <a:off x="4932040" y="2060848"/>
            <a:ext cx="395330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XMF9Ypspj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104789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342900">
              <a:buNone/>
            </a:pPr>
            <a:r>
              <a:rPr lang="ru-RU" dirty="0" smtClean="0"/>
              <a:t>Когда дети возвращаются из летних отпусков в детский сад, то они всегда приносят много интересной информации, делятся впечатлениями о тех местах, в которых побывали, что нового и интересного узнали.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23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513" y="260648"/>
            <a:ext cx="8704967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230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221088"/>
            <a:ext cx="435248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44016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Экскурсия в городской парк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рк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7268"/>
          <a:stretch>
            <a:fillRect/>
          </a:stretch>
        </p:blipFill>
        <p:spPr>
          <a:xfrm>
            <a:off x="611560" y="908720"/>
            <a:ext cx="8007473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ркк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6636"/>
          <a:stretch>
            <a:fillRect/>
          </a:stretch>
        </p:blipFill>
        <p:spPr>
          <a:xfrm>
            <a:off x="539552" y="836712"/>
            <a:ext cx="8061945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44016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Легенда о купце Садко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dko-multfilm-2018-goda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052736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GmZF6TL0o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55710" y="-147397"/>
            <a:ext cx="5472608" cy="7296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TXSw1bbL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7258753" cy="544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z2X6Gw4JF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85860" cy="598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52936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Экскурсия в Кремль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342900">
              <a:buNone/>
            </a:pPr>
            <a:r>
              <a:rPr lang="ru-RU" dirty="0" smtClean="0"/>
              <a:t>Летом один из мальчиков группы гостил у бабушки в поселке Крестцы. Он рассказал о фабрике ёлочных игрушек. </a:t>
            </a:r>
          </a:p>
          <a:p>
            <a:pPr indent="342900">
              <a:buNone/>
            </a:pPr>
            <a:r>
              <a:rPr lang="ru-RU" dirty="0" smtClean="0"/>
              <a:t>Дети очень заинтересовались и выразили желание посетить это место. В ходе беседы у детей возник вопрос: </a:t>
            </a:r>
          </a:p>
          <a:p>
            <a:pPr indent="342900">
              <a:buNone/>
            </a:pPr>
            <a:r>
              <a:rPr lang="ru-RU" i="1" dirty="0" smtClean="0">
                <a:solidFill>
                  <a:srgbClr val="002060"/>
                </a:solidFill>
              </a:rPr>
              <a:t>«А что еще интересного есть у нас в городе и области?»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арт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429000"/>
            <a:ext cx="6667500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Содержимое 3" descr="план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76673"/>
            <a:ext cx="5511269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ремл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7268"/>
          <a:stretch>
            <a:fillRect/>
          </a:stretch>
        </p:blipFill>
        <p:spPr>
          <a:xfrm>
            <a:off x="467544" y="476672"/>
            <a:ext cx="6034617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кремль.jpg"/>
          <p:cNvPicPr>
            <a:picLocks noChangeAspect="1"/>
          </p:cNvPicPr>
          <p:nvPr/>
        </p:nvPicPr>
        <p:blipFill>
          <a:blip r:embed="rId3" cstate="print"/>
          <a:srcRect b="18500"/>
          <a:stretch>
            <a:fillRect/>
          </a:stretch>
        </p:blipFill>
        <p:spPr>
          <a:xfrm>
            <a:off x="3491880" y="3284984"/>
            <a:ext cx="5374236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VPX4BMDtT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-301526"/>
            <a:ext cx="5369644" cy="7159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dkBHsG2zw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136904" cy="6102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50304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Экскурсия в Музей древности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GEoElwMGH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677"/>
          <a:stretch>
            <a:fillRect/>
          </a:stretch>
        </p:blipFill>
        <p:spPr>
          <a:xfrm>
            <a:off x="2915816" y="2780928"/>
            <a:ext cx="603461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7nBIDn684eU.jpg"/>
          <p:cNvPicPr>
            <a:picLocks noChangeAspect="1"/>
          </p:cNvPicPr>
          <p:nvPr/>
        </p:nvPicPr>
        <p:blipFill>
          <a:blip r:embed="rId3" cstate="print"/>
          <a:srcRect r="35825"/>
          <a:stretch>
            <a:fillRect/>
          </a:stretch>
        </p:blipFill>
        <p:spPr>
          <a:xfrm>
            <a:off x="323528" y="404664"/>
            <a:ext cx="3735063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j8k2Uxlh6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6636"/>
          <a:stretch>
            <a:fillRect/>
          </a:stretch>
        </p:blipFill>
        <p:spPr>
          <a:xfrm>
            <a:off x="323528" y="332656"/>
            <a:ext cx="6034617" cy="37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9dXgvHg16ZI.jpg"/>
          <p:cNvPicPr>
            <a:picLocks noChangeAspect="1"/>
          </p:cNvPicPr>
          <p:nvPr/>
        </p:nvPicPr>
        <p:blipFill>
          <a:blip r:embed="rId4" cstate="print"/>
          <a:srcRect b="20600"/>
          <a:stretch>
            <a:fillRect/>
          </a:stretch>
        </p:blipFill>
        <p:spPr>
          <a:xfrm>
            <a:off x="4338326" y="3789040"/>
            <a:ext cx="4589650" cy="273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KWZ3UffO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8227"/>
          <a:stretch>
            <a:fillRect/>
          </a:stretch>
        </p:blipFill>
        <p:spPr>
          <a:xfrm>
            <a:off x="323528" y="332656"/>
            <a:ext cx="6034617" cy="37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Kw93SmxXuvQ.jpg"/>
          <p:cNvPicPr>
            <a:picLocks noChangeAspect="1"/>
          </p:cNvPicPr>
          <p:nvPr/>
        </p:nvPicPr>
        <p:blipFill>
          <a:blip r:embed="rId3" cstate="print"/>
          <a:srcRect b="18500"/>
          <a:stretch>
            <a:fillRect/>
          </a:stretch>
        </p:blipFill>
        <p:spPr>
          <a:xfrm>
            <a:off x="3203848" y="3140968"/>
            <a:ext cx="5436096" cy="332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72819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Экскурсия к памятнику Александру Невскому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rWuJS270U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904"/>
          <a:stretch>
            <a:fillRect/>
          </a:stretch>
        </p:blipFill>
        <p:spPr>
          <a:xfrm>
            <a:off x="179512" y="332655"/>
            <a:ext cx="5040560" cy="598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нев.jpg"/>
          <p:cNvPicPr>
            <a:picLocks noChangeAspect="1"/>
          </p:cNvPicPr>
          <p:nvPr/>
        </p:nvPicPr>
        <p:blipFill>
          <a:blip r:embed="rId3" cstate="print"/>
          <a:srcRect b="11003"/>
          <a:stretch>
            <a:fillRect/>
          </a:stretch>
        </p:blipFill>
        <p:spPr>
          <a:xfrm>
            <a:off x="5292080" y="1124744"/>
            <a:ext cx="3435846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4525963"/>
          </a:xfrm>
        </p:spPr>
        <p:txBody>
          <a:bodyPr>
            <a:normAutofit lnSpcReduction="10000"/>
          </a:bodyPr>
          <a:lstStyle/>
          <a:p>
            <a:pPr indent="342900">
              <a:buNone/>
            </a:pPr>
            <a:r>
              <a:rPr lang="ru-RU" dirty="0" smtClean="0"/>
              <a:t>Во время утреннего круга мы с детьми решили узнать больше о Новгороде и Новгородской области. Вместе с детьми составили план мероприятий и определили места, в которых хотели бы побывать.</a:t>
            </a:r>
          </a:p>
          <a:p>
            <a:pPr indent="342900">
              <a:buNone/>
            </a:pPr>
            <a:r>
              <a:rPr lang="ru-RU" dirty="0" smtClean="0"/>
              <a:t>Поскольку таких мест оказалось очень много, было решено темой годового проекта определить: </a:t>
            </a:r>
          </a:p>
          <a:p>
            <a:pPr indent="34290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«Великий Новгород – малая Родина»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qgZnXzLLY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 flipH="1" flipV="1">
            <a:off x="1551506" y="-607290"/>
            <a:ext cx="6071722" cy="809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78621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Поездка на фабрику новогодней игрушки п.Крестцы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груш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7589308" cy="569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грушки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776863" cy="5832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грушки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426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171906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Музей воинской славы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й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222"/>
          <a:stretch>
            <a:fillRect/>
          </a:stretch>
        </p:blipFill>
        <p:spPr>
          <a:xfrm>
            <a:off x="179512" y="404664"/>
            <a:ext cx="8748464" cy="5562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йн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войн4.jpg"/>
          <p:cNvPicPr>
            <a:picLocks noChangeAspect="1"/>
          </p:cNvPicPr>
          <p:nvPr/>
        </p:nvPicPr>
        <p:blipFill>
          <a:blip r:embed="rId3" cstate="print"/>
          <a:srcRect b="22700"/>
          <a:stretch>
            <a:fillRect/>
          </a:stretch>
        </p:blipFill>
        <p:spPr>
          <a:xfrm>
            <a:off x="3563888" y="3573016"/>
            <a:ext cx="5292080" cy="3068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йн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6250"/>
          <a:stretch>
            <a:fillRect/>
          </a:stretch>
        </p:blipFill>
        <p:spPr>
          <a:xfrm>
            <a:off x="827584" y="980728"/>
            <a:ext cx="7589308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дек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677"/>
          <a:stretch>
            <a:fillRect/>
          </a:stretch>
        </p:blipFill>
        <p:spPr>
          <a:xfrm>
            <a:off x="179512" y="2924944"/>
            <a:ext cx="5738253" cy="36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jratmgr96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32656"/>
            <a:ext cx="361840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525658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 Black" pitchFamily="34" charset="0"/>
              </a:rPr>
              <a:t>Актуальность: </a:t>
            </a:r>
          </a:p>
          <a:p>
            <a:pPr indent="342900">
              <a:buNone/>
            </a:pPr>
            <a:r>
              <a:rPr lang="ru-RU" dirty="0" smtClean="0"/>
              <a:t>С течением времени в жизни общества меняется многое. Но тенденции в воспитании детей не меняются.</a:t>
            </a:r>
          </a:p>
          <a:p>
            <a:pPr indent="342900">
              <a:buNone/>
            </a:pPr>
            <a:r>
              <a:rPr lang="ru-RU" dirty="0" smtClean="0"/>
              <a:t> Цель воспитания во все времена - передача нравственного опыта и главных жизненных ценностей.</a:t>
            </a:r>
          </a:p>
          <a:p>
            <a:pPr indent="342900">
              <a:buNone/>
            </a:pPr>
            <a:r>
              <a:rPr lang="ru-RU" dirty="0" smtClean="0"/>
              <a:t>Важно прививать детям чувство любви и привязанности к культурным ценностям родного края потому, как на этой основе воспитывается патриотизм.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шк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92696"/>
            <a:ext cx="6905740" cy="517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5013176"/>
            <a:ext cx="4499992" cy="792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Школа № 14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ш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36912"/>
            <a:ext cx="5148064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ш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23928" y="188641"/>
            <a:ext cx="502650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57018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Знакомство с изделиями новгородских мастеров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ideLRnZZm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256917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57018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Знаменитые люди Новгородской земли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afHIjy3vD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280919" cy="6210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3afHIjy3vD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357" r="46420" b="48456"/>
          <a:stretch>
            <a:fillRect/>
          </a:stretch>
        </p:blipFill>
        <p:spPr>
          <a:xfrm>
            <a:off x="323528" y="1196752"/>
            <a:ext cx="8532440" cy="468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afHIjy3vD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5966" t="14951" b="48456"/>
          <a:stretch>
            <a:fillRect/>
          </a:stretch>
        </p:blipFill>
        <p:spPr>
          <a:xfrm>
            <a:off x="395536" y="764704"/>
            <a:ext cx="8201884" cy="511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71906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Роспись фарфоровой посуды</a:t>
            </a:r>
            <a:br>
              <a:rPr lang="ru-RU" dirty="0" smtClean="0"/>
            </a:br>
            <a:r>
              <a:rPr lang="ru-RU" dirty="0" smtClean="0"/>
              <a:t>Десятинный монастырь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W7j3VOvEs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KO_oqcy4nEc.jpg"/>
          <p:cNvPicPr>
            <a:picLocks noChangeAspect="1"/>
          </p:cNvPicPr>
          <p:nvPr/>
        </p:nvPicPr>
        <p:blipFill>
          <a:blip r:embed="rId3" cstate="print"/>
          <a:srcRect b="16400"/>
          <a:stretch>
            <a:fillRect/>
          </a:stretch>
        </p:blipFill>
        <p:spPr>
          <a:xfrm>
            <a:off x="3995936" y="3212976"/>
            <a:ext cx="4934707" cy="3094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Период работы по теме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сентябрь 2017 – май 2018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Ожидаемые результаты:</a:t>
            </a:r>
          </a:p>
          <a:p>
            <a:pPr indent="342900"/>
            <a:r>
              <a:rPr lang="ru-RU" dirty="0" smtClean="0"/>
              <a:t>Систематизация и закрепление знаний	 у детей об истории Новгородского района – малой Родины, традициях и образе жизни человека, живущего в городе и области;</a:t>
            </a:r>
          </a:p>
          <a:p>
            <a:pPr indent="342900"/>
            <a:endParaRPr lang="ru-RU" dirty="0" smtClean="0"/>
          </a:p>
          <a:p>
            <a:pPr indent="342900"/>
            <a:r>
              <a:rPr lang="ru-RU" dirty="0" smtClean="0"/>
              <a:t>Развитие интереса к истории Новгородской земли;</a:t>
            </a:r>
          </a:p>
          <a:p>
            <a:pPr indent="342900">
              <a:buNone/>
            </a:pPr>
            <a:endParaRPr lang="ru-RU" dirty="0" smtClean="0"/>
          </a:p>
          <a:p>
            <a:pPr indent="342900"/>
            <a:r>
              <a:rPr lang="ru-RU" dirty="0" smtClean="0"/>
              <a:t>Развитие познавательных способностей детей, формирование жизненных ориентиров, средствами совместной творческой деятельности , в том числе и с родителями.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еч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60648"/>
            <a:ext cx="5544616" cy="739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ctGXqf4MM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quR_0GrnBXQ.jpg"/>
          <p:cNvPicPr>
            <a:picLocks noChangeAspect="1"/>
          </p:cNvPicPr>
          <p:nvPr/>
        </p:nvPicPr>
        <p:blipFill>
          <a:blip r:embed="rId3" cstate="print"/>
          <a:srcRect b="13251"/>
          <a:stretch>
            <a:fillRect/>
          </a:stretch>
        </p:blipFill>
        <p:spPr>
          <a:xfrm>
            <a:off x="4499992" y="2276872"/>
            <a:ext cx="4423420" cy="4366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79107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Экскурсия в музей древнего быта</a:t>
            </a:r>
            <a:br>
              <a:rPr lang="ru-RU" dirty="0" smtClean="0"/>
            </a:br>
            <a:r>
              <a:rPr lang="ru-RU" dirty="0" smtClean="0"/>
              <a:t>п.Крестцы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дек3.jpg"/>
          <p:cNvPicPr>
            <a:picLocks noChangeAspect="1"/>
          </p:cNvPicPr>
          <p:nvPr/>
        </p:nvPicPr>
        <p:blipFill>
          <a:blip r:embed="rId2" cstate="print"/>
          <a:srcRect b="12201"/>
          <a:stretch>
            <a:fillRect/>
          </a:stretch>
        </p:blipFill>
        <p:spPr>
          <a:xfrm>
            <a:off x="4427984" y="1340768"/>
            <a:ext cx="4542762" cy="531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дек4.jpg"/>
          <p:cNvPicPr>
            <a:picLocks noChangeAspect="1"/>
          </p:cNvPicPr>
          <p:nvPr/>
        </p:nvPicPr>
        <p:blipFill>
          <a:blip r:embed="rId3" cstate="print"/>
          <a:srcRect b="12201"/>
          <a:stretch>
            <a:fillRect/>
          </a:stretch>
        </p:blipFill>
        <p:spPr>
          <a:xfrm>
            <a:off x="179512" y="260648"/>
            <a:ext cx="4244232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дек.jpg"/>
          <p:cNvPicPr>
            <a:picLocks noChangeAspect="1"/>
          </p:cNvPicPr>
          <p:nvPr/>
        </p:nvPicPr>
        <p:blipFill>
          <a:blip r:embed="rId2" cstate="print"/>
          <a:srcRect b="15362"/>
          <a:stretch>
            <a:fillRect/>
          </a:stretch>
        </p:blipFill>
        <p:spPr>
          <a:xfrm>
            <a:off x="683568" y="764704"/>
            <a:ext cx="7740352" cy="4913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де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836712"/>
            <a:ext cx="6905740" cy="517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грушки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7268"/>
          <a:stretch>
            <a:fillRect/>
          </a:stretch>
        </p:blipFill>
        <p:spPr>
          <a:xfrm>
            <a:off x="467544" y="980728"/>
            <a:ext cx="8123523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l5IQMh3V9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32656"/>
            <a:ext cx="6720747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941168"/>
            <a:ext cx="7355160" cy="77809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Музей «</a:t>
            </a:r>
            <a:r>
              <a:rPr lang="ru-RU" dirty="0" err="1" smtClean="0"/>
              <a:t>Витославлицы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eW6LkIzZo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7589308" cy="569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l5IQMh3V9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44893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/>
              <a:t>Тематическое планирование занятий по знакомству с родным краем</a:t>
            </a:r>
            <a:endParaRPr lang="ru-RU" sz="32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142388"/>
              </p:ext>
            </p:extLst>
          </p:nvPr>
        </p:nvGraphicFramePr>
        <p:xfrm>
          <a:off x="457200" y="1600200"/>
          <a:ext cx="8229600" cy="503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1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Месяц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8511"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Беседа</a:t>
                      </a:r>
                      <a:r>
                        <a:rPr lang="ru-RU" baseline="0" dirty="0" smtClean="0"/>
                        <a:t> «Путешествие по родному краю»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baseline="0" dirty="0" smtClean="0"/>
                        <a:t>Наш край на карте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baseline="0" dirty="0" smtClean="0"/>
                        <a:t>Наш край – Новгородская область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8511">
                <a:tc>
                  <a:txBody>
                    <a:bodyPr/>
                    <a:lstStyle/>
                    <a:p>
                      <a:r>
                        <a:rPr lang="ru-RU" dirty="0" smtClean="0"/>
                        <a:t>Октябрь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Знакомство</a:t>
                      </a:r>
                      <a:r>
                        <a:rPr lang="ru-RU" baseline="0" dirty="0" smtClean="0"/>
                        <a:t> с </a:t>
                      </a:r>
                      <a:r>
                        <a:rPr lang="ru-RU" baseline="0" dirty="0" smtClean="0"/>
                        <a:t>флагом</a:t>
                      </a:r>
                      <a:r>
                        <a:rPr lang="ru-RU" baseline="0" dirty="0" smtClean="0"/>
                        <a:t>, гербом</a:t>
                      </a:r>
                    </a:p>
                    <a:p>
                      <a:r>
                        <a:rPr lang="ru-RU" baseline="0" dirty="0" smtClean="0"/>
                        <a:t> Природа Новгородского района</a:t>
                      </a:r>
                    </a:p>
                    <a:p>
                      <a:r>
                        <a:rPr lang="ru-RU" baseline="0" dirty="0" smtClean="0"/>
                        <a:t> Экскурсия  в городской  парк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958">
                <a:tc>
                  <a:txBody>
                    <a:bodyPr/>
                    <a:lstStyle/>
                    <a:p>
                      <a:r>
                        <a:rPr lang="ru-RU" dirty="0" smtClean="0"/>
                        <a:t>Ноябрь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Историческое прошлое Новгорода</a:t>
                      </a:r>
                    </a:p>
                    <a:p>
                      <a:r>
                        <a:rPr lang="ru-RU" dirty="0" smtClean="0"/>
                        <a:t> Легенда о купце Садко</a:t>
                      </a:r>
                    </a:p>
                    <a:p>
                      <a:r>
                        <a:rPr lang="ru-RU" dirty="0" smtClean="0"/>
                        <a:t> Экскурсия в Кремль и Музей древности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958">
                <a:tc>
                  <a:txBody>
                    <a:bodyPr/>
                    <a:lstStyle/>
                    <a:p>
                      <a:r>
                        <a:rPr lang="ru-RU" dirty="0" smtClean="0"/>
                        <a:t>Декабрь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 Историческое прошлое Новгорода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dirty="0" smtClean="0"/>
                        <a:t> Экскурсия к памятнику</a:t>
                      </a:r>
                      <a:r>
                        <a:rPr lang="ru-RU" baseline="0" dirty="0" smtClean="0"/>
                        <a:t> Александру Невскому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baseline="0" dirty="0" smtClean="0"/>
                        <a:t> Поездка на фабрику новогодней игрушки (п.Крестцы)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852936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Музей земли </a:t>
            </a:r>
            <a:r>
              <a:rPr lang="ru-RU" dirty="0" err="1" smtClean="0"/>
              <a:t>Бронницкой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уз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436644" cy="5577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у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260648"/>
            <a:ext cx="3852428" cy="5136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муз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388843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уз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980728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4Ldbj5Aby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4135388" cy="5513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QiR3ljd6d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677"/>
          <a:stretch>
            <a:fillRect/>
          </a:stretch>
        </p:blipFill>
        <p:spPr>
          <a:xfrm>
            <a:off x="2843808" y="188640"/>
            <a:ext cx="603461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MdL8JoBvM08.jpg"/>
          <p:cNvPicPr>
            <a:picLocks noChangeAspect="1"/>
          </p:cNvPicPr>
          <p:nvPr/>
        </p:nvPicPr>
        <p:blipFill>
          <a:blip r:embed="rId3" cstate="print"/>
          <a:srcRect b="16400"/>
          <a:stretch>
            <a:fillRect/>
          </a:stretch>
        </p:blipFill>
        <p:spPr>
          <a:xfrm>
            <a:off x="611560" y="3284984"/>
            <a:ext cx="5053221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ку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390" b="36611"/>
          <a:stretch>
            <a:fillRect/>
          </a:stretch>
        </p:blipFill>
        <p:spPr>
          <a:xfrm>
            <a:off x="251520" y="764704"/>
            <a:ext cx="8537996" cy="5008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у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904"/>
          <a:stretch>
            <a:fillRect/>
          </a:stretch>
        </p:blipFill>
        <p:spPr>
          <a:xfrm>
            <a:off x="251520" y="332656"/>
            <a:ext cx="339447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кук1.jpg"/>
          <p:cNvPicPr>
            <a:picLocks noChangeAspect="1"/>
          </p:cNvPicPr>
          <p:nvPr/>
        </p:nvPicPr>
        <p:blipFill>
          <a:blip r:embed="rId3" cstate="print"/>
          <a:srcRect b="17450"/>
          <a:stretch>
            <a:fillRect/>
          </a:stretch>
        </p:blipFill>
        <p:spPr>
          <a:xfrm>
            <a:off x="2627784" y="2708920"/>
            <a:ext cx="6352639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581528" cy="194421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 smtClean="0"/>
              <a:t>ПАМЯТНИК </a:t>
            </a:r>
            <a:br>
              <a:rPr lang="ru-RU" sz="3600" b="1" dirty="0" smtClean="0"/>
            </a:br>
            <a:r>
              <a:rPr lang="ru-RU" sz="3600" b="1" dirty="0" smtClean="0"/>
              <a:t> «ТЫСЯЧЕЛЕТИЕ РОССИИ»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251376" cy="398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RIqzwlofj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100059" y="2828933"/>
            <a:ext cx="3168352" cy="422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памя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87168" y="-375000"/>
            <a:ext cx="3813888" cy="508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548680"/>
          <a:ext cx="8229600" cy="5904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7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4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Месяц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809">
                <a:tc>
                  <a:txBody>
                    <a:bodyPr/>
                    <a:lstStyle/>
                    <a:p>
                      <a:r>
                        <a:rPr lang="ru-RU" dirty="0" smtClean="0"/>
                        <a:t>Январь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Музей воинской славы</a:t>
                      </a:r>
                    </a:p>
                    <a:p>
                      <a:r>
                        <a:rPr lang="ru-RU" dirty="0" smtClean="0"/>
                        <a:t> Знакомство с изделиями новгородских мастеров</a:t>
                      </a:r>
                    </a:p>
                    <a:p>
                      <a:r>
                        <a:rPr lang="ru-RU" dirty="0" smtClean="0"/>
                        <a:t>Знаменитые люди Новгородской земли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2809">
                <a:tc>
                  <a:txBody>
                    <a:bodyPr/>
                    <a:lstStyle/>
                    <a:p>
                      <a:r>
                        <a:rPr lang="ru-RU" dirty="0" smtClean="0"/>
                        <a:t>Февраль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Роспись по фарфору</a:t>
                      </a:r>
                      <a:r>
                        <a:rPr lang="ru-RU" baseline="0" dirty="0" smtClean="0"/>
                        <a:t>. Десятинный монастырь</a:t>
                      </a:r>
                    </a:p>
                    <a:p>
                      <a:r>
                        <a:rPr lang="ru-RU" baseline="0" dirty="0" smtClean="0"/>
                        <a:t> Экскурсия в Музей древнего быта (п. Крестцы)</a:t>
                      </a:r>
                    </a:p>
                    <a:p>
                      <a:r>
                        <a:rPr lang="ru-RU" baseline="0" dirty="0" smtClean="0"/>
                        <a:t> Музей земли </a:t>
                      </a:r>
                      <a:r>
                        <a:rPr lang="ru-RU" baseline="0" dirty="0" err="1" smtClean="0"/>
                        <a:t>Бронницкой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2809"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Знакомство с памятником «Тысячелетие России»</a:t>
                      </a:r>
                    </a:p>
                    <a:p>
                      <a:r>
                        <a:rPr lang="ru-RU" dirty="0" smtClean="0"/>
                        <a:t> Посещение обзорной стены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2809"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Путешествие в</a:t>
                      </a:r>
                      <a:r>
                        <a:rPr lang="ru-RU" baseline="0" dirty="0" smtClean="0"/>
                        <a:t> Парк живой природы</a:t>
                      </a:r>
                      <a:endParaRPr lang="ru-RU" dirty="0" smtClean="0"/>
                    </a:p>
                    <a:p>
                      <a:r>
                        <a:rPr lang="ru-RU" baseline="0" dirty="0" smtClean="0"/>
                        <a:t> Экскурсия в музей фарфоровой чашки (п. Пролетарий)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4013">
                <a:tc>
                  <a:txBody>
                    <a:bodyPr/>
                    <a:lstStyle/>
                    <a:p>
                      <a:r>
                        <a:rPr lang="ru-RU" dirty="0" smtClean="0"/>
                        <a:t>Май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 Герои земли Новгородской</a:t>
                      </a:r>
                    </a:p>
                    <a:p>
                      <a:r>
                        <a:rPr lang="ru-RU" baseline="0" dirty="0" smtClean="0"/>
                        <a:t> Экскурсия к вечному огню</a:t>
                      </a:r>
                    </a:p>
                    <a:p>
                      <a:r>
                        <a:rPr lang="ru-RU" baseline="0" dirty="0" smtClean="0"/>
                        <a:t> Экскурсия к памятнику Герасименко, Красилову, Черемнову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87220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Путешествие в Парк живой природы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р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564" y="620688"/>
            <a:ext cx="7680852" cy="5760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ерма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94124"/>
            <a:ext cx="8064896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fD0p6vKXP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ферм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5" y="332656"/>
            <a:ext cx="4956043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WiAyWWlNHB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88640"/>
            <a:ext cx="4716016" cy="3537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Содержимое 3" descr="ферма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3" y="2554363"/>
            <a:ext cx="54726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ерм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7731703" cy="5798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50629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Экскурсия в Музей фарфоровой чашки</a:t>
            </a:r>
            <a:br>
              <a:rPr lang="ru-RU" dirty="0" smtClean="0"/>
            </a:br>
            <a:r>
              <a:rPr lang="ru-RU" dirty="0" smtClean="0"/>
              <a:t>п.Пролетарий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D9xLQw5y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762809" cy="5822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IQyNpzpYm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331769" cy="6248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ZGgQtG-6-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UwAhUDMB5X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3415308" cy="4553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BeInJEUB_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89916" cy="636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X5W2fcB1g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168217" cy="612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DRv2SflXE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899"/>
          <a:stretch>
            <a:fillRect/>
          </a:stretch>
        </p:blipFill>
        <p:spPr>
          <a:xfrm>
            <a:off x="251520" y="908720"/>
            <a:ext cx="495449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UJJTmUQCP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76672"/>
            <a:ext cx="3303245" cy="587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K44CfxRWL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665499" cy="5749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Экскурсия к памятнику Герасименко, Красилову, Черемнову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548680"/>
            <a:ext cx="7589308" cy="569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200709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Экскурсия на теплоходе </a:t>
            </a:r>
            <a:br>
              <a:rPr lang="ru-RU" dirty="0" smtClean="0"/>
            </a:br>
            <a:r>
              <a:rPr lang="ru-RU" dirty="0" smtClean="0"/>
              <a:t>по реке Волхов </a:t>
            </a:r>
            <a:br>
              <a:rPr lang="ru-RU" dirty="0" smtClean="0"/>
            </a:br>
            <a:r>
              <a:rPr lang="ru-RU" dirty="0" smtClean="0"/>
              <a:t>к озеру Ильмень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ате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7985860" cy="598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атер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7916697" cy="5937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катер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620688"/>
            <a:ext cx="7589308" cy="569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indent="342900" algn="ctr">
              <a:buNone/>
            </a:pPr>
            <a:endParaRPr lang="ru-RU" dirty="0" smtClean="0"/>
          </a:p>
          <a:p>
            <a:pPr indent="342900" algn="ctr">
              <a:buNone/>
            </a:pPr>
            <a:r>
              <a:rPr lang="ru-RU" dirty="0" smtClean="0">
                <a:latin typeface="Arial Black" pitchFamily="34" charset="0"/>
              </a:rPr>
              <a:t>Наш долгосрочный проект «Великий Новгород – малая Родина» завершился долгожданным путешествием на теплоходе «Садко» по реке Волхов. </a:t>
            </a:r>
          </a:p>
          <a:p>
            <a:pPr indent="342900" algn="ctr">
              <a:buNone/>
            </a:pPr>
            <a:r>
              <a:rPr lang="ru-RU" dirty="0" smtClean="0">
                <a:latin typeface="Arial Black" pitchFamily="34" charset="0"/>
              </a:rPr>
              <a:t>Ребята отправились  до озера Ильмень.</a:t>
            </a:r>
          </a:p>
          <a:p>
            <a:pPr indent="342900" algn="ctr">
              <a:buNone/>
            </a:pPr>
            <a:r>
              <a:rPr lang="ru-RU" dirty="0" smtClean="0">
                <a:latin typeface="Arial Black" pitchFamily="34" charset="0"/>
              </a:rPr>
              <a:t>Закончилось путешествие праздничной дискотекой на теплоходе.</a:t>
            </a:r>
          </a:p>
          <a:p>
            <a:pPr indent="342900" algn="ctr">
              <a:buNone/>
            </a:pPr>
            <a:endParaRPr lang="ru-RU" dirty="0" smtClean="0">
              <a:latin typeface="Arial Black" pitchFamily="34" charset="0"/>
            </a:endParaRPr>
          </a:p>
          <a:p>
            <a:pPr indent="342900" algn="ctr">
              <a:buNone/>
            </a:pPr>
            <a:endParaRPr lang="ru-RU" dirty="0" smtClean="0"/>
          </a:p>
          <a:p>
            <a:pPr indent="34290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407</TotalTime>
  <Words>513</Words>
  <Application>Microsoft Office PowerPoint</Application>
  <PresentationFormat>Экран (4:3)</PresentationFormat>
  <Paragraphs>92</Paragraphs>
  <Slides>100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5" baseType="lpstr">
      <vt:lpstr>Arial</vt:lpstr>
      <vt:lpstr>Arial Black</vt:lpstr>
      <vt:lpstr>Calibri</vt:lpstr>
      <vt:lpstr>Times New Roman</vt:lpstr>
      <vt:lpstr>Тема Office</vt:lpstr>
      <vt:lpstr> Проект на тему: «Великий Новгород - малая Родина!»</vt:lpstr>
      <vt:lpstr>Презентация PowerPoint</vt:lpstr>
      <vt:lpstr>Презентация PowerPoint</vt:lpstr>
      <vt:lpstr>Презентация PowerPoint</vt:lpstr>
      <vt:lpstr>Презентация PowerPoint</vt:lpstr>
      <vt:lpstr>Период работы по теме сентябрь 2017 – май 2018</vt:lpstr>
      <vt:lpstr>Тематическое планирование занятий по знакомству с родным краем</vt:lpstr>
      <vt:lpstr>Презентация PowerPoint</vt:lpstr>
      <vt:lpstr>Презентация PowerPoint</vt:lpstr>
      <vt:lpstr>Наш край на карте</vt:lpstr>
      <vt:lpstr>Презентация PowerPoint</vt:lpstr>
      <vt:lpstr>Презентация PowerPoint</vt:lpstr>
      <vt:lpstr>Презентация PowerPoint</vt:lpstr>
      <vt:lpstr>Знакомство с флагом и гербом</vt:lpstr>
      <vt:lpstr>Презентация PowerPoint</vt:lpstr>
      <vt:lpstr>Лэп-бук</vt:lpstr>
      <vt:lpstr>Природа Новгородского района</vt:lpstr>
      <vt:lpstr>Презентация PowerPoint</vt:lpstr>
      <vt:lpstr>Презентация PowerPoint</vt:lpstr>
      <vt:lpstr>Презентация PowerPoint</vt:lpstr>
      <vt:lpstr>Экскурсия в городской парк</vt:lpstr>
      <vt:lpstr>Презентация PowerPoint</vt:lpstr>
      <vt:lpstr>Презентация PowerPoint</vt:lpstr>
      <vt:lpstr>Легенда о купце Садко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в Кремль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в Музей древности</vt:lpstr>
      <vt:lpstr>Презентация PowerPoint</vt:lpstr>
      <vt:lpstr>Презентация PowerPoint</vt:lpstr>
      <vt:lpstr>Презентация PowerPoint</vt:lpstr>
      <vt:lpstr>Экскурсия к памятнику Александру Невскому</vt:lpstr>
      <vt:lpstr>Презентация PowerPoint</vt:lpstr>
      <vt:lpstr>Презентация PowerPoint</vt:lpstr>
      <vt:lpstr>Поездка на фабрику новогодней игрушки п.Крестцы</vt:lpstr>
      <vt:lpstr>Презентация PowerPoint</vt:lpstr>
      <vt:lpstr>Презентация PowerPoint</vt:lpstr>
      <vt:lpstr>Презентация PowerPoint</vt:lpstr>
      <vt:lpstr>Музей воинской славы</vt:lpstr>
      <vt:lpstr>Презентация PowerPoint</vt:lpstr>
      <vt:lpstr>Презентация PowerPoint</vt:lpstr>
      <vt:lpstr>Презентация PowerPoint</vt:lpstr>
      <vt:lpstr>Презентация PowerPoint</vt:lpstr>
      <vt:lpstr> Школа № 14 </vt:lpstr>
      <vt:lpstr>Презентация PowerPoint</vt:lpstr>
      <vt:lpstr> Знакомство с изделиями новгородских мастеров </vt:lpstr>
      <vt:lpstr>Презентация PowerPoint</vt:lpstr>
      <vt:lpstr> Знаменитые люди Новгородской земли </vt:lpstr>
      <vt:lpstr>Презентация PowerPoint</vt:lpstr>
      <vt:lpstr>Презентация PowerPoint</vt:lpstr>
      <vt:lpstr>Презентация PowerPoint</vt:lpstr>
      <vt:lpstr> Роспись фарфоровой посуды Десятинный монастырь </vt:lpstr>
      <vt:lpstr>Презентация PowerPoint</vt:lpstr>
      <vt:lpstr>Презентация PowerPoint</vt:lpstr>
      <vt:lpstr>Презентация PowerPoint</vt:lpstr>
      <vt:lpstr>Экскурсия в музей древнего быта п.Крестцы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«Витославлицы»</vt:lpstr>
      <vt:lpstr>Презентация PowerPoint</vt:lpstr>
      <vt:lpstr>Презентация PowerPoint</vt:lpstr>
      <vt:lpstr>Музей земли Бронницкой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   «ТЫСЯЧЕЛЕТИЕ РОССИИ»</vt:lpstr>
      <vt:lpstr>Презентация PowerPoint</vt:lpstr>
      <vt:lpstr>Презентация PowerPoint</vt:lpstr>
      <vt:lpstr>Путешествие в Парк живой природы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в Музей фарфоровой чашки п.Пролетарий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к памятнику Герасименко, Красилову, Черемнову</vt:lpstr>
      <vt:lpstr>Презентация PowerPoint</vt:lpstr>
      <vt:lpstr>Экскурсия на теплоходе  по реке Волхов  к озеру Ильмень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DreamLair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Vanya</dc:creator>
  <cp:lastModifiedBy>Пользователь Windows</cp:lastModifiedBy>
  <cp:revision>46</cp:revision>
  <dcterms:created xsi:type="dcterms:W3CDTF">2018-04-25T09:38:36Z</dcterms:created>
  <dcterms:modified xsi:type="dcterms:W3CDTF">2018-05-31T08:55:38Z</dcterms:modified>
</cp:coreProperties>
</file>