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3" r:id="rId6"/>
    <p:sldId id="264" r:id="rId7"/>
    <p:sldId id="262" r:id="rId8"/>
    <p:sldId id="261" r:id="rId9"/>
    <p:sldId id="260" r:id="rId10"/>
    <p:sldId id="259" r:id="rId11"/>
    <p:sldId id="258" r:id="rId12"/>
    <p:sldId id="270" r:id="rId13"/>
    <p:sldId id="267" r:id="rId14"/>
    <p:sldId id="268" r:id="rId15"/>
    <p:sldId id="273" r:id="rId16"/>
    <p:sldId id="269" r:id="rId17"/>
    <p:sldId id="274" r:id="rId18"/>
    <p:sldId id="277" r:id="rId19"/>
    <p:sldId id="275" r:id="rId20"/>
    <p:sldId id="272" r:id="rId21"/>
    <p:sldId id="271" r:id="rId22"/>
    <p:sldId id="27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91" d="100"/>
          <a:sy n="91" d="100"/>
        </p:scale>
        <p:origin x="-125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EB4D1E-2E58-44DB-9B46-DEC116B8DEE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0E58957C-8125-4D7D-8C32-032299A029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5F14814E-2FF7-4C4B-B422-34B99FA941B7}"/>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5" name="Нижний колонтитул 4">
            <a:extLst>
              <a:ext uri="{FF2B5EF4-FFF2-40B4-BE49-F238E27FC236}">
                <a16:creationId xmlns:a16="http://schemas.microsoft.com/office/drawing/2014/main" xmlns="" id="{1D259558-CBFB-460C-BEF9-25BFDA64D1C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3E014EA-D221-4C71-8000-A06069394D6E}"/>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314515260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5D3808-66F5-477E-A903-E44CBDE6FBC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77D8902-684A-4140-B69D-6A2DD14DB55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3F52DB5-977C-462F-85CC-D17111E2AF78}"/>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5" name="Нижний колонтитул 4">
            <a:extLst>
              <a:ext uri="{FF2B5EF4-FFF2-40B4-BE49-F238E27FC236}">
                <a16:creationId xmlns:a16="http://schemas.microsoft.com/office/drawing/2014/main" xmlns="" id="{0A33517C-DD0B-4DC8-8C03-7473A3D61AD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D2FC2D5-7AD7-45F8-8418-B1E7D1E7B9AF}"/>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123138031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52F8060-0242-4434-941A-6C7942EA37B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4C0C04E6-01B8-4B1F-89BC-421B4CB4921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67F7738-8542-4021-A43D-DF5984B67327}"/>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5" name="Нижний колонтитул 4">
            <a:extLst>
              <a:ext uri="{FF2B5EF4-FFF2-40B4-BE49-F238E27FC236}">
                <a16:creationId xmlns:a16="http://schemas.microsoft.com/office/drawing/2014/main" xmlns="" id="{EAE8E3ED-537F-43EE-9C54-E7A1B1B134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797C15B-7762-4C52-9AE5-FA9A34635567}"/>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29435737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89FC1AD-260C-4EDA-A129-B8874DFA9F5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7FBDC34-9F38-4560-B193-ABA1EDEBF34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8E83201-B813-4DEB-8842-EE4FC2E60FB8}"/>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5" name="Нижний колонтитул 4">
            <a:extLst>
              <a:ext uri="{FF2B5EF4-FFF2-40B4-BE49-F238E27FC236}">
                <a16:creationId xmlns:a16="http://schemas.microsoft.com/office/drawing/2014/main" xmlns="" id="{851E5D41-888F-47C7-9C5E-C6B05FF9BF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4B08E2B-EA92-4C86-B58B-1E978EB17D00}"/>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35463058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7B22073-CFC8-4F73-BF1E-DF08C74763E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5CBC0669-A6FE-4BC1-94B8-C3CE37E5A2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AA152FF0-F259-414B-B665-D6375AFDDCC8}"/>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5" name="Нижний колонтитул 4">
            <a:extLst>
              <a:ext uri="{FF2B5EF4-FFF2-40B4-BE49-F238E27FC236}">
                <a16:creationId xmlns:a16="http://schemas.microsoft.com/office/drawing/2014/main" xmlns="" id="{1455F815-8B43-429F-8386-EDDB3DB585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BC211B6-F025-4B0C-B09A-FE11371BADB7}"/>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2005124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D0CD83-A9BB-4237-8070-1A5FEB0F174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01ABB9BF-6D08-493B-B1D8-E6F965603A1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A64514FC-CFCE-4C5A-994E-9E108936123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2581F636-2D72-4267-A854-42D78969F6E9}"/>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6" name="Нижний колонтитул 5">
            <a:extLst>
              <a:ext uri="{FF2B5EF4-FFF2-40B4-BE49-F238E27FC236}">
                <a16:creationId xmlns:a16="http://schemas.microsoft.com/office/drawing/2014/main" xmlns="" id="{42C0DCE3-14F9-4161-9739-9F71758C943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9B6F3D8-1F08-484D-97CB-E37605E4A1D6}"/>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24521439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73D17E4-5ADD-431F-BBB9-B3651C85655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F6C19FD5-EFC0-4802-8FB2-28EF2F82F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5B74C570-19EC-4E27-B51B-C73FECBC506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882C71FA-929D-4D24-86B7-FDDB3D92E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559D4422-B2D5-4E63-8AA2-03E7CD3CE05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7064FCA9-11FF-4221-805E-02754BC4E0AE}"/>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8" name="Нижний колонтитул 7">
            <a:extLst>
              <a:ext uri="{FF2B5EF4-FFF2-40B4-BE49-F238E27FC236}">
                <a16:creationId xmlns:a16="http://schemas.microsoft.com/office/drawing/2014/main" xmlns="" id="{C0D87A60-A9F8-4A04-A9E9-072331659EB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34EBF8DB-4178-46CA-BE44-D8ADCBFB3D8C}"/>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879090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FE45BA9-2500-4544-86D0-B5EE92C7BC2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21EE588B-0A8B-46C9-BD72-4CE5D068E901}"/>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4" name="Нижний колонтитул 3">
            <a:extLst>
              <a:ext uri="{FF2B5EF4-FFF2-40B4-BE49-F238E27FC236}">
                <a16:creationId xmlns:a16="http://schemas.microsoft.com/office/drawing/2014/main" xmlns="" id="{29ACBB91-37A3-4C8E-AAAA-AD66BD9CA65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DD241657-58EB-4149-8200-37ACA0CD0D2D}"/>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27014739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36EE322E-58CF-4C58-9823-2D0A76E24B45}"/>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3" name="Нижний колонтитул 2">
            <a:extLst>
              <a:ext uri="{FF2B5EF4-FFF2-40B4-BE49-F238E27FC236}">
                <a16:creationId xmlns:a16="http://schemas.microsoft.com/office/drawing/2014/main" xmlns="" id="{675D0D57-8122-4F78-8F10-869CEC54CCF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93DF86BC-0781-44AD-9910-94A8584C27EB}"/>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2935791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138B52-FFAE-465D-AFBB-45C6E959F42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0395EDA5-8592-4F15-A38C-0A98BAA22E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28F7B589-2111-4B71-AC08-BB38A7EC4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2B25E36-8C8C-450A-8AB8-75D5D1EC82DB}"/>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6" name="Нижний колонтитул 5">
            <a:extLst>
              <a:ext uri="{FF2B5EF4-FFF2-40B4-BE49-F238E27FC236}">
                <a16:creationId xmlns:a16="http://schemas.microsoft.com/office/drawing/2014/main" xmlns="" id="{DDFBAA7D-7655-4940-A651-710F2109A87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948BEFA-F6CE-483F-A8DF-8397BBFED3D9}"/>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10543414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31DF9E4-C33B-4CBA-98DF-7FD34B19A0B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435D8611-4D1C-4092-97F9-C8EFCC91A4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119426D8-310A-4D74-A55A-C9C15CEEB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3410FD25-D1C1-47A4-8F68-DEF6AAA55542}"/>
              </a:ext>
            </a:extLst>
          </p:cNvPr>
          <p:cNvSpPr>
            <a:spLocks noGrp="1"/>
          </p:cNvSpPr>
          <p:nvPr>
            <p:ph type="dt" sz="half" idx="10"/>
          </p:nvPr>
        </p:nvSpPr>
        <p:spPr/>
        <p:txBody>
          <a:bodyPr/>
          <a:lstStyle/>
          <a:p>
            <a:fld id="{EE669268-3568-4B4B-B702-AE114AE68757}" type="datetimeFigureOut">
              <a:rPr lang="ru-RU" smtClean="0"/>
              <a:pPr/>
              <a:t>02.02.2024</a:t>
            </a:fld>
            <a:endParaRPr lang="ru-RU"/>
          </a:p>
        </p:txBody>
      </p:sp>
      <p:sp>
        <p:nvSpPr>
          <p:cNvPr id="6" name="Нижний колонтитул 5">
            <a:extLst>
              <a:ext uri="{FF2B5EF4-FFF2-40B4-BE49-F238E27FC236}">
                <a16:creationId xmlns:a16="http://schemas.microsoft.com/office/drawing/2014/main" xmlns="" id="{7156FA21-3E85-42F3-930B-CEDAB2B01C6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18FB6FF5-AF19-4950-9E7B-7129EDCD3C6B}"/>
              </a:ext>
            </a:extLst>
          </p:cNvPr>
          <p:cNvSpPr>
            <a:spLocks noGrp="1"/>
          </p:cNvSpPr>
          <p:nvPr>
            <p:ph type="sldNum" sz="quarter" idx="12"/>
          </p:nvPr>
        </p:nvSpPr>
        <p:spPr/>
        <p:txBody>
          <a:body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11448587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E726ED-1882-4D47-A604-C9DBD4707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4F12CFF4-4F6F-472C-8CF4-2A4782741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AA31590-588B-4017-91B6-584612352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69268-3568-4B4B-B702-AE114AE68757}" type="datetimeFigureOut">
              <a:rPr lang="ru-RU" smtClean="0"/>
              <a:pPr/>
              <a:t>02.02.2024</a:t>
            </a:fld>
            <a:endParaRPr lang="ru-RU"/>
          </a:p>
        </p:txBody>
      </p:sp>
      <p:sp>
        <p:nvSpPr>
          <p:cNvPr id="5" name="Нижний колонтитул 4">
            <a:extLst>
              <a:ext uri="{FF2B5EF4-FFF2-40B4-BE49-F238E27FC236}">
                <a16:creationId xmlns:a16="http://schemas.microsoft.com/office/drawing/2014/main" xmlns="" id="{B6F48B4B-BFA8-4AD1-8521-0A0169FD3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CC936445-2B48-4383-81B4-927494ADD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4AEFB-B18B-4746-B4EB-FF07978AEAE3}" type="slidenum">
              <a:rPr lang="ru-RU" smtClean="0"/>
              <a:pPr/>
              <a:t>‹#›</a:t>
            </a:fld>
            <a:endParaRPr lang="ru-RU"/>
          </a:p>
        </p:txBody>
      </p:sp>
    </p:spTree>
    <p:extLst>
      <p:ext uri="{BB962C8B-B14F-4D97-AF65-F5344CB8AC3E}">
        <p14:creationId xmlns:p14="http://schemas.microsoft.com/office/powerpoint/2010/main" xmlns="" val="319409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2143"/>
          </a:xfrm>
          <a:prstGeom prst="rect">
            <a:avLst/>
          </a:prstGeom>
        </p:spPr>
      </p:pic>
      <p:sp>
        <p:nvSpPr>
          <p:cNvPr id="2" name="Заголовок 1">
            <a:extLst>
              <a:ext uri="{FF2B5EF4-FFF2-40B4-BE49-F238E27FC236}">
                <a16:creationId xmlns:a16="http://schemas.microsoft.com/office/drawing/2014/main" xmlns="" id="{432416E9-CFCA-4A70-B622-5D90297CC6C5}"/>
              </a:ext>
            </a:extLst>
          </p:cNvPr>
          <p:cNvSpPr>
            <a:spLocks noGrp="1"/>
          </p:cNvSpPr>
          <p:nvPr>
            <p:ph type="ctrTitle"/>
          </p:nvPr>
        </p:nvSpPr>
        <p:spPr>
          <a:xfrm>
            <a:off x="838986" y="471341"/>
            <a:ext cx="7720552" cy="1894788"/>
          </a:xfrm>
        </p:spPr>
        <p:txBody>
          <a:bodyPr>
            <a:normAutofit fontScale="90000"/>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Муниципальное бюджетное дошкольное образовательное учреждение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детский сад №6 с.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Субханкулово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муниципальный район</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Туймазинский район Республики Башкортостан</a:t>
            </a:r>
            <a:r>
              <a:rPr lang="ru-RU"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
            <a:br>
              <a:rPr lang="ru-RU"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ru-RU"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
            <a:br>
              <a:rPr lang="ru-RU"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ru-RU" dirty="0">
              <a:solidFill>
                <a:schemeClr val="tx2"/>
              </a:solidFill>
            </a:endParaRPr>
          </a:p>
        </p:txBody>
      </p:sp>
      <p:sp>
        <p:nvSpPr>
          <p:cNvPr id="3" name="Подзаголовок 2">
            <a:extLst>
              <a:ext uri="{FF2B5EF4-FFF2-40B4-BE49-F238E27FC236}">
                <a16:creationId xmlns:a16="http://schemas.microsoft.com/office/drawing/2014/main" xmlns="" id="{E6ECCA09-AD18-4088-B6A3-3178939078EE}"/>
              </a:ext>
            </a:extLst>
          </p:cNvPr>
          <p:cNvSpPr>
            <a:spLocks noGrp="1"/>
          </p:cNvSpPr>
          <p:nvPr>
            <p:ph type="subTitle" idx="1"/>
          </p:nvPr>
        </p:nvSpPr>
        <p:spPr>
          <a:xfrm>
            <a:off x="1524000" y="1545996"/>
            <a:ext cx="7720552" cy="1131216"/>
          </a:xfrm>
        </p:spPr>
        <p:txBody>
          <a:bodyPr numCol="1">
            <a:normAutofit fontScale="25000" lnSpcReduction="20000"/>
          </a:bodyPr>
          <a:lstStyle/>
          <a:p>
            <a:pPr>
              <a:lnSpc>
                <a:spcPct val="107000"/>
              </a:lnSpc>
              <a:spcAft>
                <a:spcPts val="800"/>
              </a:spcAft>
            </a:pPr>
            <a:endParaRPr lang="ru-RU"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Методическая разработка по пособию </a:t>
            </a:r>
            <a:r>
              <a:rPr lang="ru-RU" sz="12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92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«Моя страна-Россия»</a:t>
            </a:r>
            <a:endParaRPr lang="ru-RU" sz="19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2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ru-RU" sz="12800" dirty="0"/>
          </a:p>
        </p:txBody>
      </p:sp>
      <p:sp>
        <p:nvSpPr>
          <p:cNvPr id="7" name="TextBox 6">
            <a:extLst>
              <a:ext uri="{FF2B5EF4-FFF2-40B4-BE49-F238E27FC236}">
                <a16:creationId xmlns:a16="http://schemas.microsoft.com/office/drawing/2014/main" xmlns="" id="{4D9080B7-D0FB-48F5-9AB1-C08D2A1234E7}"/>
              </a:ext>
            </a:extLst>
          </p:cNvPr>
          <p:cNvSpPr txBox="1"/>
          <p:nvPr/>
        </p:nvSpPr>
        <p:spPr>
          <a:xfrm>
            <a:off x="5161935" y="3440783"/>
            <a:ext cx="4021394" cy="2163669"/>
          </a:xfrm>
          <a:prstGeom prst="rect">
            <a:avLst/>
          </a:prstGeom>
          <a:noFill/>
        </p:spPr>
        <p:txBody>
          <a:bodyPr wrap="square">
            <a:spAutoFit/>
          </a:bodyPr>
          <a:lstStyle/>
          <a:p>
            <a:pPr>
              <a:lnSpc>
                <a:spcPct val="107000"/>
              </a:lnSpc>
              <a:spcAft>
                <a:spcPts val="800"/>
              </a:spcAft>
            </a:pPr>
            <a:endParaRPr lang="ru-RU"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Выполнила</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воспитатель высшей категории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Сунагатуллина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Э.Ш.</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037049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2143"/>
          </a:xfrm>
          <a:prstGeom prst="rect">
            <a:avLst/>
          </a:prstGeom>
        </p:spPr>
      </p:pic>
      <p:pic>
        <p:nvPicPr>
          <p:cNvPr id="6" name="Рисунок 5">
            <a:extLst>
              <a:ext uri="{FF2B5EF4-FFF2-40B4-BE49-F238E27FC236}">
                <a16:creationId xmlns:a16="http://schemas.microsoft.com/office/drawing/2014/main" xmlns="" id="{1B7127B5-98F0-47BD-A3DE-ACEB64652F58}"/>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6441" t="23368" r="18599" b="14502"/>
          <a:stretch/>
        </p:blipFill>
        <p:spPr>
          <a:xfrm>
            <a:off x="4873658" y="3170069"/>
            <a:ext cx="3337089" cy="3687931"/>
          </a:xfrm>
          <a:prstGeom prst="rect">
            <a:avLst/>
          </a:prstGeom>
        </p:spPr>
      </p:pic>
      <p:sp>
        <p:nvSpPr>
          <p:cNvPr id="2" name="Заголовок 1">
            <a:extLst>
              <a:ext uri="{FF2B5EF4-FFF2-40B4-BE49-F238E27FC236}">
                <a16:creationId xmlns:a16="http://schemas.microsoft.com/office/drawing/2014/main" xmlns="" id="{432416E9-CFCA-4A70-B622-5D90297CC6C5}"/>
              </a:ext>
            </a:extLst>
          </p:cNvPr>
          <p:cNvSpPr>
            <a:spLocks noGrp="1"/>
          </p:cNvSpPr>
          <p:nvPr>
            <p:ph type="ctrTitle"/>
          </p:nvPr>
        </p:nvSpPr>
        <p:spPr>
          <a:xfrm>
            <a:off x="1976284" y="1122362"/>
            <a:ext cx="6833419" cy="3154669"/>
          </a:xfrm>
        </p:spPr>
        <p:txBody>
          <a:bodyPr>
            <a:normAutofit fontScale="90000"/>
          </a:bodyPr>
          <a:lstStyle/>
          <a:p>
            <a:pPr algn="l">
              <a:lnSpc>
                <a:spcPct val="107000"/>
              </a:lnSpc>
              <a:spcAft>
                <a:spcPts val="800"/>
              </a:spcAft>
            </a:pPr>
            <a:r>
              <a:rPr lang="ru-RU" sz="3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Описание игры</a:t>
            </a:r>
            <a:r>
              <a:rPr lang="ru-RU" sz="3600" dirty="0">
                <a:effectLst/>
                <a:latin typeface="Calibri" panose="020F0502020204030204" pitchFamily="34" charset="0"/>
                <a:ea typeface="Calibri" panose="020F0502020204030204" pitchFamily="34" charset="0"/>
                <a:cs typeface="Times New Roman" panose="02020603050405020304" pitchFamily="18" charset="0"/>
              </a:rPr>
              <a:t/>
            </a:r>
            <a:br>
              <a:rPr lang="ru-RU" sz="3600" dirty="0">
                <a:effectLst/>
                <a:latin typeface="Calibri" panose="020F0502020204030204" pitchFamily="34" charset="0"/>
                <a:ea typeface="Calibri" panose="020F0502020204030204" pitchFamily="34" charset="0"/>
                <a:cs typeface="Times New Roman" panose="02020603050405020304" pitchFamily="18" charset="0"/>
              </a:rPr>
            </a:br>
            <a:r>
              <a:rPr lang="ru-RU"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Игра состоит из 35 двухсторонних карточек.</a:t>
            </a:r>
            <a:r>
              <a:rPr lang="ru-RU" sz="3600" dirty="0">
                <a:effectLst/>
                <a:latin typeface="Calibri" panose="020F0502020204030204" pitchFamily="34" charset="0"/>
                <a:ea typeface="Calibri" panose="020F0502020204030204" pitchFamily="34" charset="0"/>
                <a:cs typeface="Times New Roman" panose="02020603050405020304" pitchFamily="18" charset="0"/>
              </a:rPr>
              <a:t/>
            </a:r>
            <a:br>
              <a:rPr lang="ru-RU" sz="3600" dirty="0">
                <a:effectLst/>
                <a:latin typeface="Calibri" panose="020F0502020204030204" pitchFamily="34" charset="0"/>
                <a:ea typeface="Calibri" panose="020F0502020204030204" pitchFamily="34" charset="0"/>
                <a:cs typeface="Times New Roman" panose="02020603050405020304" pitchFamily="18" charset="0"/>
              </a:rPr>
            </a:br>
            <a:r>
              <a:rPr lang="ru-RU"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Темы карточек: символы, животные, города, достопримечательности, выдающиеся личности.</a:t>
            </a:r>
            <a:r>
              <a:rPr lang="ru-RU" sz="2800" dirty="0">
                <a:effectLst/>
                <a:latin typeface="Calibri" panose="020F0502020204030204" pitchFamily="34" charset="0"/>
                <a:ea typeface="Calibri" panose="020F0502020204030204" pitchFamily="34" charset="0"/>
                <a:cs typeface="Times New Roman" panose="02020603050405020304" pitchFamily="18" charset="0"/>
              </a:rPr>
              <a:t/>
            </a:r>
            <a:br>
              <a:rPr lang="ru-RU" sz="2800" dirty="0">
                <a:effectLst/>
                <a:latin typeface="Calibri" panose="020F0502020204030204" pitchFamily="34" charset="0"/>
                <a:ea typeface="Calibri" panose="020F0502020204030204" pitchFamily="34" charset="0"/>
                <a:cs typeface="Times New Roman" panose="02020603050405020304" pitchFamily="18" charset="0"/>
              </a:rPr>
            </a:br>
            <a:endParaRPr lang="ru-RU" sz="2800" dirty="0"/>
          </a:p>
        </p:txBody>
      </p:sp>
    </p:spTree>
    <p:extLst>
      <p:ext uri="{BB962C8B-B14F-4D97-AF65-F5344CB8AC3E}">
        <p14:creationId xmlns:p14="http://schemas.microsoft.com/office/powerpoint/2010/main" xmlns="" val="318573188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2143"/>
          </a:xfrm>
          <a:prstGeom prst="rect">
            <a:avLst/>
          </a:prstGeom>
        </p:spPr>
      </p:pic>
      <p:sp>
        <p:nvSpPr>
          <p:cNvPr id="2" name="Заголовок 1">
            <a:extLst>
              <a:ext uri="{FF2B5EF4-FFF2-40B4-BE49-F238E27FC236}">
                <a16:creationId xmlns:a16="http://schemas.microsoft.com/office/drawing/2014/main" xmlns="" id="{432416E9-CFCA-4A70-B622-5D90297CC6C5}"/>
              </a:ext>
            </a:extLst>
          </p:cNvPr>
          <p:cNvSpPr>
            <a:spLocks noGrp="1"/>
          </p:cNvSpPr>
          <p:nvPr>
            <p:ph type="ctrTitle"/>
          </p:nvPr>
        </p:nvSpPr>
        <p:spPr>
          <a:xfrm>
            <a:off x="2234153" y="1122362"/>
            <a:ext cx="6513922" cy="5735638"/>
          </a:xfrm>
        </p:spPr>
        <p:txBody>
          <a:bodyPr>
            <a:normAutofit fontScale="90000"/>
          </a:bodyPr>
          <a:lstStyle/>
          <a:p>
            <a:pPr algn="l">
              <a:lnSpc>
                <a:spcPct val="107000"/>
              </a:lnSpc>
              <a:spcAft>
                <a:spcPts val="8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Этапы</a:t>
            </a:r>
            <a:r>
              <a:rPr lang="ru-RU"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работы</a:t>
            </a:r>
            <a:r>
              <a:rPr lang="ru-RU" sz="3600" dirty="0">
                <a:effectLst/>
                <a:latin typeface="Calibri" panose="020F0502020204030204" pitchFamily="34" charset="0"/>
                <a:ea typeface="Calibri" panose="020F0502020204030204" pitchFamily="34" charset="0"/>
                <a:cs typeface="Times New Roman" panose="02020603050405020304" pitchFamily="18" charset="0"/>
              </a:rPr>
              <a:t/>
            </a:r>
            <a:br>
              <a:rPr lang="ru-RU" sz="3600" dirty="0">
                <a:effectLst/>
                <a:latin typeface="Calibri" panose="020F0502020204030204" pitchFamily="34" charset="0"/>
                <a:ea typeface="Calibri" panose="020F0502020204030204" pitchFamily="34" charset="0"/>
                <a:cs typeface="Times New Roman" panose="02020603050405020304" pitchFamily="18" charset="0"/>
              </a:rPr>
            </a:br>
            <a:r>
              <a:rPr lang="ru-RU" sz="3600" dirty="0">
                <a:effectLst/>
                <a:latin typeface="Calibri" panose="020F0502020204030204" pitchFamily="34" charset="0"/>
                <a:ea typeface="Calibri" panose="020F0502020204030204" pitchFamily="34" charset="0"/>
                <a:cs typeface="Times New Roman" panose="02020603050405020304" pitchFamily="18" charset="0"/>
              </a:rPr>
              <a:t>       </a:t>
            </a:r>
            <a:r>
              <a:rPr lang="ru-RU" sz="3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 этап:</a:t>
            </a:r>
            <a:r>
              <a:rPr lang="ru-RU" sz="3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подготовительный</a:t>
            </a:r>
            <a:r>
              <a:rPr lang="ru-RU" sz="3600" dirty="0">
                <a:effectLst/>
                <a:latin typeface="Calibri" panose="020F0502020204030204" pitchFamily="34" charset="0"/>
                <a:ea typeface="Calibri" panose="020F0502020204030204" pitchFamily="34" charset="0"/>
                <a:cs typeface="Times New Roman" panose="02020603050405020304" pitchFamily="18" charset="0"/>
              </a:rPr>
              <a:t/>
            </a:r>
            <a:br>
              <a:rPr lang="ru-RU" sz="3600" dirty="0">
                <a:effectLst/>
                <a:latin typeface="Calibri" panose="020F0502020204030204" pitchFamily="34" charset="0"/>
                <a:ea typeface="Calibri" panose="020F0502020204030204" pitchFamily="34" charset="0"/>
                <a:cs typeface="Times New Roman" panose="02020603050405020304" pitchFamily="18" charset="0"/>
              </a:rPr>
            </a:br>
            <a:r>
              <a:rPr lang="ru-RU"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Создание условий необходимых для методической разработки- изготовление учебного пособия:</a:t>
            </a:r>
            <a:r>
              <a:rPr lang="ru-RU" sz="3600" dirty="0">
                <a:effectLst/>
                <a:latin typeface="Calibri" panose="020F0502020204030204" pitchFamily="34" charset="0"/>
                <a:ea typeface="Calibri" panose="020F0502020204030204" pitchFamily="34" charset="0"/>
                <a:cs typeface="Times New Roman" panose="02020603050405020304" pitchFamily="18" charset="0"/>
              </a:rPr>
              <a:t/>
            </a:r>
            <a:br>
              <a:rPr lang="ru-RU" sz="3600" dirty="0">
                <a:effectLst/>
                <a:latin typeface="Calibri" panose="020F0502020204030204" pitchFamily="34" charset="0"/>
                <a:ea typeface="Calibri" panose="020F0502020204030204" pitchFamily="34" charset="0"/>
                <a:cs typeface="Times New Roman" panose="02020603050405020304" pitchFamily="18" charset="0"/>
              </a:rPr>
            </a:br>
            <a:r>
              <a:rPr lang="ru-RU"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Должно соответствовать гигиеническим требованиям.</a:t>
            </a:r>
            <a:r>
              <a:rPr lang="ru-RU" sz="3600" dirty="0">
                <a:effectLst/>
                <a:latin typeface="Calibri" panose="020F0502020204030204" pitchFamily="34" charset="0"/>
                <a:ea typeface="Calibri" panose="020F0502020204030204" pitchFamily="34" charset="0"/>
                <a:cs typeface="Times New Roman" panose="02020603050405020304" pitchFamily="18" charset="0"/>
              </a:rPr>
              <a:t/>
            </a:r>
            <a:br>
              <a:rPr lang="ru-RU" sz="3600" dirty="0">
                <a:effectLst/>
                <a:latin typeface="Calibri" panose="020F0502020204030204" pitchFamily="34" charset="0"/>
                <a:ea typeface="Calibri" panose="020F0502020204030204" pitchFamily="34" charset="0"/>
                <a:cs typeface="Times New Roman" panose="02020603050405020304" pitchFamily="18" charset="0"/>
              </a:rPr>
            </a:br>
            <a:r>
              <a:rPr lang="ru-RU"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Должно быть привлекательным для детей.</a:t>
            </a:r>
            <a:r>
              <a:rPr lang="ru-RU" sz="3600" dirty="0">
                <a:effectLst/>
                <a:latin typeface="Calibri" panose="020F0502020204030204" pitchFamily="34" charset="0"/>
                <a:ea typeface="Calibri" panose="020F0502020204030204" pitchFamily="34" charset="0"/>
                <a:cs typeface="Times New Roman" panose="02020603050405020304" pitchFamily="18" charset="0"/>
              </a:rPr>
              <a:t/>
            </a:r>
            <a:br>
              <a:rPr lang="ru-RU" sz="3600" dirty="0">
                <a:effectLst/>
                <a:latin typeface="Calibri" panose="020F0502020204030204" pitchFamily="34" charset="0"/>
                <a:ea typeface="Calibri" panose="020F0502020204030204" pitchFamily="34" charset="0"/>
                <a:cs typeface="Times New Roman" panose="02020603050405020304" pitchFamily="18" charset="0"/>
              </a:rPr>
            </a:br>
            <a:r>
              <a:rPr lang="ru-RU"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ru-RU"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Должно быть удобным в применении для детей и педагога.</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xmlns="" val="9932535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E7EF65F-D862-4C64-918F-7C1B08F9748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 y="-1"/>
            <a:ext cx="12192001" cy="6852145"/>
          </a:xfrm>
        </p:spPr>
      </p:pic>
      <p:sp>
        <p:nvSpPr>
          <p:cNvPr id="2" name="Заголовок 1">
            <a:extLst>
              <a:ext uri="{FF2B5EF4-FFF2-40B4-BE49-F238E27FC236}">
                <a16:creationId xmlns:a16="http://schemas.microsoft.com/office/drawing/2014/main" xmlns="" id="{39B08F62-EC57-4F9C-8BDD-DC7808776196}"/>
              </a:ext>
            </a:extLst>
          </p:cNvPr>
          <p:cNvSpPr>
            <a:spLocks noGrp="1"/>
          </p:cNvSpPr>
          <p:nvPr>
            <p:ph type="title"/>
          </p:nvPr>
        </p:nvSpPr>
        <p:spPr/>
        <p:txBody>
          <a:bodyPr/>
          <a:lstStyle/>
          <a:p>
            <a:endParaRPr lang="ru-RU" dirty="0"/>
          </a:p>
        </p:txBody>
      </p:sp>
      <p:pic>
        <p:nvPicPr>
          <p:cNvPr id="4" name="Рисунок 3">
            <a:extLst>
              <a:ext uri="{FF2B5EF4-FFF2-40B4-BE49-F238E27FC236}">
                <a16:creationId xmlns:a16="http://schemas.microsoft.com/office/drawing/2014/main" xmlns="" id="{A766F5D9-214A-4C0F-8D9E-E874C803D5E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4242" t="14845" b="13540"/>
          <a:stretch/>
        </p:blipFill>
        <p:spPr>
          <a:xfrm>
            <a:off x="5421985" y="362196"/>
            <a:ext cx="4670785" cy="6205715"/>
          </a:xfrm>
          <a:prstGeom prst="rect">
            <a:avLst/>
          </a:prstGeom>
        </p:spPr>
      </p:pic>
      <p:pic>
        <p:nvPicPr>
          <p:cNvPr id="6" name="Рисунок 5">
            <a:extLst>
              <a:ext uri="{FF2B5EF4-FFF2-40B4-BE49-F238E27FC236}">
                <a16:creationId xmlns:a16="http://schemas.microsoft.com/office/drawing/2014/main" xmlns="" id="{0C3176D4-23A1-49C5-9C5B-BFB4FA5B3E0B}"/>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2534" r="15972"/>
          <a:stretch/>
        </p:blipFill>
        <p:spPr>
          <a:xfrm>
            <a:off x="1178351" y="362573"/>
            <a:ext cx="3903483" cy="6205715"/>
          </a:xfrm>
          <a:prstGeom prst="rect">
            <a:avLst/>
          </a:prstGeom>
        </p:spPr>
      </p:pic>
    </p:spTree>
    <p:extLst>
      <p:ext uri="{BB962C8B-B14F-4D97-AF65-F5344CB8AC3E}">
        <p14:creationId xmlns:p14="http://schemas.microsoft.com/office/powerpoint/2010/main" xmlns="" val="118113536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E7EF65F-D862-4C64-918F-7C1B08F9748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 y="-1"/>
            <a:ext cx="12192001" cy="6852145"/>
          </a:xfrm>
        </p:spPr>
      </p:pic>
      <p:sp>
        <p:nvSpPr>
          <p:cNvPr id="2" name="Заголовок 1">
            <a:extLst>
              <a:ext uri="{FF2B5EF4-FFF2-40B4-BE49-F238E27FC236}">
                <a16:creationId xmlns:a16="http://schemas.microsoft.com/office/drawing/2014/main" xmlns="" id="{39B08F62-EC57-4F9C-8BDD-DC7808776196}"/>
              </a:ext>
            </a:extLst>
          </p:cNvPr>
          <p:cNvSpPr>
            <a:spLocks noGrp="1"/>
          </p:cNvSpPr>
          <p:nvPr>
            <p:ph type="title"/>
          </p:nvPr>
        </p:nvSpPr>
        <p:spPr>
          <a:xfrm>
            <a:off x="2073897" y="365125"/>
            <a:ext cx="6872140" cy="6026248"/>
          </a:xfrm>
        </p:spPr>
        <p:txBody>
          <a:bodyPr>
            <a:noAutofit/>
          </a:bodyPr>
          <a:lstStyle/>
          <a:p>
            <a:pPr>
              <a:lnSpc>
                <a:spcPct val="107000"/>
              </a:lnSpc>
              <a:spcAft>
                <a:spcPts val="800"/>
              </a:spcAft>
            </a:pPr>
            <a:r>
              <a:rPr lang="ru-RU" sz="28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 этап: формирующий (творческий)</a:t>
            </a:r>
            <a:r>
              <a:rPr lang="ru-RU" sz="2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
            <a:br>
              <a:rPr lang="ru-RU" sz="2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Дидактические игры позволяют шире приобщать детей к текущей жизни в доступных им формах нравственных переживаний. Дидактические игры по нравственно-патриотическому воспитанию позволяет открыть комплекс разнообразной деятельности детей: мысли, чувства, переживания, поиски активных способов решения игровой задачи, подчинение их условиям и обстоятельствам игры, отношение детей в игре. Предлагаемая игра может проводится во время утреннего приема, в вечерние часы, в период свободной деятельности.</a:t>
            </a:r>
            <a:r>
              <a:rPr lang="ru-RU" sz="2400" dirty="0">
                <a:effectLst/>
                <a:latin typeface="Calibri" panose="020F0502020204030204" pitchFamily="34" charset="0"/>
                <a:ea typeface="Calibri" panose="020F0502020204030204" pitchFamily="34" charset="0"/>
                <a:cs typeface="Times New Roman" panose="02020603050405020304" pitchFamily="18" charset="0"/>
              </a:rPr>
              <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spTree>
    <p:extLst>
      <p:ext uri="{BB962C8B-B14F-4D97-AF65-F5344CB8AC3E}">
        <p14:creationId xmlns:p14="http://schemas.microsoft.com/office/powerpoint/2010/main" xmlns="" val="422878672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E7EF65F-D862-4C64-918F-7C1B08F9748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 y="-1"/>
            <a:ext cx="12192001" cy="6852145"/>
          </a:xfrm>
        </p:spPr>
      </p:pic>
      <p:pic>
        <p:nvPicPr>
          <p:cNvPr id="4" name="Рисунок 3">
            <a:extLst>
              <a:ext uri="{FF2B5EF4-FFF2-40B4-BE49-F238E27FC236}">
                <a16:creationId xmlns:a16="http://schemas.microsoft.com/office/drawing/2014/main" xmlns="" id="{1392CF02-5953-444C-B0B0-1F207981A00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6872" r="4485" b="10516"/>
          <a:stretch/>
        </p:blipFill>
        <p:spPr>
          <a:xfrm rot="16200000">
            <a:off x="451082" y="1390927"/>
            <a:ext cx="6247778" cy="3951403"/>
          </a:xfrm>
          <a:prstGeom prst="rect">
            <a:avLst/>
          </a:prstGeom>
        </p:spPr>
      </p:pic>
      <p:pic>
        <p:nvPicPr>
          <p:cNvPr id="7" name="Рисунок 6">
            <a:extLst>
              <a:ext uri="{FF2B5EF4-FFF2-40B4-BE49-F238E27FC236}">
                <a16:creationId xmlns:a16="http://schemas.microsoft.com/office/drawing/2014/main" xmlns="" id="{0809734D-E8D4-4267-A153-DABFDD63AC6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8903" t="13471" r="12734" b="20275"/>
          <a:stretch/>
        </p:blipFill>
        <p:spPr>
          <a:xfrm>
            <a:off x="5618375" y="245096"/>
            <a:ext cx="4440025" cy="6247779"/>
          </a:xfrm>
          <a:prstGeom prst="rect">
            <a:avLst/>
          </a:prstGeom>
        </p:spPr>
      </p:pic>
    </p:spTree>
    <p:extLst>
      <p:ext uri="{BB962C8B-B14F-4D97-AF65-F5344CB8AC3E}">
        <p14:creationId xmlns:p14="http://schemas.microsoft.com/office/powerpoint/2010/main" xmlns="" val="10040128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E7EF65F-D862-4C64-918F-7C1B08F9748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 y="-1"/>
            <a:ext cx="12192001" cy="6852145"/>
          </a:xfrm>
        </p:spPr>
      </p:pic>
      <p:sp>
        <p:nvSpPr>
          <p:cNvPr id="2" name="Заголовок 1">
            <a:extLst>
              <a:ext uri="{FF2B5EF4-FFF2-40B4-BE49-F238E27FC236}">
                <a16:creationId xmlns:a16="http://schemas.microsoft.com/office/drawing/2014/main" xmlns="" id="{39B08F62-EC57-4F9C-8BDD-DC7808776196}"/>
              </a:ext>
            </a:extLst>
          </p:cNvPr>
          <p:cNvSpPr>
            <a:spLocks noGrp="1"/>
          </p:cNvSpPr>
          <p:nvPr>
            <p:ph type="title"/>
          </p:nvPr>
        </p:nvSpPr>
        <p:spPr>
          <a:xfrm>
            <a:off x="2366128" y="365125"/>
            <a:ext cx="6155703" cy="5328665"/>
          </a:xfrm>
        </p:spPr>
        <p:txBody>
          <a:bodyPr>
            <a:noAutofit/>
          </a:bodyPr>
          <a:lstStyle/>
          <a:p>
            <a:pPr>
              <a:lnSpc>
                <a:spcPct val="107000"/>
              </a:lnSpc>
              <a:spcAft>
                <a:spcPts val="800"/>
              </a:spcAft>
            </a:pPr>
            <a:r>
              <a:rPr lang="ru-RU" sz="3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Варианты игр:</a:t>
            </a:r>
            <a:r>
              <a:rPr lang="ru-RU" sz="3200" dirty="0">
                <a:effectLst/>
                <a:latin typeface="Calibri" panose="020F0502020204030204" pitchFamily="34" charset="0"/>
                <a:ea typeface="Calibri" panose="020F0502020204030204" pitchFamily="34" charset="0"/>
                <a:cs typeface="Times New Roman" panose="02020603050405020304" pitchFamily="18" charset="0"/>
              </a:rPr>
              <a:t/>
            </a:r>
            <a:br>
              <a:rPr lang="ru-RU" sz="3200" dirty="0">
                <a:effectLst/>
                <a:latin typeface="Calibri" panose="020F0502020204030204" pitchFamily="34" charset="0"/>
                <a:ea typeface="Calibri" panose="020F0502020204030204" pitchFamily="34" charset="0"/>
                <a:cs typeface="Times New Roman" panose="02020603050405020304" pitchFamily="18" charset="0"/>
              </a:rPr>
            </a:br>
            <a: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«Разложи картинки по темам»</a:t>
            </a:r>
            <a:r>
              <a:rPr lang="ru-RU" sz="3200" dirty="0">
                <a:effectLst/>
                <a:latin typeface="Calibri" panose="020F0502020204030204" pitchFamily="34" charset="0"/>
                <a:ea typeface="Calibri" panose="020F0502020204030204" pitchFamily="34" charset="0"/>
                <a:cs typeface="Times New Roman" panose="02020603050405020304" pitchFamily="18" charset="0"/>
              </a:rPr>
              <a:t/>
            </a:r>
            <a:br>
              <a:rPr lang="ru-RU" sz="3200" dirty="0">
                <a:effectLst/>
                <a:latin typeface="Calibri" panose="020F0502020204030204" pitchFamily="34" charset="0"/>
                <a:ea typeface="Calibri" panose="020F0502020204030204" pitchFamily="34" charset="0"/>
                <a:cs typeface="Times New Roman" panose="02020603050405020304" pitchFamily="18" charset="0"/>
              </a:rPr>
            </a:br>
            <a: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«Назови кто»</a:t>
            </a:r>
            <a:r>
              <a:rPr lang="ru-RU" sz="3200" dirty="0">
                <a:effectLst/>
                <a:latin typeface="Calibri" panose="020F0502020204030204" pitchFamily="34" charset="0"/>
                <a:ea typeface="Calibri" panose="020F0502020204030204" pitchFamily="34" charset="0"/>
                <a:cs typeface="Times New Roman" panose="02020603050405020304" pitchFamily="18" charset="0"/>
              </a:rPr>
              <a:t/>
            </a:r>
            <a:br>
              <a:rPr lang="ru-RU" sz="3200" dirty="0">
                <a:effectLst/>
                <a:latin typeface="Calibri" panose="020F0502020204030204" pitchFamily="34" charset="0"/>
                <a:ea typeface="Calibri" panose="020F0502020204030204" pitchFamily="34" charset="0"/>
                <a:cs typeface="Times New Roman" panose="02020603050405020304" pitchFamily="18" charset="0"/>
              </a:rPr>
            </a:br>
            <a: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ru-R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«Найди лишнее»</a:t>
            </a:r>
            <a:r>
              <a:rPr lang="ru-RU" sz="3200" dirty="0">
                <a:effectLst/>
                <a:latin typeface="Calibri" panose="020F0502020204030204" pitchFamily="34" charset="0"/>
                <a:ea typeface="Calibri" panose="020F0502020204030204" pitchFamily="34" charset="0"/>
                <a:cs typeface="Times New Roman" panose="02020603050405020304" pitchFamily="18" charset="0"/>
              </a:rPr>
              <a:t/>
            </a:r>
            <a:br>
              <a:rPr lang="ru-RU" sz="3200" dirty="0">
                <a:effectLst/>
                <a:latin typeface="Calibri" panose="020F0502020204030204" pitchFamily="34" charset="0"/>
                <a:ea typeface="Calibri" panose="020F0502020204030204" pitchFamily="34" charset="0"/>
                <a:cs typeface="Times New Roman" panose="02020603050405020304" pitchFamily="18" charset="0"/>
              </a:rPr>
            </a:br>
            <a: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ru-R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«Назови какой</a:t>
            </a:r>
            <a:r>
              <a:rPr lang="ru-RU"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какая, </a:t>
            </a:r>
            <a:r>
              <a:rPr lang="ru-R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какое»</a:t>
            </a:r>
            <a:r>
              <a:rPr lang="ru-RU" sz="3200" dirty="0">
                <a:effectLst/>
                <a:latin typeface="Calibri" panose="020F0502020204030204" pitchFamily="34" charset="0"/>
                <a:ea typeface="Calibri" panose="020F0502020204030204" pitchFamily="34" charset="0"/>
                <a:cs typeface="Times New Roman" panose="02020603050405020304" pitchFamily="18" charset="0"/>
              </a:rPr>
              <a:t/>
            </a:r>
            <a:br>
              <a:rPr lang="ru-RU" sz="3200" dirty="0">
                <a:effectLst/>
                <a:latin typeface="Calibri" panose="020F0502020204030204" pitchFamily="34" charset="0"/>
                <a:ea typeface="Calibri" panose="020F0502020204030204" pitchFamily="34" charset="0"/>
                <a:cs typeface="Times New Roman" panose="02020603050405020304" pitchFamily="18" charset="0"/>
              </a:rPr>
            </a:br>
            <a: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ru-R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«Загадки-отгадки»</a:t>
            </a:r>
            <a:r>
              <a:rPr lang="ru-RU" sz="3200" dirty="0">
                <a:effectLst/>
                <a:latin typeface="Calibri" panose="020F0502020204030204" pitchFamily="34" charset="0"/>
                <a:ea typeface="Calibri" panose="020F0502020204030204" pitchFamily="34" charset="0"/>
                <a:cs typeface="Times New Roman" panose="02020603050405020304" pitchFamily="18" charset="0"/>
              </a:rPr>
              <a:t/>
            </a:r>
            <a:br>
              <a:rPr lang="ru-RU" sz="3200" dirty="0">
                <a:effectLst/>
                <a:latin typeface="Calibri" panose="020F0502020204030204" pitchFamily="34" charset="0"/>
                <a:ea typeface="Calibri" panose="020F0502020204030204" pitchFamily="34" charset="0"/>
                <a:cs typeface="Times New Roman" panose="02020603050405020304" pitchFamily="18" charset="0"/>
              </a:rPr>
            </a:br>
            <a: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ru-R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«Викторина по вопросам»</a:t>
            </a:r>
            <a:r>
              <a:rPr lang="ru-RU" sz="3200" dirty="0">
                <a:effectLst/>
                <a:latin typeface="Calibri" panose="020F0502020204030204" pitchFamily="34" charset="0"/>
                <a:ea typeface="Calibri" panose="020F0502020204030204" pitchFamily="34" charset="0"/>
                <a:cs typeface="Times New Roman" panose="02020603050405020304" pitchFamily="18" charset="0"/>
              </a:rPr>
              <a:t/>
            </a:r>
            <a:br>
              <a:rPr lang="ru-RU" sz="3200" dirty="0">
                <a:effectLst/>
                <a:latin typeface="Calibri" panose="020F0502020204030204" pitchFamily="34" charset="0"/>
                <a:ea typeface="Calibri" panose="020F0502020204030204" pitchFamily="34" charset="0"/>
                <a:cs typeface="Times New Roman" panose="02020603050405020304" pitchFamily="18" charset="0"/>
              </a:rPr>
            </a:br>
            <a:r>
              <a:rPr lang="ru-R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a:effectLst/>
                <a:latin typeface="Calibri" panose="020F0502020204030204" pitchFamily="34" charset="0"/>
                <a:ea typeface="Calibri" panose="020F0502020204030204" pitchFamily="34" charset="0"/>
                <a:cs typeface="Times New Roman" panose="02020603050405020304" pitchFamily="18" charset="0"/>
              </a:rPr>
              <a:t/>
            </a:r>
            <a:br>
              <a:rPr lang="ru-RU" sz="3200" dirty="0">
                <a:effectLst/>
                <a:latin typeface="Calibri" panose="020F0502020204030204" pitchFamily="34" charset="0"/>
                <a:ea typeface="Calibri" panose="020F0502020204030204" pitchFamily="34" charset="0"/>
                <a:cs typeface="Times New Roman" panose="02020603050405020304" pitchFamily="18" charset="0"/>
              </a:rPr>
            </a:br>
            <a:endParaRPr lang="ru-RU" sz="3200" dirty="0"/>
          </a:p>
        </p:txBody>
      </p:sp>
    </p:spTree>
    <p:extLst>
      <p:ext uri="{BB962C8B-B14F-4D97-AF65-F5344CB8AC3E}">
        <p14:creationId xmlns:p14="http://schemas.microsoft.com/office/powerpoint/2010/main" xmlns="" val="145099064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E7EF65F-D862-4C64-918F-7C1B08F9748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 y="-1"/>
            <a:ext cx="12192001" cy="6852145"/>
          </a:xfrm>
        </p:spPr>
      </p:pic>
      <p:sp>
        <p:nvSpPr>
          <p:cNvPr id="2" name="Заголовок 1">
            <a:extLst>
              <a:ext uri="{FF2B5EF4-FFF2-40B4-BE49-F238E27FC236}">
                <a16:creationId xmlns:a16="http://schemas.microsoft.com/office/drawing/2014/main" xmlns="" id="{39B08F62-EC57-4F9C-8BDD-DC7808776196}"/>
              </a:ext>
            </a:extLst>
          </p:cNvPr>
          <p:cNvSpPr>
            <a:spLocks noGrp="1"/>
          </p:cNvSpPr>
          <p:nvPr>
            <p:ph type="title"/>
          </p:nvPr>
        </p:nvSpPr>
        <p:spPr/>
        <p:txBody>
          <a:bodyPr/>
          <a:lstStyle/>
          <a:p>
            <a:endParaRPr lang="ru-RU" dirty="0"/>
          </a:p>
        </p:txBody>
      </p:sp>
      <p:pic>
        <p:nvPicPr>
          <p:cNvPr id="4" name="Рисунок 3">
            <a:extLst>
              <a:ext uri="{FF2B5EF4-FFF2-40B4-BE49-F238E27FC236}">
                <a16:creationId xmlns:a16="http://schemas.microsoft.com/office/drawing/2014/main" xmlns="" id="{7962936B-44BB-45F5-B846-4BAD4DE5CAA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33471"/>
          <a:stretch/>
        </p:blipFill>
        <p:spPr>
          <a:xfrm>
            <a:off x="419100" y="129455"/>
            <a:ext cx="4128940" cy="3518718"/>
          </a:xfrm>
          <a:prstGeom prst="rect">
            <a:avLst/>
          </a:prstGeom>
        </p:spPr>
      </p:pic>
      <p:pic>
        <p:nvPicPr>
          <p:cNvPr id="7" name="Рисунок 6">
            <a:extLst>
              <a:ext uri="{FF2B5EF4-FFF2-40B4-BE49-F238E27FC236}">
                <a16:creationId xmlns:a16="http://schemas.microsoft.com/office/drawing/2014/main" xmlns="" id="{F53B8299-3C36-400C-B6AF-A7FC565166D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159" b="17722"/>
          <a:stretch/>
        </p:blipFill>
        <p:spPr>
          <a:xfrm>
            <a:off x="7664679" y="145240"/>
            <a:ext cx="4265432" cy="3678974"/>
          </a:xfrm>
          <a:prstGeom prst="rect">
            <a:avLst/>
          </a:prstGeom>
        </p:spPr>
      </p:pic>
      <p:pic>
        <p:nvPicPr>
          <p:cNvPr id="9" name="Рисунок 8">
            <a:extLst>
              <a:ext uri="{FF2B5EF4-FFF2-40B4-BE49-F238E27FC236}">
                <a16:creationId xmlns:a16="http://schemas.microsoft.com/office/drawing/2014/main" xmlns="" id="{F2EB550E-4859-421F-B330-DD6F9EDDF8E7}"/>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4425" r="8153" b="8729"/>
          <a:stretch/>
        </p:blipFill>
        <p:spPr>
          <a:xfrm>
            <a:off x="3468376" y="1724055"/>
            <a:ext cx="4496586" cy="5004490"/>
          </a:xfrm>
          <a:prstGeom prst="rect">
            <a:avLst/>
          </a:prstGeom>
        </p:spPr>
      </p:pic>
    </p:spTree>
    <p:extLst>
      <p:ext uri="{BB962C8B-B14F-4D97-AF65-F5344CB8AC3E}">
        <p14:creationId xmlns:p14="http://schemas.microsoft.com/office/powerpoint/2010/main" xmlns="" val="19389423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E7EF65F-D862-4C64-918F-7C1B08F9748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 y="-1"/>
            <a:ext cx="12192001" cy="6852145"/>
          </a:xfrm>
        </p:spPr>
      </p:pic>
      <p:sp>
        <p:nvSpPr>
          <p:cNvPr id="6" name="TextBox 5">
            <a:extLst>
              <a:ext uri="{FF2B5EF4-FFF2-40B4-BE49-F238E27FC236}">
                <a16:creationId xmlns:a16="http://schemas.microsoft.com/office/drawing/2014/main" xmlns="" id="{EE305617-9AF7-4501-9703-3881C33CBEE1}"/>
              </a:ext>
            </a:extLst>
          </p:cNvPr>
          <p:cNvSpPr txBox="1"/>
          <p:nvPr/>
        </p:nvSpPr>
        <p:spPr>
          <a:xfrm>
            <a:off x="2366129" y="320510"/>
            <a:ext cx="6813222" cy="5576078"/>
          </a:xfrm>
          <a:prstGeom prst="rect">
            <a:avLst/>
          </a:prstGeom>
          <a:noFill/>
        </p:spPr>
        <p:txBody>
          <a:bodyPr wrap="square">
            <a:spAutoFit/>
          </a:bodyPr>
          <a:lstStyle/>
          <a:p>
            <a:pPr algn="just">
              <a:lnSpc>
                <a:spcPct val="107000"/>
              </a:lnSpc>
              <a:spcAft>
                <a:spcPts val="800"/>
              </a:spcAft>
            </a:pPr>
            <a:r>
              <a:rPr lang="ru-RU" sz="2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Загадки по теме «Моя страна-Россия»</a:t>
            </a:r>
            <a:endParaRPr lang="ru-RU"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1.</a:t>
            </a:r>
            <a:r>
              <a:rPr lang="ru-RU" sz="1800" dirty="0">
                <a:solidFill>
                  <a:srgbClr val="000000"/>
                </a:solidFill>
                <a:effectLst/>
                <a:latin typeface="Times New Roman" panose="02020603050405020304" pitchFamily="18" charset="0"/>
                <a:ea typeface="Times New Roman" panose="02020603050405020304" pitchFamily="18" charset="0"/>
              </a:rPr>
              <a:t>Она на вид одна, большая, но в ней сестра сидит вторая,</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   А третью - во второй найдёшь. Их друг за дружкой разбирая,</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   До самой маленькой дойдёшь. Внутри их всех - малютка, крошка.</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   А вместе все они … МАТРЁШКА</a:t>
            </a:r>
            <a:endParaRPr lang="ru-RU" sz="16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2.</a:t>
            </a:r>
            <a:r>
              <a:rPr lang="ru-RU" sz="1800" dirty="0">
                <a:solidFill>
                  <a:srgbClr val="000000"/>
                </a:solidFill>
                <a:effectLst/>
                <a:latin typeface="Times New Roman" panose="02020603050405020304" pitchFamily="18" charset="0"/>
                <a:ea typeface="Times New Roman" panose="02020603050405020304" pitchFamily="18" charset="0"/>
              </a:rPr>
              <a:t>В чаще он лесной живет, сладкоежкою слывет.</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   Летом ест малину, мёд, лапу зиму всю сосёт.</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   Может громко зареветь, а зовут его…. МЕДВЕДЬ</a:t>
            </a:r>
            <a:endParaRPr lang="ru-RU" sz="16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3.</a:t>
            </a:r>
            <a:r>
              <a:rPr lang="ru-RU" sz="1800" dirty="0">
                <a:solidFill>
                  <a:srgbClr val="000000"/>
                </a:solidFill>
                <a:effectLst/>
                <a:latin typeface="Times New Roman" panose="02020603050405020304" pitchFamily="18" charset="0"/>
                <a:ea typeface="Times New Roman" panose="02020603050405020304" pitchFamily="18" charset="0"/>
              </a:rPr>
              <a:t>Русская красавица стоит на поляне в зелёной кофточке, в белом сарафане. БЕРЁЗА</a:t>
            </a:r>
            <a:endParaRPr lang="ru-RU" sz="16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4.</a:t>
            </a:r>
            <a:r>
              <a:rPr lang="ru-RU" sz="1800" dirty="0">
                <a:solidFill>
                  <a:srgbClr val="000000"/>
                </a:solidFill>
                <a:effectLst/>
                <a:latin typeface="Times New Roman" panose="02020603050405020304" pitchFamily="18" charset="0"/>
                <a:ea typeface="Times New Roman" panose="02020603050405020304" pitchFamily="18" charset="0"/>
              </a:rPr>
              <a:t>Красота её скромна, и лечебная она, белый лепесток, жёлтенький глазок! РОМАШКА</a:t>
            </a:r>
            <a:endParaRPr lang="ru-RU" sz="16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5.</a:t>
            </a:r>
            <a:r>
              <a:rPr lang="ru-RU" sz="1800" dirty="0">
                <a:solidFill>
                  <a:srgbClr val="000000"/>
                </a:solidFill>
                <a:effectLst/>
                <a:latin typeface="Times New Roman" panose="02020603050405020304" pitchFamily="18" charset="0"/>
                <a:ea typeface="Times New Roman" panose="02020603050405020304" pitchFamily="18" charset="0"/>
              </a:rPr>
              <a:t>Ой, звенит она, звенит, всех игрою веселит,</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   А всего – то три струны ей для музыки нужны.</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   Кто такая? Отгадай-ка! Ну, конечно. БАЛАЛАЙКА.</a:t>
            </a:r>
            <a:endParaRPr lang="ru-RU" sz="16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6. </a:t>
            </a:r>
            <a:r>
              <a:rPr lang="ru-RU" sz="1800" dirty="0">
                <a:solidFill>
                  <a:srgbClr val="000000"/>
                </a:solidFill>
                <a:effectLst/>
                <a:latin typeface="Times New Roman" panose="02020603050405020304" pitchFamily="18" charset="0"/>
                <a:ea typeface="Times New Roman" panose="02020603050405020304" pitchFamily="18" charset="0"/>
              </a:rPr>
              <a:t>Зимой нет теплее а летом холодней? ПЕЧКА</a:t>
            </a:r>
            <a:endParaRPr lang="ru-RU" sz="16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7. </a:t>
            </a:r>
            <a:r>
              <a:rPr lang="ru-RU" sz="1800" dirty="0">
                <a:solidFill>
                  <a:srgbClr val="000000"/>
                </a:solidFill>
                <a:effectLst/>
                <a:latin typeface="Times New Roman" panose="02020603050405020304" pitchFamily="18" charset="0"/>
                <a:ea typeface="Times New Roman" panose="02020603050405020304" pitchFamily="18" charset="0"/>
              </a:rPr>
              <a:t>Всех кормлю с охотою, а сама </a:t>
            </a:r>
            <a:r>
              <a:rPr lang="ru-RU" sz="1800" dirty="0" err="1">
                <a:solidFill>
                  <a:srgbClr val="000000"/>
                </a:solidFill>
                <a:effectLst/>
                <a:latin typeface="Times New Roman" panose="02020603050405020304" pitchFamily="18" charset="0"/>
                <a:ea typeface="Times New Roman" panose="02020603050405020304" pitchFamily="18" charset="0"/>
              </a:rPr>
              <a:t>безротая</a:t>
            </a:r>
            <a:r>
              <a:rPr lang="ru-RU" sz="1800" dirty="0">
                <a:solidFill>
                  <a:srgbClr val="000000"/>
                </a:solidFill>
                <a:effectLst/>
                <a:latin typeface="Times New Roman" panose="02020603050405020304" pitchFamily="18" charset="0"/>
                <a:ea typeface="Times New Roman" panose="02020603050405020304" pitchFamily="18" charset="0"/>
              </a:rPr>
              <a:t>. ЛОЖКА.</a:t>
            </a:r>
            <a:endParaRPr lang="ru-RU" sz="16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8. </a:t>
            </a:r>
            <a:r>
              <a:rPr lang="ru-RU" sz="1800" dirty="0">
                <a:solidFill>
                  <a:srgbClr val="000000"/>
                </a:solidFill>
                <a:effectLst/>
                <a:latin typeface="Times New Roman" panose="02020603050405020304" pitchFamily="18" charset="0"/>
                <a:ea typeface="Times New Roman" panose="02020603050405020304" pitchFamily="18" charset="0"/>
              </a:rPr>
              <a:t>Триколор, трехцветный стяг-с ветром гонит прочь тревоги.</a:t>
            </a:r>
            <a:endParaRPr lang="ru-RU" sz="1600" dirty="0">
              <a:effectLst/>
              <a:latin typeface="Times New Roman" panose="02020603050405020304" pitchFamily="18" charset="0"/>
              <a:ea typeface="Times New Roman" panose="02020603050405020304" pitchFamily="18" charset="0"/>
            </a:endParaRPr>
          </a:p>
          <a:p>
            <a:r>
              <a:rPr lang="ru-RU" sz="1800" dirty="0">
                <a:solidFill>
                  <a:srgbClr val="000000"/>
                </a:solidFill>
                <a:effectLst/>
                <a:latin typeface="Times New Roman" panose="02020603050405020304" pitchFamily="18" charset="0"/>
                <a:ea typeface="Times New Roman" panose="02020603050405020304" pitchFamily="18" charset="0"/>
              </a:rPr>
              <a:t>бело-синий-красный? ФЛАГ</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97048600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down)">
                                      <p:cBhvr>
                                        <p:cTn id="47" dur="500"/>
                                        <p:tgtEl>
                                          <p:spTgt spid="6">
                                            <p:txEl>
                                              <p:pRg st="8" end="8"/>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Effect transition="in" filter="wipe(down)">
                                      <p:cBhvr>
                                        <p:cTn id="5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B83BBA6-C750-41BE-9642-AB3DD1810D20}"/>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xmlns="" id="{620D6466-4A6A-4CDF-9379-AE8AD6B8F2D5}"/>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xmlns="" id="{E1D32AC7-826D-45E0-8DEC-BD53E479358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70986"/>
          </a:xfrm>
          <a:prstGeom prst="rect">
            <a:avLst/>
          </a:prstGeom>
        </p:spPr>
      </p:pic>
      <p:pic>
        <p:nvPicPr>
          <p:cNvPr id="7" name="Рисунок 6">
            <a:extLst>
              <a:ext uri="{FF2B5EF4-FFF2-40B4-BE49-F238E27FC236}">
                <a16:creationId xmlns:a16="http://schemas.microsoft.com/office/drawing/2014/main" xmlns="" id="{6D5C510D-F60C-4BD2-A831-086B61895F4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509" t="2198" r="7419" b="15327"/>
          <a:stretch/>
        </p:blipFill>
        <p:spPr>
          <a:xfrm>
            <a:off x="1319753" y="277091"/>
            <a:ext cx="4581427" cy="5656083"/>
          </a:xfrm>
          <a:prstGeom prst="rect">
            <a:avLst/>
          </a:prstGeom>
        </p:spPr>
      </p:pic>
      <p:pic>
        <p:nvPicPr>
          <p:cNvPr id="9" name="Рисунок 8">
            <a:extLst>
              <a:ext uri="{FF2B5EF4-FFF2-40B4-BE49-F238E27FC236}">
                <a16:creationId xmlns:a16="http://schemas.microsoft.com/office/drawing/2014/main" xmlns="" id="{7AF5AC99-8574-4618-8148-FF9B20351EB9}"/>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9374" t="11287" b="16365"/>
          <a:stretch/>
        </p:blipFill>
        <p:spPr>
          <a:xfrm>
            <a:off x="6513234" y="277091"/>
            <a:ext cx="4661358" cy="5656083"/>
          </a:xfrm>
          <a:prstGeom prst="rect">
            <a:avLst/>
          </a:prstGeom>
        </p:spPr>
      </p:pic>
    </p:spTree>
    <p:extLst>
      <p:ext uri="{BB962C8B-B14F-4D97-AF65-F5344CB8AC3E}">
        <p14:creationId xmlns:p14="http://schemas.microsoft.com/office/powerpoint/2010/main" xmlns="" val="119420978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E7EF65F-D862-4C64-918F-7C1B08F9748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 y="-1"/>
            <a:ext cx="12192001" cy="6852145"/>
          </a:xfrm>
        </p:spPr>
      </p:pic>
      <p:sp>
        <p:nvSpPr>
          <p:cNvPr id="2" name="Заголовок 1">
            <a:extLst>
              <a:ext uri="{FF2B5EF4-FFF2-40B4-BE49-F238E27FC236}">
                <a16:creationId xmlns:a16="http://schemas.microsoft.com/office/drawing/2014/main" xmlns="" id="{39B08F62-EC57-4F9C-8BDD-DC7808776196}"/>
              </a:ext>
            </a:extLst>
          </p:cNvPr>
          <p:cNvSpPr>
            <a:spLocks noGrp="1"/>
          </p:cNvSpPr>
          <p:nvPr>
            <p:ph type="title"/>
          </p:nvPr>
        </p:nvSpPr>
        <p:spPr>
          <a:xfrm>
            <a:off x="1904214" y="365125"/>
            <a:ext cx="7748833" cy="6487019"/>
          </a:xfrm>
        </p:spPr>
        <p:txBody>
          <a:bodyPr>
            <a:normAutofit fontScale="90000"/>
          </a:bodyPr>
          <a:lstStyle/>
          <a:p>
            <a:r>
              <a:rPr lang="ru-RU" sz="27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Викторина по вопросам:</a:t>
            </a:r>
            <a:br>
              <a:rPr lang="ru-RU" sz="27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Что такое Родина?    </a:t>
            </a:r>
            <a:r>
              <a:rPr lang="ru-RU" sz="27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ru-RU"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Как называется страна, в которой мы живем?</a:t>
            </a:r>
            <a:r>
              <a:rPr lang="ru-RU" sz="27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27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Как называются граждане, проживающие в России?</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Столица России город?</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Как зовут нашего президента?</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Назовите государственные символы России?</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Какого цвета орел на современном гербе России?</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Почему орел двуглавый?</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Кто еще (кроме орла) изображен на гербе нашей Родины?</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Что означает изображение всадника?</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Какаие цвета на Российском флаге?</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Что означает каждый цвет?</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Где можно увидеть Российский флаг?</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a:t>
            </a:r>
            <a:r>
              <a:rPr lang="ru-RU"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Назовите улицу на которой находится наш детский сад?</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xmlns="" val="145099360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2143"/>
          </a:xfrm>
          <a:prstGeom prst="rect">
            <a:avLst/>
          </a:prstGeom>
        </p:spPr>
      </p:pic>
      <p:sp>
        <p:nvSpPr>
          <p:cNvPr id="2" name="Заголовок 1">
            <a:extLst>
              <a:ext uri="{FF2B5EF4-FFF2-40B4-BE49-F238E27FC236}">
                <a16:creationId xmlns:a16="http://schemas.microsoft.com/office/drawing/2014/main" xmlns="" id="{432416E9-CFCA-4A70-B622-5D90297CC6C5}"/>
              </a:ext>
            </a:extLst>
          </p:cNvPr>
          <p:cNvSpPr>
            <a:spLocks noGrp="1"/>
          </p:cNvSpPr>
          <p:nvPr>
            <p:ph type="ctrTitle"/>
          </p:nvPr>
        </p:nvSpPr>
        <p:spPr>
          <a:xfrm>
            <a:off x="2366127" y="226243"/>
            <a:ext cx="6579909" cy="4562573"/>
          </a:xfrm>
        </p:spPr>
        <p:txBody>
          <a:bodyPr>
            <a:normAutofit/>
          </a:bodyPr>
          <a:lstStyle/>
          <a:p>
            <a:pPr algn="l">
              <a:lnSpc>
                <a:spcPct val="107000"/>
              </a:lnSpc>
              <a:spcAft>
                <a:spcPts val="800"/>
              </a:spcAft>
            </a:pPr>
            <a:r>
              <a:rPr lang="ru-RU" sz="2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Любовь к родному краю, родной культуре, родной речи начинается с малого - с любви к своей семье, к своему жилищу, к своему детскому саду. Постепенно расширяясь, эта любовь переходит в любовь к родной стране, к ее истории, прошлому и настоящему, ко всему человечеству.  </a:t>
            </a:r>
            <a:br>
              <a:rPr lang="ru-RU" sz="2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Д.С. Лихачев</a:t>
            </a:r>
            <a:r>
              <a:rPr lang="ru-RU" sz="27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
            <a:br>
              <a:rPr lang="ru-RU" sz="27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ru-RU" sz="1200" dirty="0"/>
          </a:p>
        </p:txBody>
      </p:sp>
    </p:spTree>
    <p:extLst>
      <p:ext uri="{BB962C8B-B14F-4D97-AF65-F5344CB8AC3E}">
        <p14:creationId xmlns:p14="http://schemas.microsoft.com/office/powerpoint/2010/main" xmlns="" val="5575466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E7EF65F-D862-4C64-918F-7C1B08F9748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 y="-1"/>
            <a:ext cx="12192001" cy="6852145"/>
          </a:xfrm>
        </p:spPr>
      </p:pic>
      <p:sp>
        <p:nvSpPr>
          <p:cNvPr id="2" name="Заголовок 1">
            <a:extLst>
              <a:ext uri="{FF2B5EF4-FFF2-40B4-BE49-F238E27FC236}">
                <a16:creationId xmlns:a16="http://schemas.microsoft.com/office/drawing/2014/main" xmlns="" id="{39B08F62-EC57-4F9C-8BDD-DC7808776196}"/>
              </a:ext>
            </a:extLst>
          </p:cNvPr>
          <p:cNvSpPr>
            <a:spLocks noGrp="1"/>
          </p:cNvSpPr>
          <p:nvPr>
            <p:ph type="title"/>
          </p:nvPr>
        </p:nvSpPr>
        <p:spPr>
          <a:xfrm>
            <a:off x="1923068" y="365125"/>
            <a:ext cx="6872140" cy="3688401"/>
          </a:xfrm>
        </p:spPr>
        <p:txBody>
          <a:bodyPr>
            <a:normAutofit/>
          </a:bodyPr>
          <a:lstStyle/>
          <a:p>
            <a:pPr>
              <a:lnSpc>
                <a:spcPct val="107000"/>
              </a:lnSpc>
              <a:spcAft>
                <a:spcPts val="800"/>
              </a:spcAft>
            </a:pPr>
            <a:r>
              <a:rPr lang="ru-RU" sz="28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3 этап. Заключительный:</a:t>
            </a:r>
            <a:br>
              <a:rPr lang="ru-RU" sz="28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Методическое пособие было представлено в виде презентации на методическом объединении.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a:extLst>
              <a:ext uri="{FF2B5EF4-FFF2-40B4-BE49-F238E27FC236}">
                <a16:creationId xmlns:a16="http://schemas.microsoft.com/office/drawing/2014/main" xmlns="" id="{F1DC475C-359D-4527-8595-616F1123754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4609" t="24193" r="14749" b="13264"/>
          <a:stretch/>
        </p:blipFill>
        <p:spPr>
          <a:xfrm>
            <a:off x="1792331" y="2718852"/>
            <a:ext cx="3566807" cy="3688401"/>
          </a:xfrm>
          <a:prstGeom prst="rect">
            <a:avLst/>
          </a:prstGeom>
        </p:spPr>
      </p:pic>
      <p:pic>
        <p:nvPicPr>
          <p:cNvPr id="7" name="Рисунок 6">
            <a:extLst>
              <a:ext uri="{FF2B5EF4-FFF2-40B4-BE49-F238E27FC236}">
                <a16:creationId xmlns:a16="http://schemas.microsoft.com/office/drawing/2014/main" xmlns="" id="{63F6DF3C-A440-4B53-9B01-A299B5C6402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142" t="14983" b="13540"/>
          <a:stretch/>
        </p:blipFill>
        <p:spPr>
          <a:xfrm>
            <a:off x="5407935" y="2718852"/>
            <a:ext cx="3748545" cy="3688401"/>
          </a:xfrm>
          <a:prstGeom prst="rect">
            <a:avLst/>
          </a:prstGeom>
        </p:spPr>
      </p:pic>
    </p:spTree>
    <p:extLst>
      <p:ext uri="{BB962C8B-B14F-4D97-AF65-F5344CB8AC3E}">
        <p14:creationId xmlns:p14="http://schemas.microsoft.com/office/powerpoint/2010/main" xmlns="" val="4551280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E7EF65F-D862-4C64-918F-7C1B08F9748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 y="-1"/>
            <a:ext cx="12192001" cy="6852145"/>
          </a:xfrm>
        </p:spPr>
      </p:pic>
      <p:sp>
        <p:nvSpPr>
          <p:cNvPr id="6" name="TextBox 5">
            <a:extLst>
              <a:ext uri="{FF2B5EF4-FFF2-40B4-BE49-F238E27FC236}">
                <a16:creationId xmlns:a16="http://schemas.microsoft.com/office/drawing/2014/main" xmlns="" id="{4848213B-EB4B-476C-831E-EA25B55E661D}"/>
              </a:ext>
            </a:extLst>
          </p:cNvPr>
          <p:cNvSpPr txBox="1"/>
          <p:nvPr/>
        </p:nvSpPr>
        <p:spPr>
          <a:xfrm>
            <a:off x="2055043" y="593889"/>
            <a:ext cx="6523349" cy="7921849"/>
          </a:xfrm>
          <a:prstGeom prst="rect">
            <a:avLst/>
          </a:prstGeom>
          <a:noFill/>
        </p:spPr>
        <p:txBody>
          <a:bodyPr wrap="square">
            <a:spAutoFit/>
          </a:bodyPr>
          <a:lstStyle/>
          <a:p>
            <a:pPr>
              <a:lnSpc>
                <a:spcPct val="107000"/>
              </a:lnSpc>
              <a:spcAft>
                <a:spcPts val="800"/>
              </a:spcAft>
            </a:pPr>
            <a:r>
              <a:rPr lang="ru-RU" sz="28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Вывод:</a:t>
            </a:r>
          </a:p>
          <a:p>
            <a:pPr>
              <a:lnSpc>
                <a:spcPct val="107000"/>
              </a:lnSpc>
              <a:spcAft>
                <a:spcPts val="800"/>
              </a:spcAft>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Воспитание патриотических чувств у детей-процесс сложный и длительный и мы думаем, что смогли зародить первые ростки патриотизма, которые в будущем превратятся в огромную любовь к своей стране, своему народу, своей Родине.</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Работа по нравственно-патриотическому воспитанию в нашей группе, расширило знание дошкольников о родном городе, крае, стране, воспитало чувство уважение к Родине, к семье.</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результате нашей работы у детей появилось сознание собственной индивидуальности, повысилась самооценка, дошкольники почувствовали интерес и уважение к себе со стороны окружающих, как взрослых так и ровесников.</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845129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4F7D96-6CFB-4971-9D80-44F32FD73BAC}"/>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xmlns="" id="{DB8BE9C6-709E-40F1-9872-330A8A1103D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12192001" cy="6886280"/>
          </a:xfrm>
        </p:spPr>
      </p:pic>
    </p:spTree>
    <p:extLst>
      <p:ext uri="{BB962C8B-B14F-4D97-AF65-F5344CB8AC3E}">
        <p14:creationId xmlns:p14="http://schemas.microsoft.com/office/powerpoint/2010/main" xmlns="" val="335640782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2143"/>
          </a:xfrm>
          <a:prstGeom prst="rect">
            <a:avLst/>
          </a:prstGeom>
        </p:spPr>
      </p:pic>
      <p:sp>
        <p:nvSpPr>
          <p:cNvPr id="2" name="Заголовок 1">
            <a:extLst>
              <a:ext uri="{FF2B5EF4-FFF2-40B4-BE49-F238E27FC236}">
                <a16:creationId xmlns:a16="http://schemas.microsoft.com/office/drawing/2014/main" xmlns="" id="{432416E9-CFCA-4A70-B622-5D90297CC6C5}"/>
              </a:ext>
            </a:extLst>
          </p:cNvPr>
          <p:cNvSpPr>
            <a:spLocks noGrp="1"/>
          </p:cNvSpPr>
          <p:nvPr>
            <p:ph type="ctrTitle"/>
          </p:nvPr>
        </p:nvSpPr>
        <p:spPr>
          <a:xfrm>
            <a:off x="2328421" y="461914"/>
            <a:ext cx="6400800" cy="4694548"/>
          </a:xfrm>
        </p:spPr>
        <p:txBody>
          <a:bodyPr>
            <a:noAutofit/>
          </a:bodyPr>
          <a:lstStyle/>
          <a:p>
            <a:pPr algn="l"/>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4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4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4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Направленность:</a:t>
            </a:r>
            <a:r>
              <a:rPr lang="ru-RU" sz="2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Суть патриотического воспитания состоит в том, чтобы посеять и взрастить в детской душе семена любви к родной природе, к родному дому и семье, к истории и культуре страны, созданной трудом родных и близких людей, тех, кого зовут соотечественниками. Наследование нравственных и эстетических ценностей родной культуры в самом нежном возрасте-это и есть самый естественный, а потому и верный способ патриотического воспитания, воспитания чувства любви к Отчизне.</a:t>
            </a:r>
            <a:r>
              <a:rPr lang="ru-RU" sz="2400" dirty="0">
                <a:effectLst/>
                <a:latin typeface="Calibri" panose="020F0502020204030204" pitchFamily="34" charset="0"/>
                <a:ea typeface="Calibri" panose="020F0502020204030204" pitchFamily="34" charset="0"/>
                <a:cs typeface="Times New Roman" panose="02020603050405020304" pitchFamily="18" charset="0"/>
              </a:rPr>
              <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spTree>
    <p:extLst>
      <p:ext uri="{BB962C8B-B14F-4D97-AF65-F5344CB8AC3E}">
        <p14:creationId xmlns:p14="http://schemas.microsoft.com/office/powerpoint/2010/main" xmlns="" val="14547724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2143"/>
          </a:xfrm>
          <a:prstGeom prst="rect">
            <a:avLst/>
          </a:prstGeom>
        </p:spPr>
      </p:pic>
      <p:sp>
        <p:nvSpPr>
          <p:cNvPr id="2" name="Заголовок 1">
            <a:extLst>
              <a:ext uri="{FF2B5EF4-FFF2-40B4-BE49-F238E27FC236}">
                <a16:creationId xmlns:a16="http://schemas.microsoft.com/office/drawing/2014/main" xmlns="" id="{432416E9-CFCA-4A70-B622-5D90297CC6C5}"/>
              </a:ext>
            </a:extLst>
          </p:cNvPr>
          <p:cNvSpPr>
            <a:spLocks noGrp="1"/>
          </p:cNvSpPr>
          <p:nvPr>
            <p:ph type="ctrTitle"/>
          </p:nvPr>
        </p:nvSpPr>
        <p:spPr>
          <a:xfrm>
            <a:off x="1404593" y="348791"/>
            <a:ext cx="7918515" cy="4449452"/>
          </a:xfrm>
        </p:spPr>
        <p:txBody>
          <a:bodyPr>
            <a:normAutofit fontScale="90000"/>
          </a:bodyPr>
          <a:lstStyle/>
          <a:p>
            <a:r>
              <a:rPr lang="ru-RU"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49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Патриотическое воспитание ребенка -</a:t>
            </a:r>
            <a:r>
              <a:rPr lang="ru-RU" sz="4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4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4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это основа формирования будущего гражданина своей страны.</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xmlns="" val="39223881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2143"/>
          </a:xfrm>
          <a:prstGeom prst="rect">
            <a:avLst/>
          </a:prstGeom>
        </p:spPr>
      </p:pic>
      <p:sp>
        <p:nvSpPr>
          <p:cNvPr id="2" name="Заголовок 1">
            <a:extLst>
              <a:ext uri="{FF2B5EF4-FFF2-40B4-BE49-F238E27FC236}">
                <a16:creationId xmlns:a16="http://schemas.microsoft.com/office/drawing/2014/main" xmlns="" id="{432416E9-CFCA-4A70-B622-5D90297CC6C5}"/>
              </a:ext>
            </a:extLst>
          </p:cNvPr>
          <p:cNvSpPr>
            <a:spLocks noGrp="1"/>
          </p:cNvSpPr>
          <p:nvPr>
            <p:ph type="ctrTitle"/>
          </p:nvPr>
        </p:nvSpPr>
        <p:spPr>
          <a:xfrm>
            <a:off x="1819373" y="1122362"/>
            <a:ext cx="7286920" cy="3939832"/>
          </a:xfrm>
        </p:spPr>
        <p:txBody>
          <a:bodyPr>
            <a:normAutofit fontScale="90000"/>
          </a:bodyPr>
          <a:lstStyle/>
          <a:p>
            <a:pPr algn="l">
              <a:lnSpc>
                <a:spcPct val="107000"/>
              </a:lnSpc>
              <a:spcAft>
                <a:spcPts val="800"/>
              </a:spcAft>
            </a:pPr>
            <a:r>
              <a:rPr lang="ru-RU" sz="31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Предпосылки: </a:t>
            </a:r>
            <a:r>
              <a:rPr lang="ru-RU" sz="3100" dirty="0">
                <a:effectLst/>
                <a:latin typeface="Times New Roman" panose="02020603050405020304" pitchFamily="18" charset="0"/>
                <a:ea typeface="Calibri" panose="020F0502020204030204" pitchFamily="34" charset="0"/>
                <a:cs typeface="Times New Roman" panose="02020603050405020304" pitchFamily="18" charset="0"/>
              </a:rPr>
              <a:t>Развитие нравственно-патриотического воспитания детей старшего возраста, обогащение материально-технической базы и предметно-развивающей образовательной среды группы.</a:t>
            </a:r>
            <a:r>
              <a:rPr lang="ru-RU" sz="3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
            <a:br>
              <a:rPr lang="ru-RU" sz="3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ru-RU" sz="31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Вид: </a:t>
            </a:r>
            <a:r>
              <a:rPr lang="ru-RU" sz="3100" dirty="0">
                <a:effectLst/>
                <a:latin typeface="Times New Roman" panose="02020603050405020304" pitchFamily="18" charset="0"/>
                <a:ea typeface="Calibri" panose="020F0502020204030204" pitchFamily="34" charset="0"/>
                <a:cs typeface="Times New Roman" panose="02020603050405020304" pitchFamily="18" charset="0"/>
              </a:rPr>
              <a:t>дидактическое пособие.</a:t>
            </a:r>
            <a:r>
              <a:rPr lang="ru-RU" sz="3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
            <a:br>
              <a:rPr lang="ru-RU" sz="3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ru-RU" sz="31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Предназначение: </a:t>
            </a:r>
            <a:r>
              <a:rPr lang="ru-RU" sz="3100" dirty="0">
                <a:effectLst/>
                <a:latin typeface="Times New Roman" panose="02020603050405020304" pitchFamily="18" charset="0"/>
                <a:ea typeface="Calibri" panose="020F0502020204030204" pitchFamily="34" charset="0"/>
                <a:cs typeface="Times New Roman" panose="02020603050405020304" pitchFamily="18" charset="0"/>
              </a:rPr>
              <a:t>для детей от 5-7 лет.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xmlns="" val="17704783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5412" r="18661"/>
          <a:stretch/>
        </p:blipFill>
        <p:spPr>
          <a:xfrm>
            <a:off x="0" y="0"/>
            <a:ext cx="12192000" cy="6852143"/>
          </a:xfrm>
          <a:prstGeom prst="rect">
            <a:avLst/>
          </a:prstGeom>
        </p:spPr>
      </p:pic>
      <p:sp>
        <p:nvSpPr>
          <p:cNvPr id="6" name="TextBox 5">
            <a:extLst>
              <a:ext uri="{FF2B5EF4-FFF2-40B4-BE49-F238E27FC236}">
                <a16:creationId xmlns:a16="http://schemas.microsoft.com/office/drawing/2014/main" xmlns="" id="{614FC613-B12F-455E-B3B1-476CCE736155}"/>
              </a:ext>
            </a:extLst>
          </p:cNvPr>
          <p:cNvSpPr txBox="1"/>
          <p:nvPr/>
        </p:nvSpPr>
        <p:spPr>
          <a:xfrm>
            <a:off x="1376314" y="339365"/>
            <a:ext cx="9426804" cy="6677405"/>
          </a:xfrm>
          <a:prstGeom prst="rect">
            <a:avLst/>
          </a:prstGeom>
          <a:noFill/>
        </p:spPr>
        <p:txBody>
          <a:bodyPr wrap="square">
            <a:spAutoFit/>
          </a:bodyPr>
          <a:lstStyle/>
          <a:p>
            <a:pPr algn="ctr">
              <a:lnSpc>
                <a:spcPct val="107000"/>
              </a:lnSpc>
              <a:spcAft>
                <a:spcPts val="800"/>
              </a:spcAft>
            </a:pPr>
            <a:r>
              <a:rPr lang="ru-RU"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Актуальность</a:t>
            </a:r>
            <a:endParaRPr lang="ru-RU"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Перед дошкольными образовательными учреждениями, на современном этапе, в числе наиболее важных стоят задачи формирования с самого раннего детства высоких нравственных качеств: основ гражданственности, любви к Родине, бережного отношения к её природе, историческому и культурному наследию, уважения к старшим и сверстникам, культуре и традициям других народов.</a:t>
            </a:r>
            <a:r>
              <a:rPr lang="ru-RU" sz="1400" dirty="0">
                <a:latin typeface="Calibri" panose="020F0502020204030204" pitchFamily="34" charset="0"/>
                <a:ea typeface="Times New Roman" panose="02020603050405020304" pitchFamily="18" charset="0"/>
                <a:cs typeface="Times New Roman" panose="02020603050405020304" pitchFamily="18" charset="0"/>
              </a:rPr>
              <a:t> </a:t>
            </a:r>
          </a:p>
          <a:p>
            <a:pPr indent="449580" algn="just">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Родина, Отечество в корнях этих слов близкие каждому образы: мать и отец, родители, те, кто дает жизнь новому существу. Воспитание чувства патриотизма у дошкольников – процесс сложный и длительный. Любовь к близким людям, к детскому саду, к родному городу и родной стране играют огромную роль в становлении личности ребенка.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последние годы идет переосмысление сущности патриотического воспитания: идея воспитания патриотизма и гражданственности, приобретая все большее общественное значение, становится задачей государственной важности. Современные исследователи в качестве основополагающего фактора интеграции социальных и педагогических условий в патриотическом и гражданском воспитании дошкольников рассматривают национально – региональный компонент. При этом акцент делается на воспитание любви к родному дому, природе, культуре малой Родины.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Знакомство детей с родным краем: с историко-культурными, национальными, географическими, природными особенностями формирует у них такие черты характера, которые помогут им стать патриотом и гражданином своей памяти человека на всю жизнь.</a:t>
            </a:r>
            <a:r>
              <a:rPr lang="ru-RU" sz="1400" dirty="0">
                <a:effectLst/>
                <a:latin typeface="Calibri" panose="020F0502020204030204" pitchFamily="34" charset="0"/>
                <a:ea typeface="Times New Roman" panose="02020603050405020304" pitchFamily="18" charset="0"/>
                <a:cs typeface="Calibri" panose="020F0502020204030204" pitchFamily="34"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dirty="0"/>
          </a:p>
        </p:txBody>
      </p:sp>
    </p:spTree>
    <p:extLst>
      <p:ext uri="{BB962C8B-B14F-4D97-AF65-F5344CB8AC3E}">
        <p14:creationId xmlns:p14="http://schemas.microsoft.com/office/powerpoint/2010/main" xmlns="" val="185784722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2143"/>
          </a:xfrm>
          <a:prstGeom prst="rect">
            <a:avLst/>
          </a:prstGeom>
        </p:spPr>
      </p:pic>
      <p:sp>
        <p:nvSpPr>
          <p:cNvPr id="2" name="Заголовок 1">
            <a:extLst>
              <a:ext uri="{FF2B5EF4-FFF2-40B4-BE49-F238E27FC236}">
                <a16:creationId xmlns:a16="http://schemas.microsoft.com/office/drawing/2014/main" xmlns="" id="{432416E9-CFCA-4A70-B622-5D90297CC6C5}"/>
              </a:ext>
            </a:extLst>
          </p:cNvPr>
          <p:cNvSpPr>
            <a:spLocks noGrp="1"/>
          </p:cNvSpPr>
          <p:nvPr>
            <p:ph type="ctrTitle"/>
          </p:nvPr>
        </p:nvSpPr>
        <p:spPr>
          <a:xfrm>
            <a:off x="1762812" y="820704"/>
            <a:ext cx="7183225" cy="5532961"/>
          </a:xfrm>
        </p:spPr>
        <p:txBody>
          <a:bodyPr>
            <a:normAutofit fontScale="90000"/>
          </a:bodyPr>
          <a:lstStyle/>
          <a:p>
            <a:pPr algn="l">
              <a:lnSpc>
                <a:spcPct val="107000"/>
              </a:lnSpc>
              <a:spcAft>
                <a:spcPts val="800"/>
              </a:spcAft>
            </a:pPr>
            <a:r>
              <a:rPr lang="ru-RU" sz="31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Цель: </a:t>
            </a:r>
            <a:br>
              <a:rPr lang="ru-RU" sz="31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100" dirty="0">
                <a:effectLst/>
                <a:latin typeface="Times New Roman" panose="02020603050405020304" pitchFamily="18" charset="0"/>
                <a:ea typeface="Times New Roman" panose="02020603050405020304" pitchFamily="18" charset="0"/>
                <a:cs typeface="Times New Roman" panose="02020603050405020304" pitchFamily="18" charset="0"/>
              </a:rPr>
              <a:t>Организация эффективной системы работы по формированию у детей старшего дошкольного возраста чувства патриотизма и активной гражданской позиции. Развитие основ начала нравственно-патриотического воспитания через знакомство с историей родной страны, ее прошлым и настоящим. Создание в группе предметно-развивающей среды, способствующей развитию нравственно-патриотического воспитания.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xmlns="" val="220926556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5242" r="18629"/>
          <a:stretch/>
        </p:blipFill>
        <p:spPr>
          <a:xfrm>
            <a:off x="0" y="0"/>
            <a:ext cx="12192000" cy="6852143"/>
          </a:xfrm>
          <a:prstGeom prst="rect">
            <a:avLst/>
          </a:prstGeom>
        </p:spPr>
      </p:pic>
      <p:sp>
        <p:nvSpPr>
          <p:cNvPr id="6" name="TextBox 5">
            <a:extLst>
              <a:ext uri="{FF2B5EF4-FFF2-40B4-BE49-F238E27FC236}">
                <a16:creationId xmlns:a16="http://schemas.microsoft.com/office/drawing/2014/main" xmlns="" id="{2FA90970-3030-47C6-A55A-8A92AD4C336F}"/>
              </a:ext>
            </a:extLst>
          </p:cNvPr>
          <p:cNvSpPr txBox="1"/>
          <p:nvPr/>
        </p:nvSpPr>
        <p:spPr>
          <a:xfrm>
            <a:off x="1730477" y="314632"/>
            <a:ext cx="9153833" cy="5610382"/>
          </a:xfrm>
          <a:prstGeom prst="rect">
            <a:avLst/>
          </a:prstGeom>
          <a:noFill/>
        </p:spPr>
        <p:txBody>
          <a:bodyPr wrap="square">
            <a:spAutoFit/>
          </a:bodyPr>
          <a:lstStyle/>
          <a:p>
            <a:pPr algn="ctr">
              <a:lnSpc>
                <a:spcPct val="107000"/>
              </a:lnSpc>
              <a:spcAft>
                <a:spcPts val="800"/>
              </a:spcAft>
            </a:pPr>
            <a:r>
              <a:rPr lang="ru-RU" sz="18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Данная работа направлена на решение следующих задач:</a:t>
            </a:r>
            <a:endParaRPr lang="ru-RU"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Образовательные:</a:t>
            </a:r>
            <a:endParaRPr lang="ru-RU" sz="14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Расширять представление детей о родной стране, ее столице, городах, достопримечательностях.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Продолжать знакомить детей с государственной символикой, с историческим прошлым России.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Обогащать словарный запас детей.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Развивающие:</a:t>
            </a:r>
            <a:endParaRPr lang="ru-RU" sz="14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Развивать нравственно-патриотические качества: гордость, гуманизм, желание сохранить и преумножить богатство родной страны.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Развивать интерес к русскому народному творчеству, промыслам, традициям и обычаям русских людей.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Развивать память, внимание, логическое мышление.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Воспитательные:</a:t>
            </a:r>
            <a:endParaRPr lang="ru-RU" sz="14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Воспитывать любовь к Родине, родному краю, природе.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Воспитывать уважительное отношение к старшему поколению.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Воспитывать эстетически нравственные нормы поведения и моральных качеств ребенка.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Воспитание личности гражданина – патриота Родины.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Воспитывать у детей любовь и привязанность  к семье, родному дому, малой родине.</a:t>
            </a:r>
            <a:r>
              <a:rPr lang="ru-RU"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973982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9" dur="500"/>
                                        <p:tgtEl>
                                          <p:spTgt spid="6">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2" dur="500"/>
                                        <p:tgtEl>
                                          <p:spTgt spid="6">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5" dur="500"/>
                                        <p:tgtEl>
                                          <p:spTgt spid="6">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randombar(horizontal)">
                                      <p:cBhvr>
                                        <p:cTn id="28" dur="500"/>
                                        <p:tgtEl>
                                          <p:spTgt spid="6">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1" dur="500"/>
                                        <p:tgtEl>
                                          <p:spTgt spid="6">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randombar(horizontal)">
                                      <p:cBhvr>
                                        <p:cTn id="34" dur="500"/>
                                        <p:tgtEl>
                                          <p:spTgt spid="6">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37" dur="500"/>
                                        <p:tgtEl>
                                          <p:spTgt spid="6">
                                            <p:txEl>
                                              <p:pRg st="10" end="10"/>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40" dur="500"/>
                                        <p:tgtEl>
                                          <p:spTgt spid="6">
                                            <p:txEl>
                                              <p:pRg st="11" end="11"/>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43" dur="500"/>
                                        <p:tgtEl>
                                          <p:spTgt spid="6">
                                            <p:txEl>
                                              <p:pRg st="12" end="12"/>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46" dur="500"/>
                                        <p:tgtEl>
                                          <p:spTgt spid="6">
                                            <p:txEl>
                                              <p:pRg st="13" end="13"/>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6">
                                            <p:txEl>
                                              <p:pRg st="14" end="14"/>
                                            </p:txEl>
                                          </p:spTgt>
                                        </p:tgtEl>
                                        <p:attrNameLst>
                                          <p:attrName>style.visibility</p:attrName>
                                        </p:attrNameLst>
                                      </p:cBhvr>
                                      <p:to>
                                        <p:strVal val="visible"/>
                                      </p:to>
                                    </p:set>
                                    <p:animEffect transition="in" filter="randombar(horizontal)">
                                      <p:cBhvr>
                                        <p:cTn id="49"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26C0415-B274-4D85-A86E-39EE102DFE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2143"/>
          </a:xfrm>
          <a:prstGeom prst="rect">
            <a:avLst/>
          </a:prstGeom>
        </p:spPr>
      </p:pic>
      <p:sp>
        <p:nvSpPr>
          <p:cNvPr id="2" name="Заголовок 1">
            <a:extLst>
              <a:ext uri="{FF2B5EF4-FFF2-40B4-BE49-F238E27FC236}">
                <a16:creationId xmlns:a16="http://schemas.microsoft.com/office/drawing/2014/main" xmlns="" id="{432416E9-CFCA-4A70-B622-5D90297CC6C5}"/>
              </a:ext>
            </a:extLst>
          </p:cNvPr>
          <p:cNvSpPr>
            <a:spLocks noGrp="1"/>
          </p:cNvSpPr>
          <p:nvPr>
            <p:ph type="ctrTitle"/>
          </p:nvPr>
        </p:nvSpPr>
        <p:spPr>
          <a:xfrm>
            <a:off x="2084438" y="1002890"/>
            <a:ext cx="6695767" cy="6174658"/>
          </a:xfrm>
        </p:spPr>
        <p:txBody>
          <a:bodyPr>
            <a:normAutofit fontScale="90000"/>
          </a:bodyPr>
          <a:lstStyle/>
          <a:p>
            <a:pPr marL="449580" algn="l">
              <a:lnSpc>
                <a:spcPct val="107000"/>
              </a:lnSpc>
              <a:spcAft>
                <a:spcPts val="800"/>
              </a:spcAft>
            </a:pPr>
            <a:r>
              <a:rPr lang="ru-RU" sz="31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Ожидаемые результаты:</a:t>
            </a:r>
            <a:r>
              <a:rPr lang="ru-RU" sz="3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
            <a:br>
              <a:rPr lang="ru-RU" sz="3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3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Развитие познавательной активности, отражение полученных знаний о стране России в детских видах деятельности.</a:t>
            </a:r>
            <a:r>
              <a:rPr lang="ru-RU" sz="3100" dirty="0">
                <a:effectLst/>
                <a:latin typeface="Calibri" panose="020F0502020204030204" pitchFamily="34" charset="0"/>
                <a:ea typeface="Calibri" panose="020F0502020204030204" pitchFamily="34" charset="0"/>
                <a:cs typeface="Times New Roman" panose="02020603050405020304" pitchFamily="18" charset="0"/>
              </a:rPr>
              <a:t/>
            </a:r>
            <a:br>
              <a:rPr lang="ru-RU" sz="3100" dirty="0">
                <a:effectLst/>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ru-RU" sz="3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Развитие потребности в деятельности на общую пользу (добрые дела и поступки).</a:t>
            </a:r>
            <a:r>
              <a:rPr lang="ru-RU" sz="3100" dirty="0">
                <a:effectLst/>
                <a:latin typeface="Calibri" panose="020F0502020204030204" pitchFamily="34" charset="0"/>
                <a:ea typeface="Calibri" panose="020F0502020204030204" pitchFamily="34" charset="0"/>
                <a:cs typeface="Times New Roman" panose="02020603050405020304" pitchFamily="18" charset="0"/>
              </a:rPr>
              <a:t/>
            </a:r>
            <a:br>
              <a:rPr lang="ru-RU" sz="3100" dirty="0">
                <a:effectLst/>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3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Сплочение детей и родителей, воспитание ответственных будущих граждан своего города, страны.</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xmlns="" val="237816100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505</Words>
  <Application>Microsoft Office PowerPoint</Application>
  <PresentationFormat>Произвольный</PresentationFormat>
  <Paragraphs>63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Муниципальное бюджетное дошкольное образовательное учреждение                           детский сад №6 с. Субханкулово муниципальный район                    Туймазинский район Республики Башкортостан   </vt:lpstr>
      <vt:lpstr>Любовь к родному краю, родной культуре, родной речи начинается с малого - с любви к своей семье, к своему жилищу, к своему детскому саду. Постепенно расширяясь, эта любовь переходит в любовь к родной стране, к ее истории, прошлому и настоящему, ко всему человечеству.                                            Д.С. Лихачев </vt:lpstr>
      <vt:lpstr>                        Направленность:  Суть патриотического воспитания состоит в том, чтобы посеять и взрастить в детской душе семена любви к родной природе, к родному дому и семье, к истории и культуре страны, созданной трудом родных и близких людей, тех, кого зовут соотечественниками. Наследование нравственных и эстетических ценностей родной культуры в самом нежном возрасте-это и есть самый естественный, а потому и верный способ патриотического воспитания, воспитания чувства любви к Отчизне. </vt:lpstr>
      <vt:lpstr> Патриотическое воспитание ребенка - это основа формирования будущего гражданина своей страны. </vt:lpstr>
      <vt:lpstr>Предпосылки: Развитие нравственно-патриотического воспитания детей старшего возраста, обогащение материально-технической базы и предметно-развивающей образовательной среды группы. Вид: дидактическое пособие. Предназначение: для детей от 5-7 лет. </vt:lpstr>
      <vt:lpstr>Слайд 6</vt:lpstr>
      <vt:lpstr>                               Цель:  Организация эффективной системы работы по формированию у детей старшего дошкольного возраста чувства патриотизма и активной гражданской позиции. Развитие основ начала нравственно-патриотического воспитания через знакомство с историей родной страны, ее прошлым и настоящим. Создание в группе предметно-развивающей среды, способствующей развитию нравственно-патриотического воспитания.    </vt:lpstr>
      <vt:lpstr>Слайд 8</vt:lpstr>
      <vt:lpstr>       Ожидаемые результаты: 1. Развитие познавательной активности, отражение полученных знаний о стране России в детских видах деятельности. 2. Развитие потребности в деятельности на общую пользу (добрые дела и поступки). 3. Сплочение детей и родителей, воспитание ответственных будущих граждан своего города, страны.          </vt:lpstr>
      <vt:lpstr>                 Описание игры Игра состоит из 35 двухсторонних карточек. Темы карточек: символы, животные, города, достопримечательности, выдающиеся личности. </vt:lpstr>
      <vt:lpstr>                   Этапы работы        1 этап: подготовительный Создание условий необходимых для методической разработки- изготовление учебного пособия: 1.Должно соответствовать гигиеническим требованиям. 2.Должно быть привлекательным для детей. 3.Должно быть удобным в применении для детей и педагога. </vt:lpstr>
      <vt:lpstr>Слайд 12</vt:lpstr>
      <vt:lpstr>      2 этап: формирующий (творческий) Дидактические игры позволяют шире приобщать детей к текущей жизни в доступных им формах нравственных переживаний. Дидактические игры по нравственно-патриотическому воспитанию позволяет открыть комплекс разнообразной деятельности детей: мысли, чувства, переживания, поиски активных способов решения игровой задачи, подчинение их условиям и обстоятельствам игры, отношение детей в игре. Предлагаемая игра может проводится во время утреннего приема, в вечерние часы, в период свободной деятельности. </vt:lpstr>
      <vt:lpstr>Слайд 14</vt:lpstr>
      <vt:lpstr>               Варианты игр: 1 «Разложи картинки по темам» 2 «Назови кто» 3 «Найди лишнее» 4 «Назови какой, какая, какое» 5 «Загадки-отгадки» 6 «Викторина по вопросам»   </vt:lpstr>
      <vt:lpstr>Слайд 16</vt:lpstr>
      <vt:lpstr>Слайд 17</vt:lpstr>
      <vt:lpstr>Слайд 18</vt:lpstr>
      <vt:lpstr>                         Викторина по вопросам: 1.Что такое Родина?      2. Как называется страна, в которой мы живем? 3.Как называются граждане, проживающие в России? 4.Столица России город? 5.Как зовут нашего президента? 6.Назовите государственные символы России? 7.Какого цвета орел на современном гербе России? 8.Почему орел двуглавый? 9.Кто еще (кроме орла) изображен на гербе нашей Родины? 10.Что означает изображение всадника? 11.Какаие цвета на Российском флаге? 12.Что означает каждый цвет? 13.Где можно увидеть Российский флаг? 14.Назовите улицу на которой находится наш детский сад?   </vt:lpstr>
      <vt:lpstr>           3 этап. Заключительный: Методическое пособие было представлено в виде презентации на методическом объединении.   </vt:lpstr>
      <vt:lpstr>Слайд 21</vt:lpstr>
      <vt:lpstr>Слайд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Муниципальное бюджетное дошкольное образовательное учреждение                           детский сад №6 с. Субханкулово муниципальный район                    Туймазинский район Республики Башкортостан   </dc:title>
  <dc:creator>aiupovaalbina1983@outlook.com</dc:creator>
  <cp:lastModifiedBy>Пользователь</cp:lastModifiedBy>
  <cp:revision>20</cp:revision>
  <dcterms:created xsi:type="dcterms:W3CDTF">2022-03-23T06:21:55Z</dcterms:created>
  <dcterms:modified xsi:type="dcterms:W3CDTF">2024-02-02T15:06:07Z</dcterms:modified>
</cp:coreProperties>
</file>