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8" r:id="rId4"/>
    <p:sldId id="260" r:id="rId5"/>
    <p:sldId id="256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73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3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37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7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0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3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0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9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8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B809-89C3-43DE-95FA-DEA9937953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DC91DC-2C5F-43C5-A993-71C924B5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4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626" y="1459524"/>
            <a:ext cx="823964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Сочинение по картине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</a:t>
            </a:r>
            <a:r>
              <a:rPr lang="ru-RU" dirty="0"/>
              <a:t>. В. </a:t>
            </a:r>
            <a:r>
              <a:rPr lang="ru-RU" dirty="0" err="1"/>
              <a:t>Сыромятниковой</a:t>
            </a:r>
            <a:r>
              <a:rPr lang="ru-RU" dirty="0"/>
              <a:t> «Первые зрители»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561" y="4234769"/>
            <a:ext cx="6600451" cy="11262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dirty="0"/>
              <a:t>1. Преобразование визуальной информации в словесную, выражение своего отношения к изображённому на картине, создание письменного текста, </a:t>
            </a:r>
            <a:r>
              <a:rPr lang="ru-RU" sz="5600" b="1" dirty="0" smtClean="0"/>
              <a:t>редактирование.</a:t>
            </a:r>
            <a:endParaRPr lang="ru-RU" sz="5600" b="1" dirty="0"/>
          </a:p>
          <a:p>
            <a:pPr>
              <a:lnSpc>
                <a:spcPct val="120000"/>
              </a:lnSpc>
            </a:pPr>
            <a:r>
              <a:rPr lang="ru-RU" sz="5600" b="1" dirty="0"/>
              <a:t>2. Определение замысла </a:t>
            </a:r>
            <a:r>
              <a:rPr lang="ru-RU" sz="5600" b="1" dirty="0" smtClean="0"/>
              <a:t>сочинения.</a:t>
            </a:r>
            <a:endParaRPr lang="ru-RU" sz="5600" b="1" dirty="0"/>
          </a:p>
          <a:p>
            <a:pPr>
              <a:lnSpc>
                <a:spcPct val="120000"/>
              </a:lnSpc>
            </a:pPr>
            <a:r>
              <a:rPr lang="ru-RU" sz="5600" b="1" dirty="0"/>
              <a:t>3. Составление плана </a:t>
            </a:r>
            <a:r>
              <a:rPr lang="ru-RU" sz="5600" b="1" dirty="0" smtClean="0"/>
              <a:t>сочинения.</a:t>
            </a:r>
            <a:endParaRPr lang="ru-RU" sz="5600" b="1" dirty="0"/>
          </a:p>
          <a:p>
            <a:pPr>
              <a:lnSpc>
                <a:spcPct val="120000"/>
              </a:lnSpc>
            </a:pPr>
            <a:r>
              <a:rPr lang="ru-RU" sz="5600" b="1" dirty="0"/>
              <a:t>4. Сочетание в тексте разных типов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332" y="89088"/>
            <a:ext cx="6589199" cy="65021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Словарная работа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464" y="1215955"/>
            <a:ext cx="8822986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Жанровая картина </a:t>
            </a:r>
            <a:r>
              <a:rPr lang="ru-RU" sz="2000" b="1" dirty="0" smtClean="0"/>
              <a:t>(более раннее название – бытовой жанр) – жанр живописи, посвящённый изображению повседневной жизни человека, частной и общественной.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Пейзаж </a:t>
            </a:r>
            <a:r>
              <a:rPr lang="ru-RU" sz="2000" b="1" dirty="0" smtClean="0"/>
              <a:t>– жанр и произведение изобразительного искусства, изображающий виды природы.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Интерьер –</a:t>
            </a:r>
            <a:r>
              <a:rPr lang="ru-RU" sz="2000" b="1" dirty="0" smtClean="0"/>
              <a:t> картина, рисунок, изображающий внутреннее пространство помещения.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Натюрморт</a:t>
            </a:r>
            <a:r>
              <a:rPr lang="ru-RU" sz="2000" b="1" dirty="0" smtClean="0"/>
              <a:t> – жанр изобразительного искусства – изображение неодушевлённых предметов (вещей, цветов, фруктов, снеди и т. п.); произведение такого жанра.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Портрет</a:t>
            </a:r>
            <a:r>
              <a:rPr lang="ru-RU" sz="2000" b="1" dirty="0" smtClean="0"/>
              <a:t> – произведение изобразительного искусства, содержащее изображение какого-либо определённого человека или группы людей (в живописи, скульптуре, графике и фотографии).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Колорит</a:t>
            </a:r>
            <a:r>
              <a:rPr lang="ru-RU" sz="2000" b="1" dirty="0" smtClean="0"/>
              <a:t> – сочетание, соотношение красок, цветов, создающее определённое единство картины, цветной гравюры, фрески и т. п.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947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79" y="170829"/>
            <a:ext cx="3431154" cy="4740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3277" y="5165787"/>
            <a:ext cx="58171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Екатерина Васильевна </a:t>
            </a:r>
            <a:r>
              <a:rPr lang="ru-RU" sz="2000" b="1" dirty="0" err="1" smtClean="0"/>
              <a:t>Сыромятникова</a:t>
            </a:r>
            <a:r>
              <a:rPr lang="ru-RU" sz="2000" b="1" dirty="0" smtClean="0"/>
              <a:t> (1914 – неизвестно)  </a:t>
            </a:r>
            <a:r>
              <a:rPr lang="ru-RU" sz="2000" b="1" dirty="0"/>
              <a:t>–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советская </a:t>
            </a:r>
            <a:r>
              <a:rPr lang="ru-RU" sz="2000" b="1" dirty="0"/>
              <a:t>художница. Она писала пейзажи, натюрморты, портреты.</a:t>
            </a: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99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0" y="0"/>
            <a:ext cx="4285859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3567" y="6259909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1929 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5661" y="427976"/>
            <a:ext cx="43620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Что вы видите на картине?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На </a:t>
            </a:r>
            <a:r>
              <a:rPr lang="ru-RU" sz="2000" b="1" dirty="0"/>
              <a:t>переднем крае справа </a:t>
            </a:r>
            <a:r>
              <a:rPr lang="ru-RU" sz="2000" b="1" dirty="0" smtClean="0"/>
              <a:t>…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Из окна, за спинами </a:t>
            </a:r>
            <a:r>
              <a:rPr lang="ru-RU" sz="2000" b="1" dirty="0" smtClean="0"/>
              <a:t>ребят…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8929" y="2512560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Каков </a:t>
            </a:r>
            <a:r>
              <a:rPr lang="ru-RU" sz="2000" b="1" dirty="0"/>
              <a:t>жанр картины?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8929" y="28286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И портреты </a:t>
            </a:r>
            <a:r>
              <a:rPr lang="ru-RU" sz="2000" b="1" dirty="0"/>
              <a:t>мальчиков, и пейзаж за окном, и описание </a:t>
            </a:r>
            <a:r>
              <a:rPr lang="ru-RU" sz="2000" b="1" dirty="0" smtClean="0"/>
              <a:t>интерьера.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8929" y="40581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Что </a:t>
            </a:r>
            <a:r>
              <a:rPr lang="ru-RU" sz="2000" b="1" dirty="0"/>
              <a:t>же изображено на полотне, которое рассматривали мальчики. Есть ли подсказки?</a:t>
            </a:r>
          </a:p>
        </p:txBody>
      </p:sp>
    </p:spTree>
    <p:extLst>
      <p:ext uri="{BB962C8B-B14F-4D97-AF65-F5344CB8AC3E}">
        <p14:creationId xmlns:p14="http://schemas.microsoft.com/office/powerpoint/2010/main" val="10900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1" y="0"/>
            <a:ext cx="427994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65616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Картина. Комната. Мальчишки,</a:t>
            </a:r>
          </a:p>
          <a:p>
            <a:r>
              <a:rPr lang="ru-RU" b="1" dirty="0"/>
              <a:t>почти залезшие в окно.</a:t>
            </a:r>
          </a:p>
          <a:p>
            <a:r>
              <a:rPr lang="ru-RU" b="1" dirty="0"/>
              <a:t>И не читают они книжки,</a:t>
            </a:r>
          </a:p>
          <a:p>
            <a:r>
              <a:rPr lang="ru-RU" b="1" dirty="0"/>
              <a:t>и не идут смотреть кино.</a:t>
            </a:r>
          </a:p>
          <a:p>
            <a:r>
              <a:rPr lang="ru-RU" b="1" dirty="0"/>
              <a:t>Картина в комнате и краски,</a:t>
            </a:r>
          </a:p>
          <a:p>
            <a:r>
              <a:rPr lang="ru-RU" b="1" dirty="0"/>
              <a:t>и кресло мягкое в углу,</a:t>
            </a:r>
          </a:p>
          <a:p>
            <a:r>
              <a:rPr lang="ru-RU" b="1" dirty="0"/>
              <a:t>но взгляд не оторвать от сказки,</a:t>
            </a:r>
          </a:p>
          <a:p>
            <a:r>
              <a:rPr lang="ru-RU" b="1" dirty="0"/>
              <a:t>от той прекраснейшей завязки,</a:t>
            </a:r>
          </a:p>
          <a:p>
            <a:r>
              <a:rPr lang="ru-RU" b="1" dirty="0"/>
              <a:t>что расплескалась по холсту.</a:t>
            </a:r>
          </a:p>
          <a:p>
            <a:endParaRPr lang="ru-RU" b="1" dirty="0"/>
          </a:p>
          <a:p>
            <a:r>
              <a:rPr lang="ru-RU" b="1" dirty="0"/>
              <a:t>В картине комната и тихо,</a:t>
            </a:r>
          </a:p>
          <a:p>
            <a:r>
              <a:rPr lang="ru-RU" b="1" dirty="0"/>
              <a:t>и звука не произнести.</a:t>
            </a:r>
          </a:p>
          <a:p>
            <a:r>
              <a:rPr lang="ru-RU" b="1" dirty="0"/>
              <a:t>Мы затаим дыханье, – слышишь,</a:t>
            </a:r>
          </a:p>
          <a:p>
            <a:r>
              <a:rPr lang="ru-RU" b="1" dirty="0"/>
              <a:t>чтоб красоту не извести.</a:t>
            </a:r>
          </a:p>
          <a:p>
            <a:r>
              <a:rPr lang="ru-RU" b="1" dirty="0"/>
              <a:t>Чтоб свежесть красок не поблекла,</a:t>
            </a:r>
          </a:p>
          <a:p>
            <a:r>
              <a:rPr lang="ru-RU" b="1" dirty="0"/>
              <a:t>ещё таких сырых, живых.</a:t>
            </a:r>
          </a:p>
          <a:p>
            <a:r>
              <a:rPr lang="ru-RU" b="1" dirty="0"/>
              <a:t>Чтоб нам чудес открылась дверка,</a:t>
            </a:r>
          </a:p>
          <a:p>
            <a:r>
              <a:rPr lang="ru-RU" b="1" dirty="0"/>
              <a:t>чтоб любоваться нам на них. </a:t>
            </a:r>
          </a:p>
          <a:p>
            <a:r>
              <a:rPr lang="ru-RU" b="1" dirty="0"/>
              <a:t>                             Игорь </a:t>
            </a:r>
            <a:r>
              <a:rPr lang="ru-RU" b="1" dirty="0" err="1"/>
              <a:t>Брумер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7705" y="624547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1929 г</a:t>
            </a:r>
            <a:endParaRPr lang="ru-RU" sz="1600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24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5" y="656969"/>
            <a:ext cx="3794167" cy="450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5332" y="9152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Картина называется «Первые зрители». Что означает это название?</a:t>
            </a:r>
          </a:p>
        </p:txBody>
      </p:sp>
    </p:spTree>
    <p:extLst>
      <p:ext uri="{BB962C8B-B14F-4D97-AF65-F5344CB8AC3E}">
        <p14:creationId xmlns:p14="http://schemas.microsoft.com/office/powerpoint/2010/main" val="19133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5106" y="16808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план.</a:t>
            </a:r>
          </a:p>
          <a:p>
            <a:endParaRPr lang="ru-RU" sz="2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6267" y="1083918"/>
            <a:ext cx="78696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ru-RU" dirty="0"/>
              <a:t>.	</a:t>
            </a:r>
            <a:r>
              <a:rPr lang="ru-RU" sz="2400" b="1" i="1" dirty="0"/>
              <a:t>Краткая информация о художнике. </a:t>
            </a:r>
          </a:p>
          <a:p>
            <a:r>
              <a:rPr lang="ru-RU" sz="2400" b="1" i="1" dirty="0"/>
              <a:t>2.	Описание  картины: </a:t>
            </a:r>
          </a:p>
          <a:p>
            <a:r>
              <a:rPr lang="ru-RU" sz="2400" b="1" i="1" dirty="0" smtClean="0"/>
              <a:t>          1</a:t>
            </a:r>
            <a:r>
              <a:rPr lang="ru-RU" sz="2400" b="1" i="1" dirty="0"/>
              <a:t>)	что изображено на переднем плане, </a:t>
            </a:r>
          </a:p>
          <a:p>
            <a:r>
              <a:rPr lang="ru-RU" sz="2400" b="1" i="1" dirty="0" smtClean="0"/>
              <a:t>          2</a:t>
            </a:r>
            <a:r>
              <a:rPr lang="ru-RU" sz="2400" b="1" i="1" dirty="0"/>
              <a:t>)	что изображено на заднем, </a:t>
            </a:r>
          </a:p>
          <a:p>
            <a:r>
              <a:rPr lang="ru-RU" sz="2400" b="1" i="1" dirty="0" smtClean="0"/>
              <a:t>          3</a:t>
            </a:r>
            <a:r>
              <a:rPr lang="ru-RU" sz="2400" b="1" i="1" dirty="0"/>
              <a:t>)	на какие детали можно обратить внимание, </a:t>
            </a:r>
          </a:p>
          <a:p>
            <a:r>
              <a:rPr lang="ru-RU" sz="2400" b="1" i="1" dirty="0" smtClean="0"/>
              <a:t>          4</a:t>
            </a:r>
            <a:r>
              <a:rPr lang="ru-RU" sz="2400" b="1" i="1" dirty="0"/>
              <a:t>)	какова цветовая палитра изображения. </a:t>
            </a:r>
          </a:p>
          <a:p>
            <a:r>
              <a:rPr lang="ru-RU" sz="2400" b="1" i="1" dirty="0" smtClean="0"/>
              <a:t>          5</a:t>
            </a:r>
            <a:r>
              <a:rPr lang="ru-RU" sz="2400" b="1" i="1" dirty="0"/>
              <a:t>)	особенности картины, чем эта картина отличается от других. </a:t>
            </a:r>
          </a:p>
          <a:p>
            <a:r>
              <a:rPr lang="ru-RU" sz="2400" b="1" i="1" dirty="0"/>
              <a:t>3.	Идея картины. Впечатлениями от увиденного</a:t>
            </a:r>
          </a:p>
        </p:txBody>
      </p:sp>
    </p:spTree>
    <p:extLst>
      <p:ext uri="{BB962C8B-B14F-4D97-AF65-F5344CB8AC3E}">
        <p14:creationId xmlns:p14="http://schemas.microsoft.com/office/powerpoint/2010/main" val="2553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702" y="1107519"/>
            <a:ext cx="7276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Что изображено на картине? Выберите правильные варианты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1) открытое окно, комната художника, букет ромашек;</a:t>
            </a:r>
          </a:p>
          <a:p>
            <a:r>
              <a:rPr lang="ru-RU" sz="2400" b="1" dirty="0"/>
              <a:t>2) папка с эскизами, кошка, кресло;</a:t>
            </a:r>
          </a:p>
          <a:p>
            <a:r>
              <a:rPr lang="ru-RU" sz="2400" b="1" dirty="0"/>
              <a:t>3) кисти, портрет в рамке, краски;</a:t>
            </a:r>
          </a:p>
          <a:p>
            <a:r>
              <a:rPr lang="ru-RU" sz="2400" b="1" dirty="0"/>
              <a:t>4) занавеска на окне, мольберт, лес за окном.</a:t>
            </a:r>
          </a:p>
        </p:txBody>
      </p:sp>
    </p:spTree>
    <p:extLst>
      <p:ext uri="{BB962C8B-B14F-4D97-AF65-F5344CB8AC3E}">
        <p14:creationId xmlns:p14="http://schemas.microsoft.com/office/powerpoint/2010/main" val="22621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604" y="765218"/>
            <a:ext cx="69650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Найдите ошибки в употреблении слов, фактические ошибки, подчеркните эти слова.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Мольберт </a:t>
            </a:r>
            <a:r>
              <a:rPr lang="ru-RU" sz="2000" b="1" dirty="0"/>
              <a:t>ещё совсем чистый, на нём не смешаны краски, следовательно, картина только начата. 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В </a:t>
            </a:r>
            <a:r>
              <a:rPr lang="ru-RU" sz="2000" b="1" dirty="0"/>
              <a:t>названии картины «Первые зрители» есть юмор. 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Мальчикам </a:t>
            </a:r>
            <a:r>
              <a:rPr lang="ru-RU" sz="2000" b="1" dirty="0"/>
              <a:t>интересно посмотреть, как художник изображает свои картины. 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На </a:t>
            </a:r>
            <a:r>
              <a:rPr lang="ru-RU" sz="2000" b="1" dirty="0"/>
              <a:t>заднем плане мы видим приятную и просторную комнату.</a:t>
            </a:r>
          </a:p>
        </p:txBody>
      </p:sp>
    </p:spTree>
    <p:extLst>
      <p:ext uri="{BB962C8B-B14F-4D97-AF65-F5344CB8AC3E}">
        <p14:creationId xmlns:p14="http://schemas.microsoft.com/office/powerpoint/2010/main" val="3590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54</TotalTime>
  <Words>477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Сочинение по картине  Е. В. Сыромятниковой «Первые зрители»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Victory_pc</cp:lastModifiedBy>
  <cp:revision>7</cp:revision>
  <dcterms:created xsi:type="dcterms:W3CDTF">2023-04-06T04:58:04Z</dcterms:created>
  <dcterms:modified xsi:type="dcterms:W3CDTF">2023-10-24T19:08:45Z</dcterms:modified>
</cp:coreProperties>
</file>