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7E7A4-F914-4D4E-8221-409A625F4408}" v="1" dt="2022-12-11T10:14:28.410"/>
    <p1510:client id="{4ADC167F-6B3A-41B0-9941-21EF738F8AFD}" v="90" dt="2023-03-19T11:30:15.496"/>
    <p1510:client id="{9038324E-2F21-4BD7-BD58-1F4BD44E07BB}" v="617" dt="2022-12-12T18:47:07.634"/>
    <p1510:client id="{951AF8D4-D52A-474D-B647-544E26BBD62E}" v="134" dt="2023-03-19T12:32:41.915"/>
    <p1510:client id="{B19C7CAF-C361-4A34-AE68-951746CFD31A}" v="192" dt="2022-10-21T18:24:14.806"/>
    <p1510:client id="{CD77632A-365C-43F9-93A0-CD7205685668}" v="9" dt="2022-12-11T10:13:12.025"/>
    <p1510:client id="{FA8B43D2-0B5B-4776-975E-46D6BE6039EA}" v="291" dt="2022-11-17T17:42:30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" d="2"/>
          <a:sy n="1" d="2"/>
        </p:scale>
        <p:origin x="-1254" y="-10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24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152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579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07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53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64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1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992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221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80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466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xmlns="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xmlns="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394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0" r:id="rId6"/>
    <p:sldLayoutId id="2147483866" r:id="rId7"/>
    <p:sldLayoutId id="2147483867" r:id="rId8"/>
    <p:sldLayoutId id="2147483868" r:id="rId9"/>
    <p:sldLayoutId id="2147483869" r:id="rId10"/>
    <p:sldLayoutId id="21474838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A6C273A-38F2-4D34-98BF-47B248862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2CF659-EE5D-432C-B47F-10AC4A48A3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83AA549-1F0C-46E0-AAD8-DC3DC6CA61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xmlns="" id="{15265E95-0539-8CC0-E677-A234FA6EF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-1" b="1572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6" name="Bottom Right">
            <a:extLst>
              <a:ext uri="{FF2B5EF4-FFF2-40B4-BE49-F238E27FC236}">
                <a16:creationId xmlns:a16="http://schemas.microsoft.com/office/drawing/2014/main" xmlns="" id="{7B2F7E43-35EC-4103-9D95-2ACDB0038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xmlns="" id="{4CBE545A-C704-48FA-8193-05D4FDAA21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DFC12F8B-A54C-43DD-B393-14555547B64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E3B33274-B053-4224-A5A0-B90126BFFF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1C7170C7-58C1-4C2A-BCB1-A35DA8E12D9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931EDD4-C978-4F30-9A9D-2C5D3B3E4B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3E984CF3-8D55-4CD4-8256-69FDFE61C12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E9CC4F5D-4692-4689-807E-46C4886AD3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B872E016-A490-4CAF-AAC9-3EE29CBD43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94A6B7E-847F-437A-BC2F-A78EE3F87D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Footer Placeholder 42">
            <a:extLst>
              <a:ext uri="{FF2B5EF4-FFF2-40B4-BE49-F238E27FC236}">
                <a16:creationId xmlns:a16="http://schemas.microsoft.com/office/drawing/2014/main" xmlns="" id="{03E51277-1095-412F-913B-8FA8021AA6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9" name="Top Left">
            <a:extLst>
              <a:ext uri="{FF2B5EF4-FFF2-40B4-BE49-F238E27FC236}">
                <a16:creationId xmlns:a16="http://schemas.microsoft.com/office/drawing/2014/main" xmlns="" id="{96F2112D-BBBE-46A6-B66D-A3F02ED32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712269F1-E4D6-4EEB-8A0F-059FAFC408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088D87B2-D2A4-4577-89DC-7AF275C017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3">
              <a:extLst>
                <a:ext uri="{FF2B5EF4-FFF2-40B4-BE49-F238E27FC236}">
                  <a16:creationId xmlns:a16="http://schemas.microsoft.com/office/drawing/2014/main" xmlns="" id="{96F2112D-BBBE-46A6-B66D-A3F02ED328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ACCB55F8-F950-431F-9B90-688950D9F3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27D0AA11-2E4E-479C-B953-547285E724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90D86C66-EDF0-4ABB-87F4-A2882A2E02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026082B-E695-4987-8C03-332366C6C9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461A8835-D9FC-4CAB-AF19-A5513B17BA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54E6BA76-9515-415F-BAC9-76958DA6EB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4C120B3D-CF1C-49AE-B5B4-6BF589737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5F7B6392-DF04-4EF6-A433-4A7A757D65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FB987BC-4338-4C63-8DB9-5CB9DC4890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F0B5029E-655F-4CB5-BCA2-B62400CE76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66F436B-D502-4927-A05D-0691A99F65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63D19BC0-342A-4662-8B01-078F5BC25F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F32521F-B67B-4D14-BB6E-0DD27E1C70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56F73602-5ACB-4102-894B-D140E71E6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E87FA368-45DC-4276-A257-F67A12B20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6EBB7-ED98-2720-B14B-D62106835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04" y="731041"/>
            <a:ext cx="10191942" cy="3173034"/>
          </a:xfrm>
        </p:spPr>
        <p:txBody>
          <a:bodyPr>
            <a:normAutofit/>
          </a:bodyPr>
          <a:lstStyle/>
          <a:p>
            <a:r>
              <a:rPr lang="ru-RU" sz="6600">
                <a:solidFill>
                  <a:srgbClr val="FFFFFF"/>
                </a:solidFill>
                <a:cs typeface="Posterama"/>
              </a:rPr>
              <a:t>Великолепие Музея-усадьбы дворян Леонтьевых </a:t>
            </a:r>
            <a:endParaRPr lang="ru-RU" sz="660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5B9B00-8997-BC0C-3402-33DC85A09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354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 dirty="0">
                <a:solidFill>
                  <a:srgbClr val="FFFFFF"/>
                </a:solidFill>
              </a:rPr>
              <a:t>Выполнила: </a:t>
            </a:r>
            <a:r>
              <a:rPr lang="ru-RU" sz="2200" dirty="0" err="1">
                <a:solidFill>
                  <a:srgbClr val="FFFFFF"/>
                </a:solidFill>
              </a:rPr>
              <a:t>Сорогина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Карина</a:t>
            </a:r>
            <a:endParaRPr lang="ru-RU" sz="2200" dirty="0">
              <a:solidFill>
                <a:srgbClr val="FFFFFF"/>
              </a:solidFill>
            </a:endParaRPr>
          </a:p>
          <a:p>
            <a:r>
              <a:rPr lang="ru-RU" sz="2200" dirty="0">
                <a:solidFill>
                  <a:srgbClr val="FFFFFF"/>
                </a:solidFill>
              </a:rPr>
              <a:t>Студентка группы </a:t>
            </a:r>
            <a:r>
              <a:rPr lang="ru-RU" sz="2200" dirty="0" smtClean="0">
                <a:solidFill>
                  <a:srgbClr val="FFFFFF"/>
                </a:solidFill>
              </a:rPr>
              <a:t>ТУ1-41</a:t>
            </a:r>
            <a:endParaRPr lang="ru-RU" sz="2200" dirty="0">
              <a:solidFill>
                <a:srgbClr val="FFFFFF"/>
              </a:solidFill>
            </a:endParaRPr>
          </a:p>
        </p:txBody>
      </p:sp>
      <p:grpSp>
        <p:nvGrpSpPr>
          <p:cNvPr id="49" name="Cross">
            <a:extLst>
              <a:ext uri="{FF2B5EF4-FFF2-40B4-BE49-F238E27FC236}">
                <a16:creationId xmlns:a16="http://schemas.microsoft.com/office/drawing/2014/main" xmlns="" id="{DDB99EF5-8801-40E2-83D3-196FADCBBA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50FE3A76-C0EC-41F2-92AD-1A75BA3771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22AF00A-AACB-4D06-A706-4231FD4EC6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8813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xmlns="" id="{34B438D8-EF7C-445C-8B7F-953BEB1BC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FE087E2-E4B7-42FA-A441-7EDEE41B00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61B2EF2-665F-429A-9CFB-08C14FAC99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B0B1C71-6C49-4F64-8859-9CC59D7D98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66BBF9FA-27D4-45DF-8D9C-623EA4106A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F2F0D01-71CB-4693-A192-5BA045A5C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40E1FB-ACD1-41FC-9828-9B5D2CAA77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2BABC85-DC43-42B8-8AAA-9198D7A62D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48F9955-240E-4180-81B8-5909B1A91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7D9D7-4D3A-E06E-D7B8-58460099B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682" y="189396"/>
            <a:ext cx="3988369" cy="223686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5A3565-A0C4-C91B-3ED9-6EAFBB08F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57" y="1113902"/>
            <a:ext cx="4263278" cy="44488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Удивительным и новым местом в Усадьбе является музей “Золотой улей”.  </a:t>
            </a:r>
          </a:p>
          <a:p>
            <a:pPr marL="0" indent="0">
              <a:buNone/>
            </a:pPr>
            <a:r>
              <a:rPr lang="ru-RU" sz="2400" dirty="0"/>
              <a:t>В ходе увлекательной экскурсии, можно познакомиться с историей развития бортничества в России. Изначально это было весьма опасное занятие: люди забирали мед прямо из жилищ пчел в естественной среде.</a:t>
            </a:r>
          </a:p>
          <a:p>
            <a:endParaRPr lang="ru-RU" sz="1800"/>
          </a:p>
        </p:txBody>
      </p:sp>
      <p:pic>
        <p:nvPicPr>
          <p:cNvPr id="5" name="Рисунок 5" descr="Изображение выглядит как текст, небо, на открытом воздухе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ED81FDB-FFF4-38F8-6393-1AAECF88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03" y="1302632"/>
            <a:ext cx="6387190" cy="4247481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xmlns="" id="{284021E3-6F46-410C-BF43-B2DED7365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48AF179-3265-4A10-A62C-92B7E186C3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xmlns="" id="{30DF5C12-B34D-4E70-8FD0-D98069994E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589785B-0300-4D1C-BEFB-DCA5AA0450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7F41DF3E-3189-428F-B4FE-AACA351306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7C51D846-61EF-4EB5-BE03-65A572A2EAB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C5417C86-AA6B-4AD4-BD75-694E8E073E3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51D5067E-85F6-4202-AFB5-41F9C9EA74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A9598395-257E-4B18-949B-50F109866B7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39DDA522-37EB-48B3-9B62-748F75D368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8F012-98AD-4320-BA44-DE1CE4E4DF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26189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E12301-1C96-4D15-9838-D5B894B22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а открытом воздухе, вода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AA7B7C1-8067-DBDD-9B99-85AB05EBD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565" r="-1" b="11160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xmlns="" id="{D7A5FD75-4B35-4162-9304-569491255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5107DF9-40C8-458E-82E1-523137E7A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BD83295-4F37-4B80-AF77-1798FB80C5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65888C74-4F56-4347-8944-E676A3C89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69429CD-28C1-4DC7-84AD-4421A0AC8E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62D63CF-41E9-4561-A945-E199ABE75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C95C339-F16B-492F-903D-A6855F56E1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85BC65A-0C9A-45A6-B18B-5E020CE983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Bottom Right">
            <a:extLst>
              <a:ext uri="{FF2B5EF4-FFF2-40B4-BE49-F238E27FC236}">
                <a16:creationId xmlns:a16="http://schemas.microsoft.com/office/drawing/2014/main" xmlns="" id="{34676384-D846-461C-B8F3-BDB849B4A4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xmlns="" id="{50480E57-05E0-42B6-8693-191B4E9CF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1C989BD5-54F6-4747-83F1-81FCAEDAD8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6D7EE029-E135-4899-AC49-78D6946CDA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4C9494D7-A3EA-4A41-8910-6B6FE95E59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9E7F2B7-DEB2-4B2A-99F9-10622D09E1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9DACD4DB-BAF5-43DD-8CC8-4200A16D662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6532D7D7-91B4-4F7C-B38E-5BBD5F3B42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B7428A0-A810-46D6-9CC7-2475B2DF6EE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C4A0E07-B9C5-49FB-B94A-B28D740C74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66ACC3-55DA-46AD-4332-430361B50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622" y="726538"/>
            <a:ext cx="9962655" cy="5017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rgbClr val="FFFFFF"/>
                </a:solidFill>
              </a:rPr>
              <a:t>Возрождение духовного наследия даёт нам возможность в настоящее время любоваться историей тех времен в полной доступности. Благодаря этому мы можем себе позволить не забывать всё то, что раньше было так важно. Сохранение духовного наследия – это вечная память истории родного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275472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BFC6891-CBA5-427E-98AC-BF56BB033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6" name="Bottom Right">
            <a:extLst>
              <a:ext uri="{FF2B5EF4-FFF2-40B4-BE49-F238E27FC236}">
                <a16:creationId xmlns:a16="http://schemas.microsoft.com/office/drawing/2014/main" xmlns="" id="{4CD73DBB-9AC8-4BE7-AA43-995A7495D7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512DE672-70F7-4637-B2FF-2FA41F0B02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8" name="Graphic 157">
              <a:extLst>
                <a:ext uri="{FF2B5EF4-FFF2-40B4-BE49-F238E27FC236}">
                  <a16:creationId xmlns:a16="http://schemas.microsoft.com/office/drawing/2014/main" xmlns="" id="{DD2F0317-76EA-414D-B393-F8B40F19C7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7EDD0BAA-CF8C-4BEE-8C35-300AF20170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935A65F3-B3C8-4CC6-BA1A-035AEA210F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F0B2B25A-CE08-484B-B756-77C69C3BFE6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C6F5E584-459A-4F39-9F69-43177D7D663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FA96BF44-ED00-4109-9F2F-65716299DE5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98C01C93-49E2-4D91-BD01-E1E20675B7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E961950D-1C40-4BA8-9CCE-D8E2C0AB9E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C934D714-BCAF-4495-A9AD-F66AC57940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Рисунок 4" descr="Изображение выглядит как на открытом воздухе, строительство, транспорт, гужево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C22BDAC-FB6C-7B4E-E024-9CFAF339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85" b="13608"/>
          <a:stretch/>
        </p:blipFill>
        <p:spPr>
          <a:xfrm>
            <a:off x="188468" y="10"/>
            <a:ext cx="11812017" cy="3919684"/>
          </a:xfrm>
          <a:prstGeom prst="rect">
            <a:avLst/>
          </a:prstGeom>
        </p:spPr>
      </p:pic>
      <p:grpSp>
        <p:nvGrpSpPr>
          <p:cNvPr id="58" name="Top Left">
            <a:extLst>
              <a:ext uri="{FF2B5EF4-FFF2-40B4-BE49-F238E27FC236}">
                <a16:creationId xmlns:a16="http://schemas.microsoft.com/office/drawing/2014/main" xmlns="" id="{AAFDD3F2-C28D-4186-A9F0-DA324412D5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5302C02-0D50-4BBD-8410-674BE02F9B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F8C7FBB7-D7DF-46D6-80AF-EA374C31A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806BD1F9-BA15-455A-AC80-3E40C5B6A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5AD4DC37-4D5F-4CFC-B64A-ACA7ED692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82A0B918-ED2A-45A5-9247-67750B3D0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3775DAE7-4E0F-4B22-BDD1-4B3F353570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F80A3A5C-7609-4229-8E65-17AD785E38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3B5AB8-867A-27D3-BD0F-6FAD548A5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449" y="4185741"/>
            <a:ext cx="9442443" cy="203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/>
              <a:t>Усадебный бум, который вызвала новая Россия, развивается в двух направлениях. Одна из них - освоение новых территорий, создание замкнутого мира за глухими заборами, а другая - возрождение забытых, почти мёртвых усадеб, которые столетие назад ещё блистали своим великолепием среди обычных парков, прудов и охотничьих угодий.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699794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F90D96-96D0-8E21-5C63-CAB5939F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ru-RU" dirty="0" smtClean="0"/>
              <a:t>Прошлое усадьбы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0B3380-8DB2-C75F-DB2A-A3CF71A3C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601" y="1798320"/>
            <a:ext cx="5604997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Усадьбе дворян Леонтьевых, что в селе Воронине Ростовского района, счастье улыбнулось тоже не сразу. До 90-х там был пионерский лагерь «Дружба», который с 26 мая 1998 года стал детским оздоровительным центром, пока окончательно не пришёл в запустение.</a:t>
            </a:r>
            <a:endParaRPr lang="ru-RU" sz="3600"/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xmlns="" id="{018B77F3-19EF-43BE-AA95-9929CF088E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2838E937-01D3-43B7-8692-491307AAD8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3F4D862-7F81-447A-870A-C1E84EF0BB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5A4B939-23EE-4F6C-B802-5741F61D56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E00246F-3383-4D02-BF0E-393F9033A3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1C74B0BD-FBF1-4B0E-98C1-3C6625D900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9237D294-281E-449D-A31F-FE23A2C9C1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082F7F5-1FD9-4206-8F6B-48A5EC70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85EBEE9A-F4B1-4271-96B8-76984411A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Рисунок 4" descr="Изображение выглядит как дерево, на открытом воздухе, вода, тра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A28D4CA-0D38-A9B7-2714-AD9FA2D5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9" r="4" b="4"/>
          <a:stretch/>
        </p:blipFill>
        <p:spPr>
          <a:xfrm>
            <a:off x="7188594" y="10"/>
            <a:ext cx="5003406" cy="3428990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дерево, на открытом воздухе, лес&#10;&#10;Автоматически созданное описание">
            <a:extLst>
              <a:ext uri="{FF2B5EF4-FFF2-40B4-BE49-F238E27FC236}">
                <a16:creationId xmlns:a16="http://schemas.microsoft.com/office/drawing/2014/main" xmlns="" id="{865447A8-469D-8AB9-581C-D3CE00A3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9" r="11036" b="1"/>
          <a:stretch/>
        </p:blipFill>
        <p:spPr>
          <a:xfrm>
            <a:off x="7188594" y="3429000"/>
            <a:ext cx="5003406" cy="3429000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xmlns="" id="{4602417A-49F6-4C14-8B11-5084771A70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xmlns="" id="{9803CDD2-AAD9-4EAA-9068-A6D5649578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7C90D60-EDE8-407D-A86D-3CEF27FFCC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0CCD602-3FF2-418C-9B4D-B4780431BA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A9D3269F-9D94-4D85-9E00-1B59A84B7A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02203C4A-B4A3-45C0-B0DE-2B91455579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EFCC0D32-1739-4A44-BC19-4ECBE16F2ED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259FE917-2EF7-432F-8922-99FECF0BEE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950DFABA-E0A5-4E63-A04E-7CDB6EC5EE5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5CF746F-B5C9-4EFB-A1CF-CFA2A04950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72826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E148A-8EFF-C223-124F-2BE55149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60" y="559813"/>
            <a:ext cx="5605358" cy="1664573"/>
          </a:xfrm>
        </p:spPr>
        <p:txBody>
          <a:bodyPr>
            <a:normAutofit/>
          </a:bodyPr>
          <a:lstStyle/>
          <a:p>
            <a:r>
              <a:rPr lang="ru-RU" dirty="0" smtClean="0"/>
              <a:t>Усадьба  дворян Леонтьевых</a:t>
            </a:r>
            <a:endParaRPr lang="ru-RU" dirty="0"/>
          </a:p>
        </p:txBody>
      </p:sp>
      <p:pic>
        <p:nvPicPr>
          <p:cNvPr id="4" name="Рисунок 4" descr="Изображение выглядит как человек, в помещении, пол, стоящ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AACB0F8-825A-7F29-D6A3-8AE024BCA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82" y="567942"/>
            <a:ext cx="3801713" cy="5716862"/>
          </a:xfrm>
          <a:prstGeom prst="rect">
            <a:avLst/>
          </a:prstGeom>
        </p:spPr>
      </p:pic>
      <p:grpSp>
        <p:nvGrpSpPr>
          <p:cNvPr id="37" name="Top left">
            <a:extLst>
              <a:ext uri="{FF2B5EF4-FFF2-40B4-BE49-F238E27FC236}">
                <a16:creationId xmlns:a16="http://schemas.microsoft.com/office/drawing/2014/main" xmlns="" id="{C4F70370-17DE-499D-8256-4F9A352BA9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267F3889-D5A7-4B0B-A5C8-910CE49F90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0968393-494B-4758-914C-AC92C74110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3B9ECD2-208D-4E4C-85C7-86FAEFBCF6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CEC0DB1-FD35-4E6A-A339-227F3A2D6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E530033-EC4D-4252-B937-8ABB2D681D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2136133D-A7F2-42FA-B919-60AC41C778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4D267CA-94E7-4FD5-942D-5C3DE29C91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30D7B39F-6C07-4FE8-A354-9F9A126091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8" name="Bottom Right">
            <a:extLst>
              <a:ext uri="{FF2B5EF4-FFF2-40B4-BE49-F238E27FC236}">
                <a16:creationId xmlns:a16="http://schemas.microsoft.com/office/drawing/2014/main" xmlns="" id="{C493BE25-7BED-4AAF-B05A-9EB10C80E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2C74F867-72FD-4FAA-9932-767684A758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xmlns="" id="{186A5D6B-01F1-41A2-8AE2-E20E30B048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6FB5D595-CCC3-47E7-B8F1-88394EF1FD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E36CCDE7-57DC-4910-B815-A1C0C0D8D1C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005B41E5-C3EB-4C22-B6DE-8928C8314EE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CC24D105-2918-455F-B496-92D82E1BD0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9FA8C24E-CE9B-4872-9D15-D4B4A24D54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60726FA3-32BA-48EA-8DCB-23BBFC7188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BEB3500D-7293-48F7-8F7E-D60FF252C1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C1D84803-4454-41CE-AFB6-447705465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F1326E-6AE3-130B-06C1-88C2E72C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248" y="2384474"/>
            <a:ext cx="5604997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/>
              <a:t>Сначала вернуть первоначальный облик усадьбе Сергею Леонтьеву помогали волонтеры - студенты и школьники, русские и французы. Они расчистили парк и фундамент усадьбы</a:t>
            </a:r>
          </a:p>
        </p:txBody>
      </p:sp>
    </p:spTree>
    <p:extLst>
      <p:ext uri="{BB962C8B-B14F-4D97-AF65-F5344CB8AC3E}">
        <p14:creationId xmlns:p14="http://schemas.microsoft.com/office/powerpoint/2010/main" xmlns="" val="123980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BFC6891-CBA5-427E-98AC-BF56BB033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xmlns="" id="{F4436A75-A020-494B-B70E-85CBD21EA3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4D9AC34A-4733-4246-B384-5BBE066AB1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xmlns="" id="{C84724B9-1248-4CA6-931C-9B9E630049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4C9DE4C6-CB01-4D68-93A6-8607C5D238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C59DA521-D2B0-460E-983D-FAE00EFB20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9CECFA9-7A18-4264-BC92-C7C99477A7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701834A6-ABDA-4C9E-A44A-7D52EEDBE1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3B3C39CA-57CB-43E8-89BC-497ECBAFB6C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1B05384B-92F3-4CC1-8748-7BFCD27B7B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C7E4B4AC-919A-46C3-A98F-B36F103A2D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B61039B-1FD3-401E-83AC-C05C971D11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Рисунок 4" descr="Изображение выглядит как на открытом воздухе, люди, группа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74A5166-EE14-861C-4F79-9BBEF741B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83" r="-2" b="17224"/>
          <a:stretch/>
        </p:blipFill>
        <p:spPr>
          <a:xfrm>
            <a:off x="619840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6" y="105743"/>
                </a:lnTo>
                <a:cubicBezTo>
                  <a:pt x="10536187" y="2244886"/>
                  <a:pt x="8264669" y="3854030"/>
                  <a:pt x="5542096" y="3854030"/>
                </a:cubicBezTo>
                <a:cubicBezTo>
                  <a:pt x="2819521" y="3854030"/>
                  <a:pt x="548003" y="2244886"/>
                  <a:pt x="22664" y="105743"/>
                </a:cubicBezTo>
                <a:close/>
              </a:path>
            </a:pathLst>
          </a:custGeom>
        </p:spPr>
      </p:pic>
      <p:grpSp>
        <p:nvGrpSpPr>
          <p:cNvPr id="25" name="Top Left">
            <a:extLst>
              <a:ext uri="{FF2B5EF4-FFF2-40B4-BE49-F238E27FC236}">
                <a16:creationId xmlns:a16="http://schemas.microsoft.com/office/drawing/2014/main" xmlns="" id="{DB8ED0A1-FF45-4EE6-ADE8-2F2ED0D394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1A8A514-3FF4-4ADA-AF55-B44C969B5C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EDA4578-CC87-43DF-B783-3B5D770C3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FB4F1C15-5B2E-483A-AA12-C47B50007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AEF72001-4788-44E6-8592-7099340CA3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A8C8919-696C-4290-B3EE-DDC5EDA43C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37F8271-7580-41CA-B352-6393A3EA8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E1B97F8-5B65-43A1-9BC3-FEF0AD7C7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C5555F-FB4A-9486-9F89-1831CCBF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705" y="4045716"/>
            <a:ext cx="8216405" cy="203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ru-RU" sz="1800"/>
              <a:t>Усадьба Воронино – одна из немногих усадеб России, которой на протяжении нескольких веков владели исключительно представители одной дворянской фамилии.</a:t>
            </a:r>
          </a:p>
        </p:txBody>
      </p:sp>
    </p:spTree>
    <p:extLst>
      <p:ext uri="{BB962C8B-B14F-4D97-AF65-F5344CB8AC3E}">
        <p14:creationId xmlns:p14="http://schemas.microsoft.com/office/powerpoint/2010/main" xmlns="" val="345482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E12301-1C96-4D15-9838-D5B894B22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дерево, на открытом воздухе, в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D1C4EF0-74E1-032F-B0F1-EDA1D9654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676" r="-1" b="13049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xmlns="" id="{D7A5FD75-4B35-4162-9304-569491255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5107DF9-40C8-458E-82E1-523137E7A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BD83295-4F37-4B80-AF77-1798FB80C5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65888C74-4F56-4347-8944-E676A3C89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69429CD-28C1-4DC7-84AD-4421A0AC8E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62D63CF-41E9-4561-A945-E199ABE754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C95C339-F16B-492F-903D-A6855F56E1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85BC65A-0C9A-45A6-B18B-5E020CE983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Bottom Right">
            <a:extLst>
              <a:ext uri="{FF2B5EF4-FFF2-40B4-BE49-F238E27FC236}">
                <a16:creationId xmlns:a16="http://schemas.microsoft.com/office/drawing/2014/main" xmlns="" id="{34676384-D846-461C-B8F3-BDB849B4A4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xmlns="" id="{50480E57-05E0-42B6-8693-191B4E9CF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1C989BD5-54F6-4747-83F1-81FCAEDAD8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6D7EE029-E135-4899-AC49-78D6946CDA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4C9494D7-A3EA-4A41-8910-6B6FE95E59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9E7F2B7-DEB2-4B2A-99F9-10622D09E1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9DACD4DB-BAF5-43DD-8CC8-4200A16D662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6532D7D7-91B4-4F7C-B38E-5BBD5F3B42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B7428A0-A810-46D6-9CC7-2475B2DF6EE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C4A0E07-B9C5-49FB-B94A-B28D740C74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FF1DDE-37B7-7546-AFD6-41C8D62BE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89" y="1118121"/>
            <a:ext cx="4977905" cy="5017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</a:rPr>
              <a:t>Главный усадебный дом в Воронино периодически менял свой облик. Однако, известно, что дом, который мы можем увидеть в усадьбе сегодня, был построен на основании особняка XVIII века.</a:t>
            </a:r>
          </a:p>
        </p:txBody>
      </p:sp>
    </p:spTree>
    <p:extLst>
      <p:ext uri="{BB962C8B-B14F-4D97-AF65-F5344CB8AC3E}">
        <p14:creationId xmlns:p14="http://schemas.microsoft.com/office/powerpoint/2010/main" xmlns="" val="200391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xmlns="" id="{FADD1535-ED83-48B3-8EB1-671A080F09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E70C64DB-421C-4FFD-8EB1-A7D1A5DC1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5C04BFFB-0C30-49E1-B4F0-243531219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368C7354-F4EF-4BC5-BF44-01614E0B93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145981B8-FB15-43E7-B1CE-AE4A5E9B13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75F05D22-2B12-4452-A804-346878D55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B26EE6B-DF99-4B8A-8859-82A92A598A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CE8FB053-1663-44BA-8128-0C19BD762A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5E5E4F4-4EE0-49E3-98E5-F1E2BB91A7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5D2EA2-3003-6A59-F020-D9682903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90" y="892224"/>
            <a:ext cx="5057273" cy="5220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2400" dirty="0"/>
              <a:t>Необыкновенная история заставила прямого потомка владельцев усадьбы, Сергея Александровича Леонтьева, посетить имение его предков и понять то, что он хочет возродить Воронино. В 2005 году он начал постепенно восстанавливать все усадебные постройки. В Воронино снова расцвел парк, был восстановлен дом и музей в нем, появились парковые постройки, гостевые дома и ресторан. </a:t>
            </a:r>
            <a:endParaRPr lang="ru-RU"/>
          </a:p>
        </p:txBody>
      </p:sp>
      <p:pic>
        <p:nvPicPr>
          <p:cNvPr id="4" name="Рисунок 4" descr="Изображение выглядит как дерево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67FDD114-9197-C78D-D3AE-DCBF9C2CC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7" r="21027" b="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xmlns="" id="{01081332-6CA1-49C2-A979-7709509AD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xmlns="" id="{826B0664-73BC-4FCB-A447-57F7F6764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23242A3E-DBD8-44D5-930F-DA776CA069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331C242-2FF0-40D4-BF95-4A27680F26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500FE3B-EB2C-4A5D-ABA7-35137B2BA5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6E1EA3BF-3A9F-4CD0-9640-6FF67F44301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17F4411F-5B81-451C-A006-8754E1618A9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4E4D64BD-20E2-44CF-AEB4-A87A43376B7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0B309630-6603-4319-BAB8-93102ABEB3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540FCD4-859A-4602-9CBC-C697E3877A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45664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xmlns="" id="{E8ABCFC2-1187-4EFE-87CB-D1ABA0F5D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C4CE539D-89D1-484C-B390-9D6005029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85D0A74-51B8-440F-8ADF-3F2ED1C84B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A5C9E45B-6B92-475E-8B2E-97729EE8F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E7E3A49B-F12C-4355-84DE-0EF54227A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DE6BF50-27B1-444D-9E81-752674A04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8B7A474-F527-47C3-94C4-A0F4462764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D1AF5A9-1A6C-4F55-B975-879BF9EE31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1039866D-1864-499B-9BD7-C8178A07F0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D96CAF-05B8-6B66-4F71-C5DE3D4CD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72" y="169025"/>
            <a:ext cx="10565905" cy="20911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/>
              <a:t>В поместье открыты музейные комнаты, посвященные родам Леонтьевых, Суворовых, и истории самой усадьбы. Несмотря на то, что обстановка, библиотека и художественные ценности усадьбы хранятся в музейных фондах, в семейном архиве Леонтьевых тоже сохранились кое-какие экспонаты: фотографии, документы, дамские альбомы.</a:t>
            </a:r>
          </a:p>
        </p:txBody>
      </p:sp>
      <p:pic>
        <p:nvPicPr>
          <p:cNvPr id="6" name="Рисунок 6" descr="Изображение выглядит как пол, в помещении, стена, жив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29D237F-D10D-F9D8-210B-FFEBAFA3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03" y="2874662"/>
            <a:ext cx="5130560" cy="3424648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64D95746-705A-B161-450F-326EAE89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537" y="2874662"/>
            <a:ext cx="5130560" cy="3424648"/>
          </a:xfrm>
          <a:prstGeom prst="rect">
            <a:avLst/>
          </a:prstGeom>
        </p:spPr>
      </p:pic>
      <p:grpSp>
        <p:nvGrpSpPr>
          <p:cNvPr id="25" name="Bottom Right">
            <a:extLst>
              <a:ext uri="{FF2B5EF4-FFF2-40B4-BE49-F238E27FC236}">
                <a16:creationId xmlns:a16="http://schemas.microsoft.com/office/drawing/2014/main" xmlns="" id="{CE5E50B5-764C-4CF0-BE62-6330BDB19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xmlns="" id="{9C1BDBFA-B254-41ED-90D6-17F930A079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E84A133-F5D3-4950-9DC9-A3DEEEBC95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682FFBFE-D99F-4065-9AEC-88E664DB84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421980AE-6D2C-4DAE-A7A8-520458372D9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63B2229E-2951-41E8-AD53-08D80052380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82D20C4F-2AC9-44DD-9092-45ACB8A175E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08C98BF0-6D5F-4454-8756-16602535A0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B6F1B3E8-AAFA-43AA-9872-DF033CCBF62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ECAE8F4B-267D-4381-A9FD-CEF14AE693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30874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xmlns="" id="{DC655204-C06A-4A55-9BB4-C79C4AF9D6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83BC876-5C0C-438A-8928-B1EC2E1E4D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B9B3EEC1-86B7-4DB1-AB38-E2D749392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EB2CD0B-3D3E-4CF3-92F5-7AE77C22C9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1561934-15F2-4620-A65F-28EB73CD7D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DB9278E2-D464-4DE2-B229-D3D02ED2B1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67AA3CE0-412D-4C03-9203-878479E0A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85785346-E446-47E2-B3DD-C1C561E689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F6388E0-BD20-4901-B128-88D3D56A1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206B49-86C7-B3C7-FE0D-64FBC48C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2B7C96-BEF8-20C7-68A0-03C8F14CF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56" y="1717724"/>
            <a:ext cx="4987488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dirty="0"/>
              <a:t>Кроме того, музей-усадьба дворян Леонтьевых предлагает своим гостям проживание в гостевых домах. Общий жилой фонд составляет 29 номеров различных категорий: «Эконом», «Стандарт», «Стандарт+1», «Стандарт+2», «Полулюкс» и «Люкс».</a:t>
            </a:r>
          </a:p>
        </p:txBody>
      </p:sp>
      <p:pic>
        <p:nvPicPr>
          <p:cNvPr id="4" name="Рисунок 4" descr="Изображение выглядит как в помещении, стена, п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15FC62C-3D46-FEB2-6EC1-34ECE69A7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8" r="25690" b="-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xmlns="" id="{4C476EAB-383B-48F9-B661-B049EB50AE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045FFB7-76A2-4C6F-A15F-23BF1597CB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xmlns="" id="{F4E5EB5B-D417-4B20-9CBE-F3DCCA5F3D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6643958-DAAD-4611-BCC7-9BDB5917C29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263D00C7-B9D3-4681-8C55-F137CBD364A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0539B678-9BB9-4639-B9A4-4511639BB4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C14F8CDF-D0D2-43AD-A7AB-0871C24A6E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25D54C27-D98D-4E8C-87BD-E0ECAB3BAE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A10EDED-B646-4197-BF0C-C4A83018BA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B9B3D029-DC96-4655-89E2-D9387B3D56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F12D98D-E6A5-437D-830E-C5C0E7ACE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276031456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Произвольный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ExploreVTI</vt:lpstr>
      <vt:lpstr>Великолепие Музея-усадьбы дворян Леонтьевых </vt:lpstr>
      <vt:lpstr>Слайд 2</vt:lpstr>
      <vt:lpstr>Прошлое усадьбы </vt:lpstr>
      <vt:lpstr>Усадьба  дворян Леонтьевых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1</cp:lastModifiedBy>
  <cp:revision>258</cp:revision>
  <dcterms:created xsi:type="dcterms:W3CDTF">2022-10-21T17:46:27Z</dcterms:created>
  <dcterms:modified xsi:type="dcterms:W3CDTF">2023-10-04T15:18:51Z</dcterms:modified>
</cp:coreProperties>
</file>