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7"/>
  </p:notesMasterIdLst>
  <p:sldIdLst>
    <p:sldId id="333" r:id="rId2"/>
    <p:sldId id="353" r:id="rId3"/>
    <p:sldId id="337" r:id="rId4"/>
    <p:sldId id="335" r:id="rId5"/>
    <p:sldId id="336" r:id="rId6"/>
    <p:sldId id="334" r:id="rId7"/>
    <p:sldId id="338" r:id="rId8"/>
    <p:sldId id="341" r:id="rId9"/>
    <p:sldId id="339" r:id="rId10"/>
    <p:sldId id="351" r:id="rId11"/>
    <p:sldId id="340" r:id="rId12"/>
    <p:sldId id="350" r:id="rId13"/>
    <p:sldId id="355" r:id="rId14"/>
    <p:sldId id="352" r:id="rId15"/>
    <p:sldId id="359" r:id="rId16"/>
    <p:sldId id="346" r:id="rId17"/>
    <p:sldId id="357" r:id="rId18"/>
    <p:sldId id="358" r:id="rId19"/>
    <p:sldId id="344" r:id="rId20"/>
    <p:sldId id="349" r:id="rId21"/>
    <p:sldId id="356" r:id="rId22"/>
    <p:sldId id="345" r:id="rId23"/>
    <p:sldId id="354" r:id="rId24"/>
    <p:sldId id="342" r:id="rId25"/>
    <p:sldId id="34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6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AAF1A-E497-4B7E-B8CB-267C1E482242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C0AF2-7A9C-4B13-B3E8-644AEBACB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94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B84007D-C9FE-4C91-91C2-BC88C0D72397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1813B31-06B6-49BB-90C5-AE909A0A8A2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познавательно – исследовательскому развитию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детей   старшего дошкольного   возраста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«Почему вода- волшебница?»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Выполнили: </a:t>
            </a:r>
          </a:p>
          <a:p>
            <a:pPr algn="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Дворникова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М.В.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Никитина Л.Ю.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7"/>
            <a:ext cx="45720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4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2" y="329275"/>
            <a:ext cx="3861758" cy="51490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5338" y="972901"/>
            <a:ext cx="5149010" cy="386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4345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Опыты с </a:t>
            </a:r>
            <a:r>
              <a:rPr lang="ru-RU" b="1" dirty="0" smtClean="0"/>
              <a:t>водой и магнитом</a:t>
            </a:r>
            <a:r>
              <a:rPr lang="ru-RU" b="1" dirty="0"/>
              <a:t>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Опыт: «Как влияет расстояние на магнит?».</a:t>
            </a:r>
            <a:r>
              <a:rPr lang="ru-RU" b="1" dirty="0"/>
              <a:t> </a:t>
            </a:r>
            <a:r>
              <a:rPr lang="ru-RU" dirty="0"/>
              <a:t>Вывод: Магнит действует на железные предметы на расстояние. Это расстояние называется - "магнитное </a:t>
            </a:r>
            <a:r>
              <a:rPr lang="ru-RU" dirty="0" smtClean="0"/>
              <a:t>поле«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Опыт: «Как влияет вода на свойства магнита?». Вывод: железные предметы намагнитились и притянулись к магниту сквозь препятствие</a:t>
            </a:r>
            <a:r>
              <a:rPr lang="ru-RU" dirty="0" smtClean="0"/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6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166"/>
            <a:ext cx="4752528" cy="5898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067945" cy="594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8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21107-WA0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3963"/>
            <a:ext cx="9144000" cy="640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7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Взаимодействие с родителями. Опыт «Лилии </a:t>
            </a:r>
            <a:r>
              <a:rPr lang="ru-RU" sz="2000" dirty="0" smtClean="0"/>
              <a:t>на воде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" y="1021354"/>
            <a:ext cx="4421017" cy="504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21354"/>
            <a:ext cx="4067944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6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577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2" y="-6213"/>
            <a:ext cx="4249072" cy="578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5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Взаимодействие с воспитанниками. «Водное </a:t>
            </a:r>
            <a:r>
              <a:rPr lang="ru-RU" sz="1800" dirty="0" smtClean="0"/>
              <a:t>чудо» (рисование на воде в технике </a:t>
            </a:r>
            <a:r>
              <a:rPr lang="ru-RU" sz="1800" dirty="0" err="1" smtClean="0"/>
              <a:t>Эбру</a:t>
            </a:r>
            <a:r>
              <a:rPr lang="ru-RU" sz="1800" dirty="0" smtClean="0"/>
              <a:t>).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9"/>
            <a:ext cx="3078541" cy="4248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4457" y="2318731"/>
            <a:ext cx="4270226" cy="2614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4253" y="2889615"/>
            <a:ext cx="4392489" cy="31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8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520" y="764704"/>
            <a:ext cx="4896544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990" y="620690"/>
            <a:ext cx="489654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1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4644" y="724645"/>
            <a:ext cx="5373215" cy="3923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0615" y="279835"/>
            <a:ext cx="5373218" cy="4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0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Опыт «Научи </a:t>
            </a:r>
            <a:r>
              <a:rPr lang="ru-RU" sz="2800" dirty="0" smtClean="0"/>
              <a:t>яйцо </a:t>
            </a:r>
            <a:r>
              <a:rPr lang="ru-RU" sz="2800" dirty="0" smtClean="0"/>
              <a:t>плавать».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" y="980728"/>
            <a:ext cx="3186354" cy="4248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20888"/>
            <a:ext cx="3327834" cy="4437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99500"/>
            <a:ext cx="3435845" cy="45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1839104"/>
          </a:xfrm>
        </p:spPr>
        <p:txBody>
          <a:bodyPr/>
          <a:lstStyle/>
          <a:p>
            <a:r>
              <a:rPr lang="ru-RU" dirty="0"/>
              <a:t>Как сосулька,  замерзает, В дом туманом заползает, На плите у нас кипит, Паром чайника шипит,  Растворяет сахар в чае  Мы её не замечаем</a:t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4" descr="сосуль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068" y="1988840"/>
            <a:ext cx="2998788" cy="2011363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тум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5" t="2868" r="-5539" b="773"/>
          <a:stretch/>
        </p:blipFill>
        <p:spPr bwMode="auto">
          <a:xfrm>
            <a:off x="4355976" y="1988840"/>
            <a:ext cx="3557390" cy="2011363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4510530"/>
            <a:ext cx="2664297" cy="224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44952"/>
            <a:ext cx="3372322" cy="230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8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3"/>
            <a:ext cx="727280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42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опыт с бумагой и водой.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" y="1124744"/>
            <a:ext cx="2746906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3"/>
            <a:ext cx="262953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17635"/>
            <a:ext cx="3635896" cy="565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2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Опыт «ВОДА </a:t>
            </a:r>
            <a:r>
              <a:rPr lang="ru-RU" sz="2400" dirty="0" smtClean="0"/>
              <a:t>НЕ ИМЕЕТ ЗАПАХА </a:t>
            </a:r>
            <a:r>
              <a:rPr lang="ru-RU" sz="2400" dirty="0" smtClean="0"/>
              <a:t>ЦВЕТА и  ФОРМЫ».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" y="980728"/>
            <a:ext cx="3348372" cy="4464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949596"/>
            <a:ext cx="3628013" cy="5071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30790"/>
            <a:ext cx="2771800" cy="47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СТЕНГАЗЕТА «Почему </a:t>
            </a:r>
            <a:r>
              <a:rPr lang="ru-RU" smtClean="0"/>
              <a:t>вода- волшебница?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12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Итак, можно сделать </a:t>
            </a:r>
            <a:r>
              <a:rPr lang="ru-RU" sz="2400" b="1" dirty="0" smtClean="0"/>
              <a:t>вывод: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  <a:p>
            <a:r>
              <a:rPr lang="ru-RU" sz="2400" dirty="0"/>
              <a:t>Целенаправленная систематическая экспериментальная работа с дошкольниками позволяет выявить и сформировать у детей потребность в постоянной познавательной деятельности, поддерживает интерес и способствует всестороннему </a:t>
            </a:r>
            <a:r>
              <a:rPr lang="ru-RU" sz="2400" dirty="0" smtClean="0"/>
              <a:t>развитию.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95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760"/>
            <a:ext cx="8568952" cy="46474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1050744">
            <a:off x="899592" y="1988840"/>
            <a:ext cx="72291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7849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Актуальность </a:t>
            </a:r>
            <a:r>
              <a:rPr lang="ru-RU" sz="2400" b="1" dirty="0" smtClean="0"/>
              <a:t>проекта:</a:t>
            </a:r>
            <a:endParaRPr lang="ru-RU" sz="2400" dirty="0"/>
          </a:p>
          <a:p>
            <a:endParaRPr lang="ru-RU" dirty="0"/>
          </a:p>
          <a:p>
            <a:r>
              <a:rPr lang="ru-RU" dirty="0"/>
              <a:t>   </a:t>
            </a:r>
            <a:r>
              <a:rPr lang="ru-RU" sz="2000" dirty="0"/>
              <a:t>Современные дети живут в эпоху информатизации и компьютеризации. В условиях быстро меняющейся жизни от человека требуется не только владение знаниями, но и в первую очередь умение добывать эти знания самому, оперировать ими, мыслить самостоятельно, творчески.</a:t>
            </a:r>
          </a:p>
          <a:p>
            <a:r>
              <a:rPr lang="ru-RU" sz="2000" dirty="0"/>
              <a:t>Все исследователи экспериментирования выделяют основную особенность познавательной деятельности детей: ребенок познает объект в ходе практической деятельности с ним, осуществляемые ребенком практические действия выполняют познавательную, ориентировочно-исследовательскую функцию, создавая условия, в которых раскрывается содержание данного объекта. Экспериментирование пронизывает все сферы детской деятельности. Ребенок-дошкольник сам по себе является исследователем, проявляя живой интерес к различного рода исследовательской деятельности – к экспериментированию. Опыты помогают развивать мышление, логику, творчество ребенка, позволяют наглядно показать связи между живым и неживым в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2165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35292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Цель </a:t>
            </a:r>
            <a:r>
              <a:rPr lang="ru-RU" sz="3600" b="1" dirty="0" smtClean="0"/>
              <a:t>проекта</a:t>
            </a:r>
            <a:endParaRPr lang="ru-RU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 smtClean="0"/>
              <a:t> </a:t>
            </a:r>
            <a:r>
              <a:rPr lang="ru-RU" sz="2800" dirty="0"/>
              <a:t>Развитие у детей познавательной  активности, любознательности, стремление к самостоятельному познанию.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/>
              <a:t> Развитие словаря.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/>
              <a:t>Ознакомление детей с явлениями и  объектами окружающего мира.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/>
              <a:t>Углубление представлений детей о живой и неживой природе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4319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Задачи проекта:</a:t>
            </a:r>
            <a:endParaRPr lang="ru-RU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 </a:t>
            </a:r>
            <a:r>
              <a:rPr lang="ru-RU" sz="2400" dirty="0"/>
              <a:t>Формировать у детей способность видеть многообразие мира в системе взаимосвязей.</a:t>
            </a:r>
            <a:br>
              <a:rPr lang="ru-RU" sz="2400" dirty="0"/>
            </a:br>
            <a:endParaRPr lang="ru-RU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Сочетать показ предмета с активным действием  ребенка, его обследованию (ощупывание, восприятие на вкус, запах и т. д.).</a:t>
            </a:r>
            <a:br>
              <a:rPr lang="ru-RU" sz="2400" dirty="0"/>
            </a:br>
            <a:endParaRPr lang="ru-RU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Формировать умение детей сопоставлять факты и выводы рассуждений.</a:t>
            </a:r>
            <a:br>
              <a:rPr lang="ru-RU" sz="2400" dirty="0"/>
            </a:br>
            <a:endParaRPr lang="ru-RU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Использовать опыт практической деятельности с игровой деятельностью.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 Развивать у детей мыслительные, моделирующие и преобразующие действия.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856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5"/>
            <a:ext cx="8136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Планируемые результаты.</a:t>
            </a: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       •</a:t>
            </a:r>
            <a:r>
              <a:rPr lang="ru-RU" dirty="0"/>
              <a:t>	Воспитание у детей бережного отношения к объектам окружающего мира, умения видеть красоту окружающего мира.</a:t>
            </a:r>
          </a:p>
          <a:p>
            <a:r>
              <a:rPr lang="ru-RU" dirty="0"/>
              <a:t>      •	Формирование представлений о некоторых природных объектах, явлениях, закономерностях; привитие навыков экологически грамотного поведения в природе и в быту.</a:t>
            </a:r>
          </a:p>
          <a:p>
            <a:r>
              <a:rPr lang="ru-RU" dirty="0"/>
              <a:t>      •	Умения прогнозировать свои действия по отношению к окружающей среде; желания предпринимать определенные действия по ее сохранению и улучшению.</a:t>
            </a:r>
          </a:p>
          <a:p>
            <a:r>
              <a:rPr lang="ru-RU" dirty="0"/>
              <a:t>      •	Обогащение словаря, развитие наблюдательности, любознательности, интереса к познавательной деятельности.</a:t>
            </a:r>
          </a:p>
          <a:p>
            <a:r>
              <a:rPr lang="ru-RU" dirty="0"/>
              <a:t>     •	Ребенок может ставить проблему, находить пути решения, планировать, самостоятельно работать с информацией, быть ответственным партнером, уважать мнение собеседника.</a:t>
            </a:r>
          </a:p>
          <a:p>
            <a:r>
              <a:rPr lang="ru-RU" dirty="0"/>
              <a:t>     •	Появление стимула для работы и познания с удовольствием, с желанием; формирование у детей опытно – исследовательских навыков.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4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Структура проведения  экспериментирования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-- Постановка, формулирование </a:t>
            </a:r>
            <a:r>
              <a:rPr lang="ru-RU" sz="2800" dirty="0" smtClean="0"/>
              <a:t>проблемы.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-- Выдвижение предположений, отбор способов проверки, выдвинутых </a:t>
            </a:r>
            <a:r>
              <a:rPr lang="ru-RU" sz="2800" dirty="0" smtClean="0"/>
              <a:t>деталей.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-- Проверка </a:t>
            </a:r>
            <a:r>
              <a:rPr lang="ru-RU" sz="2800" dirty="0" smtClean="0"/>
              <a:t>гипотез.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-- Подведение итогов, </a:t>
            </a:r>
            <a:r>
              <a:rPr lang="ru-RU" sz="2800" dirty="0" smtClean="0"/>
              <a:t>вывод.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-- Фиксация </a:t>
            </a:r>
            <a:r>
              <a:rPr lang="ru-RU" sz="2800" dirty="0" smtClean="0"/>
              <a:t>результатов.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-- Вопросы детей.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208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Достоинства метода экспериментирования:</a:t>
            </a:r>
          </a:p>
          <a:p>
            <a:endParaRPr lang="ru-RU" dirty="0"/>
          </a:p>
          <a:p>
            <a:r>
              <a:rPr lang="ru-RU" dirty="0"/>
              <a:t>     </a:t>
            </a:r>
            <a:r>
              <a:rPr lang="ru-RU" sz="2000" dirty="0"/>
              <a:t>Дети получают реальные представления о различных сторонах изучаемого объекта, о его взаимоотношениях с другими объектами и со средой обитания.</a:t>
            </a:r>
          </a:p>
          <a:p>
            <a:r>
              <a:rPr lang="ru-RU" sz="2000" dirty="0"/>
              <a:t>     Идет обогащение памяти ребенка, активизируются его мыслительные процессы, так как постоянно возникает необходимость совершать операции анализа и синтеза, сравнения и классификации.</a:t>
            </a:r>
          </a:p>
          <a:p>
            <a:r>
              <a:rPr lang="ru-RU" sz="2000" dirty="0"/>
              <a:t>     Развивается речь ребенка, так как ему необходимо давать отчет об увиденном, формулировать обнаруженные закономерности и выводы.</a:t>
            </a:r>
          </a:p>
          <a:p>
            <a:r>
              <a:rPr lang="ru-RU" sz="2000" dirty="0"/>
              <a:t>     Происходит накопление фонда умственных приемов и операций, которые рассматриваются как умственные умения.</a:t>
            </a:r>
          </a:p>
          <a:p>
            <a:r>
              <a:rPr lang="ru-RU" sz="2000" dirty="0"/>
              <a:t>     Детское экспериментирование важно и для формирование самостоятельности, целеполагания, способности преобразовывать какие – либо предметы и явления для достижения определенного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18690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8847"/>
            <a:ext cx="8568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нашей группе центр </a:t>
            </a:r>
            <a:r>
              <a:rPr lang="ru-RU" b="1" dirty="0" err="1" smtClean="0"/>
              <a:t>эксперементирования</a:t>
            </a:r>
            <a:r>
              <a:rPr lang="ru-RU" b="1" dirty="0" smtClean="0"/>
              <a:t> оснащён: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--  Приборы-помощники: лупы,  песочные часы, компас, магниты.</a:t>
            </a:r>
            <a:br>
              <a:rPr lang="ru-RU" dirty="0"/>
            </a:br>
            <a:r>
              <a:rPr lang="ru-RU" dirty="0"/>
              <a:t>  --  Разнообразные сосуды из различных материалов: пластмасса, стекло, металл.</a:t>
            </a:r>
            <a:br>
              <a:rPr lang="ru-RU" dirty="0"/>
            </a:br>
            <a:r>
              <a:rPr lang="ru-RU" dirty="0"/>
              <a:t>  --  Природный материал: мелкие камни, песок,  ракушки, шишки, перья, мох, пух, листья, семена и др.</a:t>
            </a:r>
            <a:br>
              <a:rPr lang="ru-RU" dirty="0"/>
            </a:br>
            <a:r>
              <a:rPr lang="ru-RU" dirty="0"/>
              <a:t>  --  Технические материалы: скрепки, болты, гвозди и др.</a:t>
            </a:r>
            <a:br>
              <a:rPr lang="ru-RU" dirty="0"/>
            </a:br>
            <a:r>
              <a:rPr lang="ru-RU" dirty="0"/>
              <a:t>  --  Разные виды бумаги: цветная, картон, наждачная, копировальная, гофрированная.</a:t>
            </a:r>
            <a:br>
              <a:rPr lang="ru-RU" dirty="0"/>
            </a:br>
            <a:r>
              <a:rPr lang="ru-RU" dirty="0"/>
              <a:t>  --  Красители: гуашь, акварельные краски, природные и пищевые красители.</a:t>
            </a:r>
          </a:p>
          <a:p>
            <a:r>
              <a:rPr lang="ru-RU" dirty="0"/>
              <a:t>  --  Медицинские приборы и материалы: пипетки, деревянные палочки, шприцы (без игл), мерные ложки, йод, зеленка, вата, марлевые салфетки.</a:t>
            </a:r>
          </a:p>
          <a:p>
            <a:r>
              <a:rPr lang="ru-RU" dirty="0"/>
              <a:t> --  Прочие, разнообразные по назначению качествам и свойствам, материалы: зеркала, воздушные шарики, мука, соль, сахар, крупы, пенопласт, полиэтиленовая пленка, пуговицы, поролон, фольга, парафиновые </a:t>
            </a:r>
            <a:r>
              <a:rPr lang="ru-RU" dirty="0" smtClean="0"/>
              <a:t>свечи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900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703</TotalTime>
  <Words>431</Words>
  <Application>Microsoft Office PowerPoint</Application>
  <PresentationFormat>Экран (4:3)</PresentationFormat>
  <Paragraphs>65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Углы</vt:lpstr>
      <vt:lpstr>Презентация PowerPoint</vt:lpstr>
      <vt:lpstr>Как сосулька,  замерзает, В дом туманом заползает, На плите у нас кипит, Паром чайника шипит,  Растворяет сахар в чае  Мы её не замечаем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родителями. Опыт «Лилии на воде» </vt:lpstr>
      <vt:lpstr>Презентация PowerPoint</vt:lpstr>
      <vt:lpstr>Взаимодействие с воспитанниками. «Водное чудо» (рисование на воде в технике Эбру).</vt:lpstr>
      <vt:lpstr>Презентация PowerPoint</vt:lpstr>
      <vt:lpstr>Презентация PowerPoint</vt:lpstr>
      <vt:lpstr>Опыт «Научи яйцо плавать».</vt:lpstr>
      <vt:lpstr>Презентация PowerPoint</vt:lpstr>
      <vt:lpstr>опыт с бумагой и водой.</vt:lpstr>
      <vt:lpstr>Опыт «ВОДА НЕ ИМЕЕТ ЗАПАХА ЦВЕТА и  ФОРМЫ». </vt:lpstr>
      <vt:lpstr>СТЕНГАЗЕТА «Почему вода- волшебница?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benq</dc:creator>
  <cp:lastModifiedBy>Buratino</cp:lastModifiedBy>
  <cp:revision>76</cp:revision>
  <dcterms:created xsi:type="dcterms:W3CDTF">2020-02-02T17:28:34Z</dcterms:created>
  <dcterms:modified xsi:type="dcterms:W3CDTF">2022-11-09T17:36:52Z</dcterms:modified>
</cp:coreProperties>
</file>