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63" r:id="rId5"/>
    <p:sldId id="257" r:id="rId6"/>
    <p:sldId id="267" r:id="rId7"/>
    <p:sldId id="266" r:id="rId8"/>
    <p:sldId id="268" r:id="rId9"/>
    <p:sldId id="271" r:id="rId10"/>
    <p:sldId id="270" r:id="rId11"/>
    <p:sldId id="269" r:id="rId12"/>
    <p:sldId id="260" r:id="rId13"/>
    <p:sldId id="261"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63" d="100"/>
          <a:sy n="63" d="100"/>
        </p:scale>
        <p:origin x="84"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9D89DAC-07A7-447E-A69F-A2D657B3B980}" type="datetimeFigureOut">
              <a:rPr lang="ru-RU" smtClean="0"/>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91E5D8-C15E-4EE8-AE2A-8B91C98C45D7}" type="slidenum">
              <a:rPr lang="ru-RU" smtClean="0"/>
              <a:t>‹#›</a:t>
            </a:fld>
            <a:endParaRPr lang="ru-RU"/>
          </a:p>
        </p:txBody>
      </p:sp>
    </p:spTree>
    <p:extLst>
      <p:ext uri="{BB962C8B-B14F-4D97-AF65-F5344CB8AC3E}">
        <p14:creationId xmlns:p14="http://schemas.microsoft.com/office/powerpoint/2010/main" val="3349970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D89DAC-07A7-447E-A69F-A2D657B3B980}" type="datetimeFigureOut">
              <a:rPr lang="ru-RU" smtClean="0"/>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91E5D8-C15E-4EE8-AE2A-8B91C98C45D7}" type="slidenum">
              <a:rPr lang="ru-RU" smtClean="0"/>
              <a:t>‹#›</a:t>
            </a:fld>
            <a:endParaRPr lang="ru-RU"/>
          </a:p>
        </p:txBody>
      </p:sp>
    </p:spTree>
    <p:extLst>
      <p:ext uri="{BB962C8B-B14F-4D97-AF65-F5344CB8AC3E}">
        <p14:creationId xmlns:p14="http://schemas.microsoft.com/office/powerpoint/2010/main" val="2147744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D89DAC-07A7-447E-A69F-A2D657B3B980}" type="datetimeFigureOut">
              <a:rPr lang="ru-RU" smtClean="0"/>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91E5D8-C15E-4EE8-AE2A-8B91C98C45D7}" type="slidenum">
              <a:rPr lang="ru-RU" smtClean="0"/>
              <a:t>‹#›</a:t>
            </a:fld>
            <a:endParaRPr lang="ru-RU"/>
          </a:p>
        </p:txBody>
      </p:sp>
    </p:spTree>
    <p:extLst>
      <p:ext uri="{BB962C8B-B14F-4D97-AF65-F5344CB8AC3E}">
        <p14:creationId xmlns:p14="http://schemas.microsoft.com/office/powerpoint/2010/main" val="155071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D89DAC-07A7-447E-A69F-A2D657B3B980}" type="datetimeFigureOut">
              <a:rPr lang="ru-RU" smtClean="0"/>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91E5D8-C15E-4EE8-AE2A-8B91C98C45D7}" type="slidenum">
              <a:rPr lang="ru-RU" smtClean="0"/>
              <a:t>‹#›</a:t>
            </a:fld>
            <a:endParaRPr lang="ru-RU"/>
          </a:p>
        </p:txBody>
      </p:sp>
    </p:spTree>
    <p:extLst>
      <p:ext uri="{BB962C8B-B14F-4D97-AF65-F5344CB8AC3E}">
        <p14:creationId xmlns:p14="http://schemas.microsoft.com/office/powerpoint/2010/main" val="856583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9D89DAC-07A7-447E-A69F-A2D657B3B980}" type="datetimeFigureOut">
              <a:rPr lang="ru-RU" smtClean="0"/>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91E5D8-C15E-4EE8-AE2A-8B91C98C45D7}" type="slidenum">
              <a:rPr lang="ru-RU" smtClean="0"/>
              <a:t>‹#›</a:t>
            </a:fld>
            <a:endParaRPr lang="ru-RU"/>
          </a:p>
        </p:txBody>
      </p:sp>
    </p:spTree>
    <p:extLst>
      <p:ext uri="{BB962C8B-B14F-4D97-AF65-F5344CB8AC3E}">
        <p14:creationId xmlns:p14="http://schemas.microsoft.com/office/powerpoint/2010/main" val="76414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9D89DAC-07A7-447E-A69F-A2D657B3B980}" type="datetimeFigureOut">
              <a:rPr lang="ru-RU" smtClean="0"/>
              <a:t>06.05.2021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91E5D8-C15E-4EE8-AE2A-8B91C98C45D7}" type="slidenum">
              <a:rPr lang="ru-RU" smtClean="0"/>
              <a:t>‹#›</a:t>
            </a:fld>
            <a:endParaRPr lang="ru-RU"/>
          </a:p>
        </p:txBody>
      </p:sp>
    </p:spTree>
    <p:extLst>
      <p:ext uri="{BB962C8B-B14F-4D97-AF65-F5344CB8AC3E}">
        <p14:creationId xmlns:p14="http://schemas.microsoft.com/office/powerpoint/2010/main" val="8000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9D89DAC-07A7-447E-A69F-A2D657B3B980}" type="datetimeFigureOut">
              <a:rPr lang="ru-RU" smtClean="0"/>
              <a:t>06.05.2021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91E5D8-C15E-4EE8-AE2A-8B91C98C45D7}" type="slidenum">
              <a:rPr lang="ru-RU" smtClean="0"/>
              <a:t>‹#›</a:t>
            </a:fld>
            <a:endParaRPr lang="ru-RU"/>
          </a:p>
        </p:txBody>
      </p:sp>
    </p:spTree>
    <p:extLst>
      <p:ext uri="{BB962C8B-B14F-4D97-AF65-F5344CB8AC3E}">
        <p14:creationId xmlns:p14="http://schemas.microsoft.com/office/powerpoint/2010/main" val="36429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9D89DAC-07A7-447E-A69F-A2D657B3B980}" type="datetimeFigureOut">
              <a:rPr lang="ru-RU" smtClean="0"/>
              <a:t>06.05.2021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91E5D8-C15E-4EE8-AE2A-8B91C98C45D7}" type="slidenum">
              <a:rPr lang="ru-RU" smtClean="0"/>
              <a:t>‹#›</a:t>
            </a:fld>
            <a:endParaRPr lang="ru-RU"/>
          </a:p>
        </p:txBody>
      </p:sp>
    </p:spTree>
    <p:extLst>
      <p:ext uri="{BB962C8B-B14F-4D97-AF65-F5344CB8AC3E}">
        <p14:creationId xmlns:p14="http://schemas.microsoft.com/office/powerpoint/2010/main" val="3372543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D89DAC-07A7-447E-A69F-A2D657B3B980}" type="datetimeFigureOut">
              <a:rPr lang="ru-RU" smtClean="0"/>
              <a:t>06.05.2021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91E5D8-C15E-4EE8-AE2A-8B91C98C45D7}" type="slidenum">
              <a:rPr lang="ru-RU" smtClean="0"/>
              <a:t>‹#›</a:t>
            </a:fld>
            <a:endParaRPr lang="ru-RU"/>
          </a:p>
        </p:txBody>
      </p:sp>
    </p:spTree>
    <p:extLst>
      <p:ext uri="{BB962C8B-B14F-4D97-AF65-F5344CB8AC3E}">
        <p14:creationId xmlns:p14="http://schemas.microsoft.com/office/powerpoint/2010/main" val="352965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9D89DAC-07A7-447E-A69F-A2D657B3B980}" type="datetimeFigureOut">
              <a:rPr lang="ru-RU" smtClean="0"/>
              <a:t>06.05.2021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91E5D8-C15E-4EE8-AE2A-8B91C98C45D7}" type="slidenum">
              <a:rPr lang="ru-RU" smtClean="0"/>
              <a:t>‹#›</a:t>
            </a:fld>
            <a:endParaRPr lang="ru-RU"/>
          </a:p>
        </p:txBody>
      </p:sp>
    </p:spTree>
    <p:extLst>
      <p:ext uri="{BB962C8B-B14F-4D97-AF65-F5344CB8AC3E}">
        <p14:creationId xmlns:p14="http://schemas.microsoft.com/office/powerpoint/2010/main" val="42877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9D89DAC-07A7-447E-A69F-A2D657B3B980}" type="datetimeFigureOut">
              <a:rPr lang="ru-RU" smtClean="0"/>
              <a:t>06.05.2021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91E5D8-C15E-4EE8-AE2A-8B91C98C45D7}" type="slidenum">
              <a:rPr lang="ru-RU" smtClean="0"/>
              <a:t>‹#›</a:t>
            </a:fld>
            <a:endParaRPr lang="ru-RU"/>
          </a:p>
        </p:txBody>
      </p:sp>
    </p:spTree>
    <p:extLst>
      <p:ext uri="{BB962C8B-B14F-4D97-AF65-F5344CB8AC3E}">
        <p14:creationId xmlns:p14="http://schemas.microsoft.com/office/powerpoint/2010/main" val="291024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89DAC-07A7-447E-A69F-A2D657B3B980}" type="datetimeFigureOut">
              <a:rPr lang="ru-RU" smtClean="0"/>
              <a:t>06.05.2021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1E5D8-C15E-4EE8-AE2A-8B91C98C45D7}" type="slidenum">
              <a:rPr lang="ru-RU" smtClean="0"/>
              <a:t>‹#›</a:t>
            </a:fld>
            <a:endParaRPr lang="ru-RU"/>
          </a:p>
        </p:txBody>
      </p:sp>
    </p:spTree>
    <p:extLst>
      <p:ext uri="{BB962C8B-B14F-4D97-AF65-F5344CB8AC3E}">
        <p14:creationId xmlns:p14="http://schemas.microsoft.com/office/powerpoint/2010/main" val="1211660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8.gif"/><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images.easyfreeclipart.com/71/2008-2009-school-year-71403.gif-" TargetMode="External"/><Relationship Id="rId3" Type="http://schemas.openxmlformats.org/officeDocument/2006/relationships/hyperlink" Target="http://wallpaperscraft.ru/image/fon_svetlyy_blesk_tochki_30590_2048x1152.jpg-" TargetMode="External"/><Relationship Id="rId7" Type="http://schemas.openxmlformats.org/officeDocument/2006/relationships/hyperlink" Target="http://img-fotki.yandex.ru/get/9364/16969765.16b/0_7b659_223ee698_orig.png-"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ds6-yeisk.ru/images/kosmonavt.png-" TargetMode="External"/><Relationship Id="rId5" Type="http://schemas.openxmlformats.org/officeDocument/2006/relationships/hyperlink" Target="http://samodelkinchita.ru/uploads/posts/2016-01/1452511904_star.png-" TargetMode="External"/><Relationship Id="rId4" Type="http://schemas.openxmlformats.org/officeDocument/2006/relationships/hyperlink" Target="http://cdb-yaroslavl.ru/external/linch/natural_science/images/astronomy.gi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7055892"/>
          </a:xfrm>
          <a:prstGeom prst="rect">
            <a:avLst/>
          </a:prstGeom>
          <a:ln>
            <a:solidFill>
              <a:schemeClr val="accent1">
                <a:lumMod val="50000"/>
              </a:schemeClr>
            </a:solidFill>
          </a:ln>
        </p:spPr>
      </p:pic>
      <p:sp>
        <p:nvSpPr>
          <p:cNvPr id="6" name="Скругленный прямоугольник 5"/>
          <p:cNvSpPr/>
          <p:nvPr/>
        </p:nvSpPr>
        <p:spPr>
          <a:xfrm>
            <a:off x="928048" y="600500"/>
            <a:ext cx="10031105" cy="5540991"/>
          </a:xfrm>
          <a:prstGeom prst="roundRect">
            <a:avLst/>
          </a:prstGeom>
          <a:noFill/>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417320" y="1616643"/>
            <a:ext cx="9204960" cy="2400657"/>
          </a:xfrm>
          <a:prstGeom prst="rect">
            <a:avLst/>
          </a:prstGeom>
          <a:noFill/>
        </p:spPr>
        <p:txBody>
          <a:bodyPr wrap="square" rtlCol="0">
            <a:spAutoFit/>
          </a:bodyPr>
          <a:lstStyle/>
          <a:p>
            <a:pPr algn="ctr"/>
            <a:r>
              <a:rPr lang="ru-RU" sz="6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Мастер-класс </a:t>
            </a:r>
            <a:r>
              <a:rPr lang="ru-RU"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«Космос»</a:t>
            </a:r>
          </a:p>
          <a:p>
            <a:pPr algn="ctr"/>
            <a:r>
              <a:rPr lang="ru-RU"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(цветной </a:t>
            </a:r>
            <a:r>
              <a:rPr lang="ru-RU" sz="66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граттаж</a:t>
            </a:r>
            <a:r>
              <a:rPr lang="ru-RU"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a:p>
            <a:endParaRPr lang="ru-RU" dirty="0"/>
          </a:p>
        </p:txBody>
      </p:sp>
      <p:sp>
        <p:nvSpPr>
          <p:cNvPr id="8" name="TextBox 7"/>
          <p:cNvSpPr txBox="1"/>
          <p:nvPr/>
        </p:nvSpPr>
        <p:spPr>
          <a:xfrm>
            <a:off x="2333767" y="4162567"/>
            <a:ext cx="8024884" cy="1569660"/>
          </a:xfrm>
          <a:prstGeom prst="rect">
            <a:avLst/>
          </a:prstGeom>
          <a:noFill/>
        </p:spPr>
        <p:txBody>
          <a:bodyPr wrap="square" rtlCol="0">
            <a:spAutoFit/>
          </a:bodyPr>
          <a:lstStyle/>
          <a:p>
            <a:pPr algn="r"/>
            <a:r>
              <a:rPr lang="ru-RU" sz="2400" b="1" dirty="0" smtClean="0">
                <a:ln w="6600">
                  <a:solidFill>
                    <a:schemeClr val="accent2"/>
                  </a:solidFill>
                  <a:prstDash val="solid"/>
                </a:ln>
                <a:solidFill>
                  <a:srgbClr val="002060"/>
                </a:solidFill>
                <a:effectLst>
                  <a:outerShdw dist="38100" dir="2700000" algn="tl" rotWithShape="0">
                    <a:schemeClr val="accent2"/>
                  </a:outerShdw>
                </a:effectLst>
              </a:rPr>
              <a:t>Автор: Токарева Елена Михайловна</a:t>
            </a:r>
          </a:p>
          <a:p>
            <a:pPr algn="r"/>
            <a:r>
              <a:rPr lang="ru-RU" sz="2400" b="1" dirty="0">
                <a:ln w="6600">
                  <a:solidFill>
                    <a:schemeClr val="accent2"/>
                  </a:solidFill>
                  <a:prstDash val="solid"/>
                </a:ln>
                <a:solidFill>
                  <a:srgbClr val="002060"/>
                </a:solidFill>
                <a:effectLst>
                  <a:outerShdw dist="38100" dir="2700000" algn="tl" rotWithShape="0">
                    <a:schemeClr val="accent2"/>
                  </a:outerShdw>
                </a:effectLst>
              </a:rPr>
              <a:t>у</a:t>
            </a:r>
            <a:r>
              <a:rPr lang="ru-RU" sz="2400" b="1" dirty="0" smtClean="0">
                <a:ln w="6600">
                  <a:solidFill>
                    <a:schemeClr val="accent2"/>
                  </a:solidFill>
                  <a:prstDash val="solid"/>
                </a:ln>
                <a:solidFill>
                  <a:srgbClr val="002060"/>
                </a:solidFill>
                <a:effectLst>
                  <a:outerShdw dist="38100" dir="2700000" algn="tl" rotWithShape="0">
                    <a:schemeClr val="accent2"/>
                  </a:outerShdw>
                </a:effectLst>
              </a:rPr>
              <a:t>читель начальных классов</a:t>
            </a:r>
          </a:p>
          <a:p>
            <a:pPr algn="r"/>
            <a:r>
              <a:rPr lang="ru-RU" sz="2400" b="1" dirty="0" smtClean="0">
                <a:ln w="6600">
                  <a:solidFill>
                    <a:schemeClr val="accent2"/>
                  </a:solidFill>
                  <a:prstDash val="solid"/>
                </a:ln>
                <a:solidFill>
                  <a:srgbClr val="002060"/>
                </a:solidFill>
                <a:effectLst>
                  <a:outerShdw dist="38100" dir="2700000" algn="tl" rotWithShape="0">
                    <a:schemeClr val="accent2"/>
                  </a:outerShdw>
                </a:effectLst>
              </a:rPr>
              <a:t> МБОУ </a:t>
            </a:r>
            <a:r>
              <a:rPr lang="ru-RU" sz="2400" b="1" dirty="0" err="1" smtClean="0">
                <a:ln w="6600">
                  <a:solidFill>
                    <a:schemeClr val="accent2"/>
                  </a:solidFill>
                  <a:prstDash val="solid"/>
                </a:ln>
                <a:solidFill>
                  <a:srgbClr val="002060"/>
                </a:solidFill>
                <a:effectLst>
                  <a:outerShdw dist="38100" dir="2700000" algn="tl" rotWithShape="0">
                    <a:schemeClr val="accent2"/>
                  </a:outerShdw>
                </a:effectLst>
              </a:rPr>
              <a:t>Лозновская</a:t>
            </a:r>
            <a:r>
              <a:rPr lang="ru-RU" sz="2400" b="1" dirty="0" smtClean="0">
                <a:ln w="6600">
                  <a:solidFill>
                    <a:schemeClr val="accent2"/>
                  </a:solidFill>
                  <a:prstDash val="solid"/>
                </a:ln>
                <a:solidFill>
                  <a:srgbClr val="002060"/>
                </a:solidFill>
                <a:effectLst>
                  <a:outerShdw dist="38100" dir="2700000" algn="tl" rotWithShape="0">
                    <a:schemeClr val="accent2"/>
                  </a:outerShdw>
                </a:effectLst>
              </a:rPr>
              <a:t> СОШ </a:t>
            </a:r>
            <a:r>
              <a:rPr lang="ru-RU" sz="2400" b="1" dirty="0" err="1" smtClean="0">
                <a:ln w="6600">
                  <a:solidFill>
                    <a:schemeClr val="accent2"/>
                  </a:solidFill>
                  <a:prstDash val="solid"/>
                </a:ln>
                <a:solidFill>
                  <a:srgbClr val="002060"/>
                </a:solidFill>
                <a:effectLst>
                  <a:outerShdw dist="38100" dir="2700000" algn="tl" rotWithShape="0">
                    <a:schemeClr val="accent2"/>
                  </a:outerShdw>
                </a:effectLst>
              </a:rPr>
              <a:t>им.Т.А.Аббясева</a:t>
            </a:r>
            <a:r>
              <a:rPr lang="ru-RU" sz="2400" b="1" dirty="0" smtClean="0">
                <a:ln w="6600">
                  <a:solidFill>
                    <a:schemeClr val="accent2"/>
                  </a:solidFill>
                  <a:prstDash val="solid"/>
                </a:ln>
                <a:solidFill>
                  <a:srgbClr val="002060"/>
                </a:solidFill>
                <a:effectLst>
                  <a:outerShdw dist="38100" dir="2700000" algn="tl" rotWithShape="0">
                    <a:schemeClr val="accent2"/>
                  </a:outerShdw>
                </a:effectLst>
              </a:rPr>
              <a:t> </a:t>
            </a:r>
          </a:p>
          <a:p>
            <a:pPr algn="r"/>
            <a:r>
              <a:rPr lang="ru-RU" sz="2400" b="1" dirty="0" err="1" smtClean="0">
                <a:ln w="6600">
                  <a:solidFill>
                    <a:schemeClr val="accent2"/>
                  </a:solidFill>
                  <a:prstDash val="solid"/>
                </a:ln>
                <a:solidFill>
                  <a:srgbClr val="002060"/>
                </a:solidFill>
                <a:effectLst>
                  <a:outerShdw dist="38100" dir="2700000" algn="tl" rotWithShape="0">
                    <a:schemeClr val="accent2"/>
                  </a:outerShdw>
                </a:effectLst>
              </a:rPr>
              <a:t>х.Лозной</a:t>
            </a:r>
            <a:r>
              <a:rPr lang="ru-RU" sz="2400" b="1" dirty="0" smtClean="0">
                <a:ln w="6600">
                  <a:solidFill>
                    <a:schemeClr val="accent2"/>
                  </a:solidFill>
                  <a:prstDash val="solid"/>
                </a:ln>
                <a:solidFill>
                  <a:srgbClr val="002060"/>
                </a:solidFill>
                <a:effectLst>
                  <a:outerShdw dist="38100" dir="2700000" algn="tl" rotWithShape="0">
                    <a:schemeClr val="accent2"/>
                  </a:outerShdw>
                </a:effectLst>
              </a:rPr>
              <a:t> </a:t>
            </a:r>
            <a:r>
              <a:rPr lang="ru-RU" sz="2400" b="1" dirty="0" err="1" smtClean="0">
                <a:ln w="6600">
                  <a:solidFill>
                    <a:schemeClr val="accent2"/>
                  </a:solidFill>
                  <a:prstDash val="solid"/>
                </a:ln>
                <a:solidFill>
                  <a:srgbClr val="002060"/>
                </a:solidFill>
                <a:effectLst>
                  <a:outerShdw dist="38100" dir="2700000" algn="tl" rotWithShape="0">
                    <a:schemeClr val="accent2"/>
                  </a:outerShdw>
                </a:effectLst>
              </a:rPr>
              <a:t>Цимлянский</a:t>
            </a:r>
            <a:r>
              <a:rPr lang="ru-RU" sz="2400" b="1" dirty="0" smtClean="0">
                <a:ln w="6600">
                  <a:solidFill>
                    <a:schemeClr val="accent2"/>
                  </a:solidFill>
                  <a:prstDash val="solid"/>
                </a:ln>
                <a:solidFill>
                  <a:srgbClr val="002060"/>
                </a:solidFill>
                <a:effectLst>
                  <a:outerShdw dist="38100" dir="2700000" algn="tl" rotWithShape="0">
                    <a:schemeClr val="accent2"/>
                  </a:outerShdw>
                </a:effectLst>
              </a:rPr>
              <a:t> р-он</a:t>
            </a:r>
            <a:endParaRPr lang="ru-RU" sz="2400" b="1" dirty="0">
              <a:ln w="6600">
                <a:solidFill>
                  <a:schemeClr val="accent2"/>
                </a:solidFill>
                <a:prstDash val="solid"/>
              </a:ln>
              <a:solidFill>
                <a:srgbClr val="002060"/>
              </a:solidFill>
              <a:effectLst>
                <a:outerShdw dist="38100" dir="2700000" algn="tl" rotWithShape="0">
                  <a:schemeClr val="accent2"/>
                </a:outerShdw>
              </a:effectLst>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546" y="68536"/>
            <a:ext cx="2269221" cy="2483298"/>
          </a:xfrm>
          <a:prstGeom prst="rect">
            <a:avLst/>
          </a:prstGeom>
        </p:spPr>
      </p:pic>
    </p:spTree>
    <p:extLst>
      <p:ext uri="{BB962C8B-B14F-4D97-AF65-F5344CB8AC3E}">
        <p14:creationId xmlns:p14="http://schemas.microsoft.com/office/powerpoint/2010/main" val="3163343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1950720" y="206135"/>
            <a:ext cx="6096000" cy="707886"/>
          </a:xfrm>
          <a:prstGeom prst="rect">
            <a:avLst/>
          </a:prstGeom>
        </p:spPr>
        <p:txBody>
          <a:bodyPr>
            <a:spAutoFit/>
          </a:bodyPr>
          <a:lstStyle/>
          <a:p>
            <a:pPr algn="ctr"/>
            <a:r>
              <a:rPr lang="ru-RU" sz="4000" b="1" dirty="0" smtClean="0">
                <a:solidFill>
                  <a:srgbClr val="002060"/>
                </a:solidFill>
                <a:latin typeface="Arial Black" panose="020B0A04020102020204" pitchFamily="34" charset="0"/>
              </a:rPr>
              <a:t>Выставка работ</a:t>
            </a:r>
            <a:endParaRPr lang="ru-RU" sz="4000" b="1" dirty="0">
              <a:solidFill>
                <a:srgbClr val="002060"/>
              </a:solidFill>
              <a:latin typeface="Arial Black" panose="020B0A04020102020204" pitchFamily="34"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351271"/>
            <a:ext cx="4526280" cy="339471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5041" y="911712"/>
            <a:ext cx="4506959" cy="3380219"/>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14021"/>
            <a:ext cx="4968240" cy="3726180"/>
          </a:xfrm>
          <a:prstGeom prst="rect">
            <a:avLst/>
          </a:prstGeom>
        </p:spPr>
      </p:pic>
      <p:pic>
        <p:nvPicPr>
          <p:cNvPr id="8" name="Объект 4"/>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flipH="1">
            <a:off x="9803270" y="4870828"/>
            <a:ext cx="2038210" cy="1875153"/>
          </a:xfrm>
        </p:spPr>
      </p:pic>
    </p:spTree>
    <p:extLst>
      <p:ext uri="{BB962C8B-B14F-4D97-AF65-F5344CB8AC3E}">
        <p14:creationId xmlns:p14="http://schemas.microsoft.com/office/powerpoint/2010/main" val="2169956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Прямоугольник 3"/>
          <p:cNvSpPr/>
          <p:nvPr/>
        </p:nvSpPr>
        <p:spPr>
          <a:xfrm>
            <a:off x="1082040" y="620048"/>
            <a:ext cx="9585960" cy="5909310"/>
          </a:xfrm>
          <a:prstGeom prst="rect">
            <a:avLst/>
          </a:prstGeom>
        </p:spPr>
        <p:txBody>
          <a:bodyPr wrap="square">
            <a:spAutoFit/>
          </a:bodyPr>
          <a:lstStyle/>
          <a:p>
            <a:pPr algn="just"/>
            <a:r>
              <a:rPr lang="ru-RU" dirty="0">
                <a:solidFill>
                  <a:srgbClr val="002060"/>
                </a:solidFill>
                <a:latin typeface="Arial Black" panose="020B0A04020102020204" pitchFamily="34" charset="0"/>
              </a:rPr>
              <a:t>Подходящая тематика занятий в технике </a:t>
            </a:r>
            <a:r>
              <a:rPr lang="ru-RU" dirty="0" err="1">
                <a:solidFill>
                  <a:srgbClr val="002060"/>
                </a:solidFill>
                <a:latin typeface="Arial Black" panose="020B0A04020102020204" pitchFamily="34" charset="0"/>
              </a:rPr>
              <a:t>граттаж</a:t>
            </a:r>
            <a:endParaRPr lang="ru-RU" dirty="0">
              <a:solidFill>
                <a:srgbClr val="002060"/>
              </a:solidFill>
              <a:latin typeface="Arial Black" panose="020B0A04020102020204" pitchFamily="34" charset="0"/>
            </a:endParaRPr>
          </a:p>
          <a:p>
            <a:pPr algn="just"/>
            <a:endParaRPr lang="ru-RU" dirty="0">
              <a:solidFill>
                <a:srgbClr val="002060"/>
              </a:solidFill>
              <a:latin typeface="Arial Black" panose="020B0A04020102020204" pitchFamily="34" charset="0"/>
            </a:endParaRPr>
          </a:p>
          <a:p>
            <a:pPr>
              <a:buFont typeface="+mj-lt"/>
              <a:buAutoNum type="arabicPeriod"/>
            </a:pPr>
            <a:r>
              <a:rPr lang="ru-RU" dirty="0" smtClean="0">
                <a:solidFill>
                  <a:srgbClr val="002060"/>
                </a:solidFill>
                <a:latin typeface="Arial Black" panose="020B0A04020102020204" pitchFamily="34" charset="0"/>
              </a:rPr>
              <a:t>Пейзажи: </a:t>
            </a:r>
            <a:r>
              <a:rPr lang="ru-RU" dirty="0">
                <a:solidFill>
                  <a:srgbClr val="002060"/>
                </a:solidFill>
                <a:latin typeface="Arial Black" panose="020B0A04020102020204" pitchFamily="34" charset="0"/>
              </a:rPr>
              <a:t>«Зимний лес», «Снежинки за окном», «Осенний листопад», «Осенний лес». В первом случае цвет фона под тёмной краской лучше оставить белым (просто натереть лист бумаги восковой свечой). Снежинки получатся замечательными. При изображении же осени основу лучше сделать жёлтой либо сочетать фрагменты жёлтого и оранжевого цвета.</a:t>
            </a:r>
          </a:p>
          <a:p>
            <a:pPr>
              <a:buFont typeface="+mj-lt"/>
              <a:buAutoNum type="arabicPeriod"/>
            </a:pPr>
            <a:r>
              <a:rPr lang="ru-RU" dirty="0">
                <a:solidFill>
                  <a:srgbClr val="002060"/>
                </a:solidFill>
                <a:latin typeface="Arial Black" panose="020B0A04020102020204" pitchFamily="34" charset="0"/>
              </a:rPr>
              <a:t>«Северное сияние».</a:t>
            </a:r>
          </a:p>
          <a:p>
            <a:pPr>
              <a:buFont typeface="+mj-lt"/>
              <a:buAutoNum type="arabicPeriod"/>
            </a:pPr>
            <a:r>
              <a:rPr lang="ru-RU" dirty="0">
                <a:solidFill>
                  <a:srgbClr val="002060"/>
                </a:solidFill>
                <a:latin typeface="Arial Black" panose="020B0A04020102020204" pitchFamily="34" charset="0"/>
              </a:rPr>
              <a:t>Изображение всевозможных ярких, пёстрых и контрастных объектов живой природы: «Бабочка» («Бабочки на лугу»), «Попугай», «Павлин», «Пчела» и пр.</a:t>
            </a:r>
          </a:p>
          <a:p>
            <a:pPr>
              <a:buFont typeface="+mj-lt"/>
              <a:buAutoNum type="arabicPeriod"/>
            </a:pPr>
            <a:r>
              <a:rPr lang="ru-RU" dirty="0">
                <a:solidFill>
                  <a:srgbClr val="002060"/>
                </a:solidFill>
                <a:latin typeface="Arial Black" panose="020B0A04020102020204" pitchFamily="34" charset="0"/>
              </a:rPr>
              <a:t>«Салют в небе», «Салют над городом» (с изображением городского пейзажа).</a:t>
            </a:r>
          </a:p>
          <a:p>
            <a:pPr>
              <a:buFont typeface="+mj-lt"/>
              <a:buAutoNum type="arabicPeriod"/>
            </a:pPr>
            <a:r>
              <a:rPr lang="ru-RU" dirty="0">
                <a:solidFill>
                  <a:srgbClr val="002060"/>
                </a:solidFill>
                <a:latin typeface="Arial Black" panose="020B0A04020102020204" pitchFamily="34" charset="0"/>
              </a:rPr>
              <a:t>Цветочные мотивы: «Букет для мамы», «Цветы в вазе», «Комнатный цветок».</a:t>
            </a:r>
          </a:p>
          <a:p>
            <a:pPr>
              <a:buFont typeface="+mj-lt"/>
              <a:buAutoNum type="arabicPeriod"/>
            </a:pPr>
            <a:r>
              <a:rPr lang="ru-RU" dirty="0">
                <a:solidFill>
                  <a:srgbClr val="002060"/>
                </a:solidFill>
                <a:latin typeface="Arial Black" panose="020B0A04020102020204" pitchFamily="34" charset="0"/>
              </a:rPr>
              <a:t>Натюрморт «Фрукты в вазе».</a:t>
            </a:r>
          </a:p>
          <a:p>
            <a:pPr>
              <a:buFont typeface="+mj-lt"/>
              <a:buAutoNum type="arabicPeriod"/>
            </a:pPr>
            <a:r>
              <a:rPr lang="ru-RU" dirty="0">
                <a:solidFill>
                  <a:srgbClr val="002060"/>
                </a:solidFill>
                <a:latin typeface="Arial Black" panose="020B0A04020102020204" pitchFamily="34" charset="0"/>
              </a:rPr>
              <a:t>«Подводный мир».</a:t>
            </a:r>
          </a:p>
          <a:p>
            <a:pPr>
              <a:buFont typeface="+mj-lt"/>
              <a:buAutoNum type="arabicPeriod"/>
            </a:pPr>
            <a:r>
              <a:rPr lang="ru-RU" dirty="0">
                <a:solidFill>
                  <a:srgbClr val="002060"/>
                </a:solidFill>
                <a:latin typeface="Arial Black" panose="020B0A04020102020204" pitchFamily="34" charset="0"/>
              </a:rPr>
              <a:t>«Космос».</a:t>
            </a:r>
          </a:p>
          <a:p>
            <a:pPr>
              <a:buFont typeface="+mj-lt"/>
              <a:buAutoNum type="arabicPeriod"/>
            </a:pPr>
            <a:r>
              <a:rPr lang="ru-RU" dirty="0">
                <a:solidFill>
                  <a:srgbClr val="002060"/>
                </a:solidFill>
                <a:latin typeface="Arial Black" panose="020B0A04020102020204" pitchFamily="34" charset="0"/>
              </a:rPr>
              <a:t>Фантазийные темы: «Сказочная птица», «Волшебный цветок», «Пейзаж на далёкой планете».</a:t>
            </a:r>
            <a:endParaRPr lang="ru-RU" b="0" i="0" dirty="0">
              <a:solidFill>
                <a:srgbClr val="002060"/>
              </a:solidFill>
              <a:effectLst/>
              <a:latin typeface="Arial Black" panose="020B0A04020102020204" pitchFamily="34" charset="0"/>
            </a:endParaRPr>
          </a:p>
        </p:txBody>
      </p:sp>
    </p:spTree>
    <p:extLst>
      <p:ext uri="{BB962C8B-B14F-4D97-AF65-F5344CB8AC3E}">
        <p14:creationId xmlns:p14="http://schemas.microsoft.com/office/powerpoint/2010/main" val="372869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576" y="377414"/>
            <a:ext cx="3376486" cy="3695022"/>
          </a:xfrm>
          <a:prstGeom prst="rect">
            <a:avLst/>
          </a:prstGeom>
        </p:spPr>
      </p:pic>
      <p:sp>
        <p:nvSpPr>
          <p:cNvPr id="6" name="TextBox 5"/>
          <p:cNvSpPr txBox="1"/>
          <p:nvPr/>
        </p:nvSpPr>
        <p:spPr>
          <a:xfrm>
            <a:off x="2851485" y="3139440"/>
            <a:ext cx="8169441" cy="1460407"/>
          </a:xfrm>
          <a:prstGeom prst="rect">
            <a:avLst/>
          </a:prstGeom>
          <a:noFill/>
        </p:spPr>
        <p:txBody>
          <a:bodyPr wrap="square" rtlCol="0">
            <a:prstTxWarp prst="textDoubleWave1">
              <a:avLst/>
            </a:prstTxWarp>
            <a:spAutoFit/>
          </a:bodyPr>
          <a:lstStyle/>
          <a:p>
            <a:r>
              <a:rPr lang="ru-RU" sz="5400" dirty="0" smtClean="0">
                <a:solidFill>
                  <a:srgbClr val="002060"/>
                </a:solidFill>
                <a:latin typeface="Arial Black" panose="020B0A04020102020204" pitchFamily="34" charset="0"/>
              </a:rPr>
              <a:t>Спасибо за внимание!</a:t>
            </a:r>
            <a:endParaRPr lang="ru-RU" sz="5400" dirty="0" smtClean="0">
              <a:solidFill>
                <a:srgbClr val="002060"/>
              </a:solidFill>
              <a:latin typeface="Arial Black" panose="020B0A04020102020204" pitchFamily="34" charset="0"/>
            </a:endParaRPr>
          </a:p>
        </p:txBody>
      </p:sp>
    </p:spTree>
    <p:extLst>
      <p:ext uri="{BB962C8B-B14F-4D97-AF65-F5344CB8AC3E}">
        <p14:creationId xmlns:p14="http://schemas.microsoft.com/office/powerpoint/2010/main" val="628283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p:cNvSpPr txBox="1"/>
          <p:nvPr/>
        </p:nvSpPr>
        <p:spPr>
          <a:xfrm>
            <a:off x="1335505" y="1155032"/>
            <a:ext cx="8939463" cy="3693319"/>
          </a:xfrm>
          <a:prstGeom prst="rect">
            <a:avLst/>
          </a:prstGeom>
          <a:noFill/>
        </p:spPr>
        <p:txBody>
          <a:bodyPr wrap="square" rtlCol="0">
            <a:spAutoFit/>
          </a:bodyPr>
          <a:lstStyle/>
          <a:p>
            <a:r>
              <a:rPr lang="ru-RU" dirty="0" smtClean="0"/>
              <a:t>Источники: </a:t>
            </a:r>
          </a:p>
          <a:p>
            <a:r>
              <a:rPr lang="en-US" dirty="0" smtClean="0">
                <a:hlinkClick r:id="rId3"/>
              </a:rPr>
              <a:t>http://wallpaperscraft.ru/image/fon_svetlyy_blesk_tochki_30590_2048x1152.jpg</a:t>
            </a:r>
            <a:r>
              <a:rPr lang="ru-RU" dirty="0" smtClean="0">
                <a:hlinkClick r:id="rId3"/>
              </a:rPr>
              <a:t>-</a:t>
            </a:r>
            <a:r>
              <a:rPr lang="ru-RU" dirty="0" smtClean="0"/>
              <a:t> фон</a:t>
            </a:r>
          </a:p>
          <a:p>
            <a:endParaRPr lang="ru-RU" dirty="0"/>
          </a:p>
          <a:p>
            <a:r>
              <a:rPr lang="en-US" dirty="0">
                <a:hlinkClick r:id="rId4"/>
              </a:rPr>
              <a:t>http://</a:t>
            </a:r>
            <a:r>
              <a:rPr lang="en-US" dirty="0" smtClean="0">
                <a:hlinkClick r:id="rId4"/>
              </a:rPr>
              <a:t>cdb-yaroslavl.ru/external/linch/natural_science/images/astronomy.gif</a:t>
            </a:r>
            <a:r>
              <a:rPr lang="ru-RU" dirty="0" smtClean="0">
                <a:hlinkClick r:id="rId4"/>
              </a:rPr>
              <a:t>-</a:t>
            </a:r>
            <a:r>
              <a:rPr lang="ru-RU" dirty="0"/>
              <a:t> </a:t>
            </a:r>
            <a:r>
              <a:rPr lang="ru-RU" dirty="0" smtClean="0"/>
              <a:t>телескоп</a:t>
            </a:r>
          </a:p>
          <a:p>
            <a:r>
              <a:rPr lang="en-US" dirty="0">
                <a:hlinkClick r:id="rId5"/>
              </a:rPr>
              <a:t>http://</a:t>
            </a:r>
            <a:r>
              <a:rPr lang="en-US" dirty="0" smtClean="0">
                <a:hlinkClick r:id="rId5"/>
              </a:rPr>
              <a:t>samodelkinchita.ru/uploads/posts/2016-01/1452511904_star.png</a:t>
            </a:r>
            <a:r>
              <a:rPr lang="ru-RU" dirty="0" smtClean="0">
                <a:hlinkClick r:id="rId5"/>
              </a:rPr>
              <a:t>-</a:t>
            </a:r>
            <a:r>
              <a:rPr lang="ru-RU" dirty="0" smtClean="0"/>
              <a:t> космонавт</a:t>
            </a:r>
          </a:p>
          <a:p>
            <a:r>
              <a:rPr lang="en-US" dirty="0">
                <a:hlinkClick r:id="rId6"/>
              </a:rPr>
              <a:t>http://</a:t>
            </a:r>
            <a:r>
              <a:rPr lang="en-US" dirty="0" smtClean="0">
                <a:hlinkClick r:id="rId6"/>
              </a:rPr>
              <a:t>ds6-yeisk.ru/images/kosmonavt.png</a:t>
            </a:r>
            <a:r>
              <a:rPr lang="ru-RU" dirty="0" smtClean="0">
                <a:hlinkClick r:id="rId6"/>
              </a:rPr>
              <a:t>-</a:t>
            </a:r>
            <a:r>
              <a:rPr lang="ru-RU" dirty="0" smtClean="0"/>
              <a:t> космонавт и ракета</a:t>
            </a:r>
          </a:p>
          <a:p>
            <a:r>
              <a:rPr lang="en-US" dirty="0">
                <a:hlinkClick r:id="rId7"/>
              </a:rPr>
              <a:t>http://</a:t>
            </a:r>
            <a:r>
              <a:rPr lang="en-US" dirty="0" smtClean="0">
                <a:hlinkClick r:id="rId7"/>
              </a:rPr>
              <a:t>img-fotki.yandex.ru/get/9364/16969765.16b/0_7b659_223ee698_orig.png</a:t>
            </a:r>
            <a:r>
              <a:rPr lang="ru-RU" dirty="0" smtClean="0">
                <a:hlinkClick r:id="rId7"/>
              </a:rPr>
              <a:t>-</a:t>
            </a:r>
            <a:r>
              <a:rPr lang="ru-RU" dirty="0" smtClean="0"/>
              <a:t> земля</a:t>
            </a:r>
          </a:p>
          <a:p>
            <a:r>
              <a:rPr lang="en-US" dirty="0">
                <a:hlinkClick r:id="rId8"/>
              </a:rPr>
              <a:t>http://</a:t>
            </a:r>
            <a:r>
              <a:rPr lang="en-US" dirty="0" smtClean="0">
                <a:hlinkClick r:id="rId8"/>
              </a:rPr>
              <a:t>images.easyfreeclipart.com/71/2008-2009-school-year-71403.gif</a:t>
            </a:r>
            <a:r>
              <a:rPr lang="ru-RU" dirty="0" smtClean="0">
                <a:hlinkClick r:id="rId8"/>
              </a:rPr>
              <a:t>-</a:t>
            </a:r>
            <a:r>
              <a:rPr lang="ru-RU" dirty="0" smtClean="0"/>
              <a:t> планета</a:t>
            </a:r>
          </a:p>
          <a:p>
            <a:endParaRPr lang="ru-RU" dirty="0" smtClean="0"/>
          </a:p>
          <a:p>
            <a:endParaRPr lang="ru-RU" dirty="0"/>
          </a:p>
          <a:p>
            <a:endParaRPr lang="ru-RU" dirty="0" smtClean="0"/>
          </a:p>
          <a:p>
            <a:endParaRPr lang="ru-RU" dirty="0"/>
          </a:p>
          <a:p>
            <a:endParaRPr lang="ru-RU" dirty="0"/>
          </a:p>
        </p:txBody>
      </p:sp>
    </p:spTree>
    <p:extLst>
      <p:ext uri="{BB962C8B-B14F-4D97-AF65-F5344CB8AC3E}">
        <p14:creationId xmlns:p14="http://schemas.microsoft.com/office/powerpoint/2010/main" val="2679717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45156"/>
            <a:ext cx="12192000" cy="6858000"/>
          </a:xfrm>
        </p:spPr>
      </p:pic>
      <p:sp>
        <p:nvSpPr>
          <p:cNvPr id="2" name="Заголовок 1"/>
          <p:cNvSpPr>
            <a:spLocks noGrp="1"/>
          </p:cNvSpPr>
          <p:nvPr>
            <p:ph type="title"/>
          </p:nvPr>
        </p:nvSpPr>
        <p:spPr>
          <a:xfrm>
            <a:off x="862006" y="619076"/>
            <a:ext cx="10927080" cy="1584008"/>
          </a:xfrm>
        </p:spPr>
        <p:txBody>
          <a:bodyPr>
            <a:noAutofit/>
          </a:bodyPr>
          <a:lstStyle/>
          <a:p>
            <a:pPr fontAlgn="base"/>
            <a:r>
              <a:rPr lang="ru-RU" sz="5400" b="1" dirty="0" smtClean="0">
                <a:solidFill>
                  <a:srgbClr val="002060"/>
                </a:solidFill>
                <a:latin typeface="Arial Black" panose="020B0A04020102020204" pitchFamily="34" charset="0"/>
                <a:cs typeface="Arial" panose="020B0604020202020204" pitchFamily="34" charset="0"/>
              </a:rPr>
              <a:t/>
            </a:r>
            <a:br>
              <a:rPr lang="ru-RU" sz="5400" b="1" dirty="0" smtClean="0">
                <a:solidFill>
                  <a:srgbClr val="002060"/>
                </a:solidFill>
                <a:latin typeface="Arial Black" panose="020B0A04020102020204" pitchFamily="34" charset="0"/>
                <a:cs typeface="Arial" panose="020B0604020202020204" pitchFamily="34" charset="0"/>
              </a:rPr>
            </a:br>
            <a:r>
              <a:rPr lang="ru-RU" sz="5400" b="1" dirty="0" smtClean="0">
                <a:solidFill>
                  <a:srgbClr val="002060"/>
                </a:solidFill>
                <a:latin typeface="Arial Black" panose="020B0A04020102020204" pitchFamily="34" charset="0"/>
                <a:cs typeface="Arial" panose="020B0604020202020204" pitchFamily="34" charset="0"/>
              </a:rPr>
              <a:t>             </a:t>
            </a:r>
            <a:br>
              <a:rPr lang="ru-RU" sz="5400" b="1" dirty="0" smtClean="0">
                <a:solidFill>
                  <a:srgbClr val="002060"/>
                </a:solidFill>
                <a:latin typeface="Arial Black" panose="020B0A04020102020204" pitchFamily="34" charset="0"/>
                <a:cs typeface="Arial" panose="020B0604020202020204" pitchFamily="34" charset="0"/>
              </a:rPr>
            </a:br>
            <a:r>
              <a:rPr lang="ru-RU" sz="5400" b="1" dirty="0">
                <a:solidFill>
                  <a:srgbClr val="002060"/>
                </a:solidFill>
                <a:latin typeface="Arial Black" panose="020B0A04020102020204" pitchFamily="34" charset="0"/>
                <a:cs typeface="Arial" panose="020B0604020202020204" pitchFamily="34" charset="0"/>
              </a:rPr>
              <a:t/>
            </a:r>
            <a:br>
              <a:rPr lang="ru-RU" sz="5400" b="1" dirty="0">
                <a:solidFill>
                  <a:srgbClr val="002060"/>
                </a:solidFill>
                <a:latin typeface="Arial Black" panose="020B0A04020102020204" pitchFamily="34" charset="0"/>
                <a:cs typeface="Arial" panose="020B0604020202020204" pitchFamily="34" charset="0"/>
              </a:rPr>
            </a:br>
            <a:r>
              <a:rPr lang="ru-RU" sz="5400" b="1" dirty="0" smtClean="0">
                <a:solidFill>
                  <a:srgbClr val="002060"/>
                </a:solidFill>
                <a:latin typeface="Arial Black" panose="020B0A04020102020204" pitchFamily="34" charset="0"/>
                <a:cs typeface="Arial" panose="020B0604020202020204" pitchFamily="34" charset="0"/>
              </a:rPr>
              <a:t>              </a:t>
            </a:r>
            <a:br>
              <a:rPr lang="ru-RU" sz="5400" b="1" dirty="0" smtClean="0">
                <a:solidFill>
                  <a:srgbClr val="002060"/>
                </a:solidFill>
                <a:latin typeface="Arial Black" panose="020B0A04020102020204" pitchFamily="34" charset="0"/>
                <a:cs typeface="Arial" panose="020B0604020202020204" pitchFamily="34" charset="0"/>
              </a:rPr>
            </a:br>
            <a:r>
              <a:rPr lang="ru-RU" sz="5400" b="1" dirty="0">
                <a:solidFill>
                  <a:srgbClr val="002060"/>
                </a:solidFill>
                <a:latin typeface="Arial Black" panose="020B0A04020102020204" pitchFamily="34" charset="0"/>
                <a:cs typeface="Arial" panose="020B0604020202020204" pitchFamily="34" charset="0"/>
              </a:rPr>
              <a:t> </a:t>
            </a:r>
            <a:r>
              <a:rPr lang="ru-RU" sz="5400" b="1" dirty="0" smtClean="0">
                <a:solidFill>
                  <a:srgbClr val="002060"/>
                </a:solidFill>
                <a:latin typeface="Arial Black" panose="020B0A04020102020204" pitchFamily="34" charset="0"/>
                <a:cs typeface="Arial" panose="020B0604020202020204" pitchFamily="34" charset="0"/>
              </a:rPr>
              <a:t>             </a:t>
            </a:r>
            <a:r>
              <a:rPr lang="ru-RU" sz="6000" b="1" dirty="0" err="1" smtClean="0">
                <a:solidFill>
                  <a:srgbClr val="002060"/>
                </a:solidFill>
                <a:latin typeface="Arial Black" panose="020B0A04020102020204" pitchFamily="34" charset="0"/>
                <a:cs typeface="Arial" panose="020B0604020202020204" pitchFamily="34" charset="0"/>
              </a:rPr>
              <a:t>Граттаж</a:t>
            </a:r>
            <a:r>
              <a:rPr lang="ru-RU" sz="6000" b="1" dirty="0">
                <a:solidFill>
                  <a:srgbClr val="002060"/>
                </a:solidFill>
                <a:latin typeface="Arial Black" panose="020B0A04020102020204" pitchFamily="34" charset="0"/>
                <a:cs typeface="Arial" panose="020B0604020202020204" pitchFamily="34" charset="0"/>
              </a:rPr>
              <a:t> </a:t>
            </a:r>
            <a:r>
              <a:rPr lang="ru-RU" sz="2000" b="1" dirty="0" smtClean="0">
                <a:solidFill>
                  <a:srgbClr val="002060"/>
                </a:solidFill>
                <a:latin typeface="Arial Black" panose="020B0A04020102020204" pitchFamily="34" charset="0"/>
                <a:cs typeface="Arial" panose="020B0604020202020204" pitchFamily="34" charset="0"/>
              </a:rPr>
              <a:t/>
            </a:r>
            <a:br>
              <a:rPr lang="ru-RU" sz="2000" b="1" dirty="0" smtClean="0">
                <a:solidFill>
                  <a:srgbClr val="002060"/>
                </a:solidFill>
                <a:latin typeface="Arial Black" panose="020B0A04020102020204" pitchFamily="34" charset="0"/>
                <a:cs typeface="Arial" panose="020B0604020202020204" pitchFamily="34" charset="0"/>
              </a:rPr>
            </a:br>
            <a:r>
              <a:rPr lang="ru-RU" sz="2400" b="1" dirty="0" smtClean="0">
                <a:solidFill>
                  <a:srgbClr val="002060"/>
                </a:solidFill>
                <a:latin typeface="Arial Black" panose="020B0A04020102020204" pitchFamily="34" charset="0"/>
                <a:cs typeface="Arial" panose="020B0604020202020204" pitchFamily="34" charset="0"/>
              </a:rPr>
              <a:t>(</a:t>
            </a:r>
            <a:r>
              <a:rPr lang="ru-RU" sz="2400" b="1" dirty="0">
                <a:solidFill>
                  <a:srgbClr val="002060"/>
                </a:solidFill>
                <a:latin typeface="Arial Black" panose="020B0A04020102020204" pitchFamily="34" charset="0"/>
                <a:cs typeface="Arial" panose="020B0604020202020204" pitchFamily="34" charset="0"/>
              </a:rPr>
              <a:t>от франц. </a:t>
            </a:r>
            <a:r>
              <a:rPr lang="ru-RU" sz="2400" b="1" dirty="0" err="1">
                <a:solidFill>
                  <a:srgbClr val="002060"/>
                </a:solidFill>
                <a:latin typeface="Arial Black" panose="020B0A04020102020204" pitchFamily="34" charset="0"/>
                <a:cs typeface="Arial" panose="020B0604020202020204" pitchFamily="34" charset="0"/>
              </a:rPr>
              <a:t>Gratter</a:t>
            </a:r>
            <a:r>
              <a:rPr lang="ru-RU" sz="2400" b="1" dirty="0">
                <a:solidFill>
                  <a:srgbClr val="002060"/>
                </a:solidFill>
                <a:latin typeface="Arial Black" panose="020B0A04020102020204" pitchFamily="34" charset="0"/>
                <a:cs typeface="Arial" panose="020B0604020202020204" pitchFamily="34" charset="0"/>
              </a:rPr>
              <a:t> - скрести, царапать) - это способ выполнения рисунка путем процарапывания острым инструментом бумаги или картона, залитых тушью или черной гуашью.</a:t>
            </a:r>
            <a:br>
              <a:rPr lang="ru-RU" sz="2400" b="1" dirty="0">
                <a:solidFill>
                  <a:srgbClr val="002060"/>
                </a:solidFill>
                <a:latin typeface="Arial Black" panose="020B0A04020102020204" pitchFamily="34" charset="0"/>
                <a:cs typeface="Arial" panose="020B0604020202020204" pitchFamily="34" charset="0"/>
              </a:rPr>
            </a:br>
            <a:r>
              <a:rPr lang="ru-RU" sz="2400" b="1" dirty="0">
                <a:solidFill>
                  <a:srgbClr val="002060"/>
                </a:solidFill>
                <a:latin typeface="Arial Black" panose="020B0A04020102020204" pitchFamily="34" charset="0"/>
                <a:cs typeface="Arial" panose="020B0604020202020204" pitchFamily="34" charset="0"/>
              </a:rPr>
              <a:t>Другое название техники - </a:t>
            </a:r>
            <a:r>
              <a:rPr lang="ru-RU" sz="2400" b="1" dirty="0" err="1">
                <a:solidFill>
                  <a:srgbClr val="002060"/>
                </a:solidFill>
                <a:latin typeface="Arial Black" panose="020B0A04020102020204" pitchFamily="34" charset="0"/>
                <a:cs typeface="Arial" panose="020B0604020202020204" pitchFamily="34" charset="0"/>
              </a:rPr>
              <a:t>воскография</a:t>
            </a:r>
            <a:r>
              <a:rPr lang="ru-RU" sz="2400" b="1" dirty="0">
                <a:solidFill>
                  <a:srgbClr val="002060"/>
                </a:solidFill>
                <a:latin typeface="Arial Black" panose="020B0A04020102020204" pitchFamily="34" charset="0"/>
                <a:cs typeface="Arial" panose="020B0604020202020204" pitchFamily="34" charset="0"/>
              </a:rPr>
              <a:t> , иногда ее также называют царапкой . Рисунки, выполненные в технике </a:t>
            </a:r>
            <a:r>
              <a:rPr lang="ru-RU" sz="2400" b="1" dirty="0" err="1">
                <a:solidFill>
                  <a:srgbClr val="002060"/>
                </a:solidFill>
                <a:latin typeface="Arial Black" panose="020B0A04020102020204" pitchFamily="34" charset="0"/>
                <a:cs typeface="Arial" panose="020B0604020202020204" pitchFamily="34" charset="0"/>
              </a:rPr>
              <a:t>граттаж</a:t>
            </a:r>
            <a:r>
              <a:rPr lang="ru-RU" sz="2400" b="1" dirty="0">
                <a:solidFill>
                  <a:srgbClr val="002060"/>
                </a:solidFill>
                <a:latin typeface="Arial Black" panose="020B0A04020102020204" pitchFamily="34" charset="0"/>
                <a:cs typeface="Arial" panose="020B0604020202020204" pitchFamily="34" charset="0"/>
              </a:rPr>
              <a:t>, отличаются контрастом белых линий и черного фона, и похожи на гравюры. А если предварительно покрасить лист бумаги в различные цвета, то рисунок получится очень интересным и оригинальным.</a:t>
            </a:r>
            <a:br>
              <a:rPr lang="ru-RU" sz="2400" b="1" dirty="0">
                <a:solidFill>
                  <a:srgbClr val="002060"/>
                </a:solidFill>
                <a:latin typeface="Arial Black" panose="020B0A04020102020204" pitchFamily="34" charset="0"/>
                <a:cs typeface="Arial" panose="020B0604020202020204" pitchFamily="34" charset="0"/>
              </a:rPr>
            </a:br>
            <a:endParaRPr lang="ru-RU" sz="2400" b="1" dirty="0">
              <a:solidFill>
                <a:srgbClr val="002060"/>
              </a:solidFill>
              <a:latin typeface="Arial Black" panose="020B0A04020102020204" pitchFamily="34" charset="0"/>
              <a:cs typeface="Arial" panose="020B0604020202020204" pitchFamily="34"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156520">
            <a:off x="9402568" y="4205220"/>
            <a:ext cx="2341372" cy="2149207"/>
          </a:xfrm>
          <a:prstGeom prst="rect">
            <a:avLst/>
          </a:prstGeom>
        </p:spPr>
      </p:pic>
    </p:spTree>
    <p:extLst>
      <p:ext uri="{BB962C8B-B14F-4D97-AF65-F5344CB8AC3E}">
        <p14:creationId xmlns:p14="http://schemas.microsoft.com/office/powerpoint/2010/main" val="1186462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Текст 3"/>
          <p:cNvSpPr>
            <a:spLocks noGrp="1"/>
          </p:cNvSpPr>
          <p:nvPr>
            <p:ph type="body" idx="1"/>
          </p:nvPr>
        </p:nvSpPr>
        <p:spPr>
          <a:xfrm>
            <a:off x="984250" y="1028700"/>
            <a:ext cx="10515600" cy="5077172"/>
          </a:xfrm>
        </p:spPr>
        <p:txBody>
          <a:bodyPr>
            <a:normAutofit fontScale="32500" lnSpcReduction="20000"/>
          </a:bodyPr>
          <a:lstStyle/>
          <a:p>
            <a:pPr algn="ctr"/>
            <a:r>
              <a:rPr lang="ru-RU" sz="7400" b="1" u="sng" dirty="0">
                <a:solidFill>
                  <a:srgbClr val="002060"/>
                </a:solidFill>
                <a:latin typeface="Arial Black" panose="020B0A04020102020204" pitchFamily="34" charset="0"/>
              </a:rPr>
              <a:t>Ц</a:t>
            </a:r>
            <a:r>
              <a:rPr lang="ru-RU" sz="7400" b="1" u="sng" dirty="0" smtClean="0">
                <a:solidFill>
                  <a:srgbClr val="002060"/>
                </a:solidFill>
                <a:latin typeface="Arial Black" panose="020B0A04020102020204" pitchFamily="34" charset="0"/>
              </a:rPr>
              <a:t>ель</a:t>
            </a:r>
            <a:r>
              <a:rPr lang="ru-RU" sz="7400" b="1" dirty="0">
                <a:solidFill>
                  <a:srgbClr val="002060"/>
                </a:solidFill>
                <a:latin typeface="Arial Black" panose="020B0A04020102020204" pitchFamily="34" charset="0"/>
              </a:rPr>
              <a:t>:</a:t>
            </a:r>
          </a:p>
          <a:p>
            <a:pPr algn="ctr"/>
            <a:r>
              <a:rPr lang="ru-RU" sz="7400" b="1" dirty="0">
                <a:solidFill>
                  <a:srgbClr val="002060"/>
                </a:solidFill>
                <a:latin typeface="Arial Black" panose="020B0A04020102020204" pitchFamily="34" charset="0"/>
              </a:rPr>
              <a:t>Развивать воображение, ориентировку, внимание, </a:t>
            </a:r>
            <a:endParaRPr lang="ru-RU" sz="7400" b="1" dirty="0" smtClean="0">
              <a:solidFill>
                <a:srgbClr val="002060"/>
              </a:solidFill>
              <a:latin typeface="Arial Black" panose="020B0A04020102020204" pitchFamily="34" charset="0"/>
            </a:endParaRPr>
          </a:p>
          <a:p>
            <a:pPr algn="ctr"/>
            <a:r>
              <a:rPr lang="ru-RU" sz="7400" b="1" dirty="0" smtClean="0">
                <a:solidFill>
                  <a:srgbClr val="002060"/>
                </a:solidFill>
                <a:latin typeface="Arial Black" panose="020B0A04020102020204" pitchFamily="34" charset="0"/>
              </a:rPr>
              <a:t>творческие </a:t>
            </a:r>
            <a:r>
              <a:rPr lang="ru-RU" sz="7400" b="1" dirty="0">
                <a:solidFill>
                  <a:srgbClr val="002060"/>
                </a:solidFill>
                <a:latin typeface="Arial Black" panose="020B0A04020102020204" pitchFamily="34" charset="0"/>
              </a:rPr>
              <a:t>способности обучающихся и </a:t>
            </a:r>
            <a:endParaRPr lang="ru-RU" sz="7400" b="1" dirty="0" smtClean="0">
              <a:solidFill>
                <a:srgbClr val="002060"/>
              </a:solidFill>
              <a:latin typeface="Arial Black" panose="020B0A04020102020204" pitchFamily="34" charset="0"/>
            </a:endParaRPr>
          </a:p>
          <a:p>
            <a:pPr algn="ctr"/>
            <a:r>
              <a:rPr lang="ru-RU" sz="7400" b="1" dirty="0" smtClean="0">
                <a:solidFill>
                  <a:srgbClr val="002060"/>
                </a:solidFill>
                <a:latin typeface="Arial Black" panose="020B0A04020102020204" pitchFamily="34" charset="0"/>
              </a:rPr>
              <a:t>интерес </a:t>
            </a:r>
            <a:r>
              <a:rPr lang="ru-RU" sz="7400" b="1" dirty="0">
                <a:solidFill>
                  <a:srgbClr val="002060"/>
                </a:solidFill>
                <a:latin typeface="Arial Black" panose="020B0A04020102020204" pitchFamily="34" charset="0"/>
              </a:rPr>
              <a:t>к изобразительному искусству</a:t>
            </a:r>
          </a:p>
          <a:p>
            <a:pPr algn="ctr"/>
            <a:r>
              <a:rPr lang="ru-RU" sz="7400" b="1" u="sng" dirty="0">
                <a:solidFill>
                  <a:srgbClr val="002060"/>
                </a:solidFill>
                <a:latin typeface="Arial Black" panose="020B0A04020102020204" pitchFamily="34" charset="0"/>
              </a:rPr>
              <a:t>Задачи</a:t>
            </a:r>
            <a:r>
              <a:rPr lang="ru-RU" sz="7400" b="1" dirty="0">
                <a:solidFill>
                  <a:srgbClr val="002060"/>
                </a:solidFill>
                <a:latin typeface="Arial Black" panose="020B0A04020102020204" pitchFamily="34" charset="0"/>
              </a:rPr>
              <a:t>:</a:t>
            </a:r>
          </a:p>
          <a:p>
            <a:pPr algn="ctr"/>
            <a:r>
              <a:rPr lang="ru-RU" sz="7400" b="1" dirty="0">
                <a:solidFill>
                  <a:srgbClr val="002060"/>
                </a:solidFill>
                <a:latin typeface="Arial Black" panose="020B0A04020102020204" pitchFamily="34" charset="0"/>
              </a:rPr>
              <a:t>• Обобщать знания детей о </a:t>
            </a:r>
            <a:r>
              <a:rPr lang="ru-RU" sz="7400" b="1" dirty="0" smtClean="0">
                <a:solidFill>
                  <a:srgbClr val="002060"/>
                </a:solidFill>
                <a:latin typeface="Arial Black" panose="020B0A04020102020204" pitchFamily="34" charset="0"/>
              </a:rPr>
              <a:t>космосе, </a:t>
            </a:r>
          </a:p>
          <a:p>
            <a:pPr algn="ctr"/>
            <a:r>
              <a:rPr lang="ru-RU" sz="7400" b="1" dirty="0" smtClean="0">
                <a:solidFill>
                  <a:srgbClr val="002060"/>
                </a:solidFill>
                <a:latin typeface="Arial Black" panose="020B0A04020102020204" pitchFamily="34" charset="0"/>
              </a:rPr>
              <a:t>мире </a:t>
            </a:r>
            <a:r>
              <a:rPr lang="ru-RU" sz="7400" b="1" dirty="0">
                <a:solidFill>
                  <a:srgbClr val="002060"/>
                </a:solidFill>
                <a:latin typeface="Arial Black" panose="020B0A04020102020204" pitchFamily="34" charset="0"/>
              </a:rPr>
              <a:t>звезд, планет и других небесных тел, </a:t>
            </a:r>
            <a:endParaRPr lang="ru-RU" sz="7400" b="1" dirty="0" smtClean="0">
              <a:solidFill>
                <a:srgbClr val="002060"/>
              </a:solidFill>
              <a:latin typeface="Arial Black" panose="020B0A04020102020204" pitchFamily="34" charset="0"/>
            </a:endParaRPr>
          </a:p>
          <a:p>
            <a:pPr algn="ctr"/>
            <a:r>
              <a:rPr lang="ru-RU" sz="7400" b="1" dirty="0" smtClean="0">
                <a:solidFill>
                  <a:srgbClr val="002060"/>
                </a:solidFill>
                <a:latin typeface="Arial Black" panose="020B0A04020102020204" pitchFamily="34" charset="0"/>
              </a:rPr>
              <a:t>о </a:t>
            </a:r>
            <a:r>
              <a:rPr lang="ru-RU" sz="7400" b="1" dirty="0">
                <a:solidFill>
                  <a:srgbClr val="002060"/>
                </a:solidFill>
                <a:latin typeface="Arial Black" panose="020B0A04020102020204" pitchFamily="34" charset="0"/>
              </a:rPr>
              <a:t>космических кораблях, космонавтах, о невесомости.</a:t>
            </a:r>
          </a:p>
          <a:p>
            <a:pPr algn="ctr"/>
            <a:r>
              <a:rPr lang="ru-RU" sz="7400" b="1" dirty="0">
                <a:solidFill>
                  <a:srgbClr val="002060"/>
                </a:solidFill>
                <a:latin typeface="Arial Black" panose="020B0A04020102020204" pitchFamily="34" charset="0"/>
              </a:rPr>
              <a:t>• Развивать фантазию, воображение, </a:t>
            </a:r>
            <a:r>
              <a:rPr lang="ru-RU" sz="7400" b="1" dirty="0" smtClean="0">
                <a:solidFill>
                  <a:srgbClr val="002060"/>
                </a:solidFill>
                <a:latin typeface="Arial Black" panose="020B0A04020102020204" pitchFamily="34" charset="0"/>
              </a:rPr>
              <a:t>наблюдательность.</a:t>
            </a:r>
            <a:endParaRPr lang="ru-RU" sz="7400" b="1" dirty="0">
              <a:solidFill>
                <a:srgbClr val="002060"/>
              </a:solidFill>
              <a:latin typeface="Arial Black" panose="020B0A04020102020204" pitchFamily="34" charset="0"/>
            </a:endParaRPr>
          </a:p>
          <a:p>
            <a:pPr algn="ctr"/>
            <a:r>
              <a:rPr lang="ru-RU" sz="7400" b="1" dirty="0">
                <a:solidFill>
                  <a:srgbClr val="002060"/>
                </a:solidFill>
                <a:latin typeface="Arial Black" panose="020B0A04020102020204" pitchFamily="34" charset="0"/>
              </a:rPr>
              <a:t>• Воспитывать интерес к изучению космоса</a:t>
            </a:r>
            <a:r>
              <a:rPr lang="ru-RU" sz="7400" b="1" dirty="0" smtClean="0">
                <a:solidFill>
                  <a:srgbClr val="002060"/>
                </a:solidFill>
                <a:latin typeface="Arial Black" panose="020B0A04020102020204" pitchFamily="34" charset="0"/>
              </a:rPr>
              <a:t>,</a:t>
            </a:r>
          </a:p>
          <a:p>
            <a:pPr algn="ctr"/>
            <a:r>
              <a:rPr lang="ru-RU" sz="7400" b="1" dirty="0" smtClean="0">
                <a:solidFill>
                  <a:srgbClr val="002060"/>
                </a:solidFill>
                <a:latin typeface="Arial Black" panose="020B0A04020102020204" pitchFamily="34" charset="0"/>
              </a:rPr>
              <a:t> </a:t>
            </a:r>
            <a:r>
              <a:rPr lang="ru-RU" sz="7400" b="1" dirty="0">
                <a:solidFill>
                  <a:srgbClr val="002060"/>
                </a:solidFill>
                <a:latin typeface="Arial Black" panose="020B0A04020102020204" pitchFamily="34" charset="0"/>
              </a:rPr>
              <a:t>формировать коммуникативные качества, </a:t>
            </a:r>
            <a:endParaRPr lang="ru-RU" sz="7400" b="1" dirty="0" smtClean="0">
              <a:solidFill>
                <a:srgbClr val="002060"/>
              </a:solidFill>
              <a:latin typeface="Arial Black" panose="020B0A04020102020204" pitchFamily="34" charset="0"/>
            </a:endParaRPr>
          </a:p>
          <a:p>
            <a:pPr algn="ctr"/>
            <a:r>
              <a:rPr lang="ru-RU" sz="7400" b="1" dirty="0" smtClean="0">
                <a:solidFill>
                  <a:srgbClr val="002060"/>
                </a:solidFill>
                <a:latin typeface="Arial Black" panose="020B0A04020102020204" pitchFamily="34" charset="0"/>
              </a:rPr>
              <a:t>навыки </a:t>
            </a:r>
            <a:r>
              <a:rPr lang="ru-RU" sz="7400" b="1" dirty="0">
                <a:solidFill>
                  <a:srgbClr val="002060"/>
                </a:solidFill>
                <a:latin typeface="Arial Black" panose="020B0A04020102020204" pitchFamily="34" charset="0"/>
              </a:rPr>
              <a:t>и умения организации рабочего места.</a:t>
            </a:r>
          </a:p>
          <a:p>
            <a:endParaRPr lang="ru-RU" sz="74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1150" y="109762"/>
            <a:ext cx="1997209" cy="1312832"/>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6932" y="4686693"/>
            <a:ext cx="1775068" cy="1775068"/>
          </a:xfrm>
          <a:prstGeom prst="rect">
            <a:avLst/>
          </a:prstGeom>
        </p:spPr>
      </p:pic>
    </p:spTree>
    <p:extLst>
      <p:ext uri="{BB962C8B-B14F-4D97-AF65-F5344CB8AC3E}">
        <p14:creationId xmlns:p14="http://schemas.microsoft.com/office/powerpoint/2010/main" val="1135823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Прямоугольник 5"/>
          <p:cNvSpPr/>
          <p:nvPr/>
        </p:nvSpPr>
        <p:spPr>
          <a:xfrm>
            <a:off x="259059" y="151179"/>
            <a:ext cx="7056141" cy="6555641"/>
          </a:xfrm>
          <a:prstGeom prst="rect">
            <a:avLst/>
          </a:prstGeom>
        </p:spPr>
        <p:txBody>
          <a:bodyPr wrap="square">
            <a:spAutoFit/>
          </a:bodyPr>
          <a:lstStyle/>
          <a:p>
            <a:pPr algn="just"/>
            <a:r>
              <a:rPr lang="ru-RU" sz="2000" dirty="0">
                <a:solidFill>
                  <a:srgbClr val="002060"/>
                </a:solidFill>
                <a:latin typeface="Arial Black" panose="020B0A04020102020204" pitchFamily="34" charset="0"/>
              </a:rPr>
              <a:t>Материалы для работы</a:t>
            </a:r>
          </a:p>
          <a:p>
            <a:pPr algn="just"/>
            <a:endParaRPr lang="ru-RU" sz="2000" dirty="0">
              <a:solidFill>
                <a:srgbClr val="002060"/>
              </a:solidFill>
              <a:latin typeface="Arial Black" panose="020B0A04020102020204" pitchFamily="34" charset="0"/>
            </a:endParaRPr>
          </a:p>
          <a:p>
            <a:pPr>
              <a:buFont typeface="+mj-lt"/>
              <a:buAutoNum type="arabicPeriod"/>
            </a:pPr>
            <a:r>
              <a:rPr lang="ru-RU" sz="2000" dirty="0">
                <a:solidFill>
                  <a:srgbClr val="002060"/>
                </a:solidFill>
                <a:latin typeface="Arial Black" panose="020B0A04020102020204" pitchFamily="34" charset="0"/>
              </a:rPr>
              <a:t>Основа — достаточно плотная бумага (чтобы инструмент её не прорезал). Можно взять картон, в том числе цветной.</a:t>
            </a:r>
          </a:p>
          <a:p>
            <a:pPr>
              <a:buFont typeface="+mj-lt"/>
              <a:buAutoNum type="arabicPeriod"/>
            </a:pPr>
            <a:r>
              <a:rPr lang="ru-RU" sz="2000" dirty="0">
                <a:solidFill>
                  <a:srgbClr val="002060"/>
                </a:solidFill>
                <a:latin typeface="Arial Black" panose="020B0A04020102020204" pitchFamily="34" charset="0"/>
              </a:rPr>
              <a:t>Для покрытия основы: восковые свечи, восковые мелки, гуашь или тушь (обычно чёрная, но также можно использовать другие тёмные тона — синий, фиолетовый, коричневый).</a:t>
            </a:r>
          </a:p>
          <a:p>
            <a:pPr>
              <a:buFont typeface="+mj-lt"/>
              <a:buAutoNum type="arabicPeriod"/>
            </a:pPr>
            <a:r>
              <a:rPr lang="ru-RU" sz="2000" dirty="0">
                <a:solidFill>
                  <a:srgbClr val="002060"/>
                </a:solidFill>
                <a:latin typeface="Arial Black" panose="020B0A04020102020204" pitchFamily="34" charset="0"/>
              </a:rPr>
              <a:t>Жидкое мыло, клей ПВА или моющее средство (для добавления в гуашь).</a:t>
            </a:r>
          </a:p>
          <a:p>
            <a:pPr>
              <a:buFont typeface="+mj-lt"/>
              <a:buAutoNum type="arabicPeriod"/>
            </a:pPr>
            <a:r>
              <a:rPr lang="ru-RU" sz="2000" dirty="0">
                <a:solidFill>
                  <a:srgbClr val="002060"/>
                </a:solidFill>
                <a:latin typeface="Arial Black" panose="020B0A04020102020204" pitchFamily="34" charset="0"/>
              </a:rPr>
              <a:t>Губка или широкая кисть для закрашивания основы гуашью.</a:t>
            </a:r>
          </a:p>
          <a:p>
            <a:pPr>
              <a:buFont typeface="+mj-lt"/>
              <a:buAutoNum type="arabicPeriod"/>
            </a:pPr>
            <a:r>
              <a:rPr lang="ru-RU" sz="2000" dirty="0">
                <a:solidFill>
                  <a:srgbClr val="002060"/>
                </a:solidFill>
                <a:latin typeface="Arial Black" panose="020B0A04020102020204" pitchFamily="34" charset="0"/>
              </a:rPr>
              <a:t>Острый инструмент для процарапывания изображения: зубочистка, стека, использованный стержень от шариковой ручки, заострённая деревянная палочка, пластиковая вилка и пр.</a:t>
            </a:r>
          </a:p>
          <a:p>
            <a:pPr>
              <a:buFont typeface="+mj-lt"/>
              <a:buAutoNum type="arabicPeriod"/>
            </a:pPr>
            <a:r>
              <a:rPr lang="ru-RU" sz="2000" dirty="0">
                <a:solidFill>
                  <a:srgbClr val="002060"/>
                </a:solidFill>
                <a:latin typeface="Arial Black" panose="020B0A04020102020204" pitchFamily="34" charset="0"/>
              </a:rPr>
              <a:t>Сухая тряпочка для того, чтобы аккуратно убрать остатки воска после прорисовки.</a:t>
            </a:r>
            <a:endParaRPr lang="ru-RU" sz="2000" b="0" i="0" dirty="0">
              <a:solidFill>
                <a:srgbClr val="002060"/>
              </a:solidFill>
              <a:effectLst/>
              <a:latin typeface="Arial Black" panose="020B0A04020102020204" pitchFamily="34" charset="0"/>
            </a:endParaRPr>
          </a:p>
        </p:txBody>
      </p:sp>
      <p:pic>
        <p:nvPicPr>
          <p:cNvPr id="1026" name="Picture 2" descr="Материалы и инструменты, необходимые для работы"/>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574259" y="1869337"/>
            <a:ext cx="4145301" cy="3288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555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H="1">
            <a:off x="9391790" y="4291235"/>
            <a:ext cx="2765779" cy="2544516"/>
          </a:xfrm>
        </p:spPr>
      </p:pic>
      <p:sp>
        <p:nvSpPr>
          <p:cNvPr id="4" name="Прямоугольник 3"/>
          <p:cNvSpPr/>
          <p:nvPr/>
        </p:nvSpPr>
        <p:spPr>
          <a:xfrm>
            <a:off x="121919" y="427256"/>
            <a:ext cx="12035649" cy="3847207"/>
          </a:xfrm>
          <a:prstGeom prst="rect">
            <a:avLst/>
          </a:prstGeom>
        </p:spPr>
        <p:txBody>
          <a:bodyPr wrap="square">
            <a:spAutoFit/>
          </a:bodyPr>
          <a:lstStyle/>
          <a:p>
            <a:pPr algn="ctr"/>
            <a:r>
              <a:rPr lang="ru-RU" sz="2400" dirty="0" smtClean="0">
                <a:solidFill>
                  <a:srgbClr val="002060"/>
                </a:solidFill>
                <a:latin typeface="Arial Black" panose="020B0A04020102020204" pitchFamily="34" charset="0"/>
              </a:rPr>
              <a:t>Во </a:t>
            </a:r>
            <a:r>
              <a:rPr lang="ru-RU" sz="2400" dirty="0">
                <a:solidFill>
                  <a:srgbClr val="002060"/>
                </a:solidFill>
                <a:latin typeface="Arial Black" panose="020B0A04020102020204" pitchFamily="34" charset="0"/>
              </a:rPr>
              <a:t>время работы </a:t>
            </a:r>
            <a:r>
              <a:rPr lang="ru-RU" sz="2400" dirty="0" smtClean="0">
                <a:solidFill>
                  <a:srgbClr val="002060"/>
                </a:solidFill>
                <a:latin typeface="Arial Black" panose="020B0A04020102020204" pitchFamily="34" charset="0"/>
              </a:rPr>
              <a:t> </a:t>
            </a:r>
            <a:r>
              <a:rPr lang="ru-RU" sz="2400" dirty="0">
                <a:solidFill>
                  <a:srgbClr val="002060"/>
                </a:solidFill>
                <a:latin typeface="Arial Black" panose="020B0A04020102020204" pitchFamily="34" charset="0"/>
              </a:rPr>
              <a:t>важно </a:t>
            </a:r>
            <a:r>
              <a:rPr lang="ru-RU" sz="2400" dirty="0" smtClean="0">
                <a:solidFill>
                  <a:srgbClr val="002060"/>
                </a:solidFill>
                <a:latin typeface="Arial Black" panose="020B0A04020102020204" pitchFamily="34" charset="0"/>
              </a:rPr>
              <a:t>соблюдать технику безопасности:</a:t>
            </a:r>
          </a:p>
          <a:p>
            <a:pPr algn="ctr"/>
            <a:endParaRPr lang="ru-RU" sz="2000" dirty="0" smtClean="0">
              <a:solidFill>
                <a:srgbClr val="002060"/>
              </a:solidFill>
              <a:latin typeface="Arial Black" panose="020B0A04020102020204" pitchFamily="34" charset="0"/>
            </a:endParaRPr>
          </a:p>
          <a:p>
            <a:r>
              <a:rPr lang="ru-RU" sz="2000" dirty="0" smtClean="0">
                <a:solidFill>
                  <a:srgbClr val="002060"/>
                </a:solidFill>
                <a:latin typeface="Arial Black" panose="020B0A04020102020204" pitchFamily="34" charset="0"/>
                <a:ea typeface="Calibri" panose="020F0502020204030204" pitchFamily="34" charset="0"/>
              </a:rPr>
              <a:t>- стол </a:t>
            </a:r>
            <a:r>
              <a:rPr lang="ru-RU" sz="2000" dirty="0">
                <a:solidFill>
                  <a:srgbClr val="002060"/>
                </a:solidFill>
                <a:latin typeface="Arial Black" panose="020B0A04020102020204" pitchFamily="34" charset="0"/>
                <a:ea typeface="Calibri" panose="020F0502020204030204" pitchFamily="34" charset="0"/>
              </a:rPr>
              <a:t>перед началом работы следует застелить клеенкой;</a:t>
            </a:r>
            <a:r>
              <a:rPr lang="ru-RU" sz="2000" b="1" dirty="0">
                <a:solidFill>
                  <a:srgbClr val="002060"/>
                </a:solidFill>
                <a:latin typeface="Arial Black" panose="020B0A04020102020204" pitchFamily="34" charset="0"/>
                <a:ea typeface="Calibri" panose="020F0502020204030204" pitchFamily="34" charset="0"/>
              </a:rPr>
              <a:t/>
            </a:r>
            <a:br>
              <a:rPr lang="ru-RU" sz="2000" b="1" dirty="0">
                <a:solidFill>
                  <a:srgbClr val="002060"/>
                </a:solidFill>
                <a:latin typeface="Arial Black" panose="020B0A04020102020204" pitchFamily="34" charset="0"/>
                <a:ea typeface="Calibri" panose="020F0502020204030204" pitchFamily="34" charset="0"/>
              </a:rPr>
            </a:br>
            <a:r>
              <a:rPr lang="ru-RU" sz="2000" dirty="0">
                <a:solidFill>
                  <a:srgbClr val="002060"/>
                </a:solidFill>
                <a:latin typeface="Arial Black" panose="020B0A04020102020204" pitchFamily="34" charset="0"/>
                <a:ea typeface="Calibri" panose="020F0502020204030204" pitchFamily="34" charset="0"/>
              </a:rPr>
              <a:t>- нельзя размахивать руками и  инструментами во время работы; </a:t>
            </a:r>
            <a:br>
              <a:rPr lang="ru-RU" sz="2000" dirty="0">
                <a:solidFill>
                  <a:srgbClr val="002060"/>
                </a:solidFill>
                <a:latin typeface="Arial Black" panose="020B0A04020102020204" pitchFamily="34" charset="0"/>
                <a:ea typeface="Calibri" panose="020F0502020204030204" pitchFamily="34" charset="0"/>
              </a:rPr>
            </a:br>
            <a:r>
              <a:rPr lang="ru-RU" sz="2000" dirty="0">
                <a:solidFill>
                  <a:srgbClr val="002060"/>
                </a:solidFill>
                <a:latin typeface="Arial Black" panose="020B0A04020102020204" pitchFamily="34" charset="0"/>
                <a:ea typeface="Calibri" panose="020F0502020204030204" pitchFamily="34" charset="0"/>
              </a:rPr>
              <a:t>- толкаться, мешать работать </a:t>
            </a:r>
            <a:r>
              <a:rPr lang="ru-RU" sz="2000" dirty="0" smtClean="0">
                <a:solidFill>
                  <a:srgbClr val="002060"/>
                </a:solidFill>
                <a:latin typeface="Arial Black" panose="020B0A04020102020204" pitchFamily="34" charset="0"/>
                <a:ea typeface="Calibri" panose="020F0502020204030204" pitchFamily="34" charset="0"/>
              </a:rPr>
              <a:t>другим; </a:t>
            </a:r>
            <a:r>
              <a:rPr lang="ru-RU" sz="2000" dirty="0">
                <a:solidFill>
                  <a:srgbClr val="002060"/>
                </a:solidFill>
                <a:latin typeface="Arial Black" panose="020B0A04020102020204" pitchFamily="34" charset="0"/>
                <a:ea typeface="Calibri" panose="020F0502020204030204" pitchFamily="34" charset="0"/>
              </a:rPr>
              <a:t/>
            </a:r>
            <a:br>
              <a:rPr lang="ru-RU" sz="2000" dirty="0">
                <a:solidFill>
                  <a:srgbClr val="002060"/>
                </a:solidFill>
                <a:latin typeface="Arial Black" panose="020B0A04020102020204" pitchFamily="34" charset="0"/>
                <a:ea typeface="Calibri" panose="020F0502020204030204" pitchFamily="34" charset="0"/>
              </a:rPr>
            </a:br>
            <a:r>
              <a:rPr lang="ru-RU" sz="2000" dirty="0">
                <a:solidFill>
                  <a:srgbClr val="002060"/>
                </a:solidFill>
                <a:latin typeface="Arial Black" panose="020B0A04020102020204" pitchFamily="34" charset="0"/>
                <a:ea typeface="Calibri" panose="020F0502020204030204" pitchFamily="34" charset="0"/>
              </a:rPr>
              <a:t>- </a:t>
            </a:r>
            <a:r>
              <a:rPr lang="ru-RU" sz="2000" dirty="0" smtClean="0">
                <a:solidFill>
                  <a:srgbClr val="002060"/>
                </a:solidFill>
                <a:latin typeface="Arial Black" panose="020B0A04020102020204" pitchFamily="34" charset="0"/>
                <a:ea typeface="Calibri" panose="020F0502020204030204" pitchFamily="34" charset="0"/>
              </a:rPr>
              <a:t>работать </a:t>
            </a:r>
            <a:r>
              <a:rPr lang="ru-RU" sz="2000" dirty="0">
                <a:solidFill>
                  <a:srgbClr val="002060"/>
                </a:solidFill>
                <a:latin typeface="Arial Black" panose="020B0A04020102020204" pitchFamily="34" charset="0"/>
                <a:ea typeface="Calibri" panose="020F0502020204030204" pitchFamily="34" charset="0"/>
              </a:rPr>
              <a:t>аккуратно, четко, без суеты; </a:t>
            </a:r>
            <a:br>
              <a:rPr lang="ru-RU" sz="2000" dirty="0">
                <a:solidFill>
                  <a:srgbClr val="002060"/>
                </a:solidFill>
                <a:latin typeface="Arial Black" panose="020B0A04020102020204" pitchFamily="34" charset="0"/>
                <a:ea typeface="Calibri" panose="020F0502020204030204" pitchFamily="34" charset="0"/>
              </a:rPr>
            </a:br>
            <a:r>
              <a:rPr lang="ru-RU" sz="2000" dirty="0">
                <a:solidFill>
                  <a:srgbClr val="002060"/>
                </a:solidFill>
                <a:latin typeface="Arial Black" panose="020B0A04020102020204" pitchFamily="34" charset="0"/>
                <a:ea typeface="Calibri" panose="020F0502020204030204" pitchFamily="34" charset="0"/>
              </a:rPr>
              <a:t>- не </a:t>
            </a:r>
            <a:r>
              <a:rPr lang="ru-RU" sz="2000" dirty="0" smtClean="0">
                <a:solidFill>
                  <a:srgbClr val="002060"/>
                </a:solidFill>
                <a:latin typeface="Arial Black" panose="020B0A04020102020204" pitchFamily="34" charset="0"/>
                <a:ea typeface="Calibri" panose="020F0502020204030204" pitchFamily="34" charset="0"/>
              </a:rPr>
              <a:t>горбиться, держать </a:t>
            </a:r>
            <a:r>
              <a:rPr lang="ru-RU" sz="2000" dirty="0">
                <a:solidFill>
                  <a:srgbClr val="002060"/>
                </a:solidFill>
                <a:latin typeface="Arial Black" panose="020B0A04020102020204" pitchFamily="34" charset="0"/>
                <a:ea typeface="Calibri" panose="020F0502020204030204" pitchFamily="34" charset="0"/>
              </a:rPr>
              <a:t>спинку </a:t>
            </a:r>
            <a:r>
              <a:rPr lang="ru-RU" sz="2000" dirty="0" smtClean="0">
                <a:solidFill>
                  <a:srgbClr val="002060"/>
                </a:solidFill>
                <a:latin typeface="Arial Black" panose="020B0A04020102020204" pitchFamily="34" charset="0"/>
                <a:ea typeface="Calibri" panose="020F0502020204030204" pitchFamily="34" charset="0"/>
              </a:rPr>
              <a:t>прямо</a:t>
            </a:r>
            <a:r>
              <a:rPr lang="ru-RU" sz="2000" dirty="0">
                <a:solidFill>
                  <a:srgbClr val="002060"/>
                </a:solidFill>
                <a:latin typeface="Arial Black" panose="020B0A04020102020204" pitchFamily="34" charset="0"/>
                <a:ea typeface="Calibri" panose="020F0502020204030204" pitchFamily="34" charset="0"/>
              </a:rPr>
              <a:t>.</a:t>
            </a:r>
            <a:r>
              <a:rPr lang="ru-RU" sz="2000" dirty="0" smtClean="0">
                <a:solidFill>
                  <a:srgbClr val="002060"/>
                </a:solidFill>
                <a:latin typeface="Arial Black" panose="020B0A04020102020204" pitchFamily="34" charset="0"/>
                <a:ea typeface="Calibri" panose="020F0502020204030204" pitchFamily="34" charset="0"/>
              </a:rPr>
              <a:t>                                                                                           </a:t>
            </a:r>
          </a:p>
          <a:p>
            <a:endParaRPr lang="ru-RU" sz="2000" dirty="0">
              <a:solidFill>
                <a:srgbClr val="002060"/>
              </a:solidFill>
              <a:latin typeface="Arial Black" panose="020B0A04020102020204" pitchFamily="34" charset="0"/>
            </a:endParaRPr>
          </a:p>
          <a:p>
            <a:r>
              <a:rPr lang="ru-RU" sz="2000" dirty="0" smtClean="0">
                <a:solidFill>
                  <a:srgbClr val="002060"/>
                </a:solidFill>
                <a:latin typeface="Arial Black" panose="020B0A04020102020204" pitchFamily="34" charset="0"/>
              </a:rPr>
              <a:t>Рисование </a:t>
            </a:r>
            <a:r>
              <a:rPr lang="ru-RU" sz="2000" dirty="0">
                <a:solidFill>
                  <a:srgbClr val="002060"/>
                </a:solidFill>
                <a:latin typeface="Arial Black" panose="020B0A04020102020204" pitchFamily="34" charset="0"/>
              </a:rPr>
              <a:t>в технике </a:t>
            </a:r>
            <a:r>
              <a:rPr lang="ru-RU" sz="2000" dirty="0" err="1">
                <a:solidFill>
                  <a:srgbClr val="002060"/>
                </a:solidFill>
                <a:latin typeface="Arial Black" panose="020B0A04020102020204" pitchFamily="34" charset="0"/>
              </a:rPr>
              <a:t>граттаж</a:t>
            </a:r>
            <a:r>
              <a:rPr lang="ru-RU" sz="2000" dirty="0">
                <a:solidFill>
                  <a:srgbClr val="002060"/>
                </a:solidFill>
                <a:latin typeface="Arial Black" panose="020B0A04020102020204" pitchFamily="34" charset="0"/>
              </a:rPr>
              <a:t> — довольно копотливое занятие, предполагающее определённые усилия. Поэтому во время творческого процесса следует обязательно проводить физкультминутку и пальчиковую гимнастику</a:t>
            </a:r>
            <a:r>
              <a:rPr lang="ru-RU" sz="2000" dirty="0" smtClean="0">
                <a:solidFill>
                  <a:srgbClr val="002060"/>
                </a:solidFill>
                <a:latin typeface="Arial Black" panose="020B0A04020102020204" pitchFamily="34" charset="0"/>
              </a:rPr>
              <a:t>.</a:t>
            </a:r>
          </a:p>
          <a:p>
            <a:endParaRPr lang="ru-RU" sz="2000" dirty="0"/>
          </a:p>
        </p:txBody>
      </p:sp>
    </p:spTree>
    <p:extLst>
      <p:ext uri="{BB962C8B-B14F-4D97-AF65-F5344CB8AC3E}">
        <p14:creationId xmlns:p14="http://schemas.microsoft.com/office/powerpoint/2010/main" val="997742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Объект 2"/>
          <p:cNvSpPr>
            <a:spLocks noGrp="1"/>
          </p:cNvSpPr>
          <p:nvPr>
            <p:ph sz="half" idx="2"/>
          </p:nvPr>
        </p:nvSpPr>
        <p:spPr>
          <a:xfrm>
            <a:off x="746760" y="731520"/>
            <a:ext cx="10607040" cy="5445443"/>
          </a:xfrm>
        </p:spPr>
        <p:txBody>
          <a:bodyPr>
            <a:normAutofit/>
          </a:bodyPr>
          <a:lstStyle/>
          <a:p>
            <a:pPr marL="0" indent="0" algn="ctr">
              <a:buNone/>
            </a:pPr>
            <a:r>
              <a:rPr lang="ru-RU" sz="4800" b="1" dirty="0" err="1" smtClean="0">
                <a:solidFill>
                  <a:srgbClr val="002060"/>
                </a:solidFill>
                <a:latin typeface="Arial Black" panose="020B0A04020102020204" pitchFamily="34" charset="0"/>
              </a:rPr>
              <a:t>Граттаж</a:t>
            </a:r>
            <a:r>
              <a:rPr lang="ru-RU" sz="4800" b="1" dirty="0" smtClean="0">
                <a:solidFill>
                  <a:srgbClr val="002060"/>
                </a:solidFill>
                <a:latin typeface="Arial Black" panose="020B0A04020102020204" pitchFamily="34" charset="0"/>
              </a:rPr>
              <a:t> </a:t>
            </a:r>
            <a:r>
              <a:rPr lang="ru-RU" sz="4800" b="1" dirty="0" smtClean="0">
                <a:solidFill>
                  <a:srgbClr val="002060"/>
                </a:solidFill>
                <a:latin typeface="Arial Black" panose="020B0A04020102020204" pitchFamily="34" charset="0"/>
              </a:rPr>
              <a:t>поэтапно</a:t>
            </a:r>
          </a:p>
          <a:p>
            <a:pPr marL="742950" indent="-742950" algn="ctr">
              <a:buAutoNum type="arabicPeriod"/>
            </a:pPr>
            <a:r>
              <a:rPr lang="ru-RU" sz="4000" b="1" dirty="0" smtClean="0">
                <a:solidFill>
                  <a:srgbClr val="002060"/>
                </a:solidFill>
                <a:latin typeface="Arial Black" panose="020B0A04020102020204" pitchFamily="34" charset="0"/>
              </a:rPr>
              <a:t>Фон восковыми мелками</a:t>
            </a:r>
          </a:p>
          <a:p>
            <a:pPr marL="742950" indent="-742950" algn="ctr">
              <a:buAutoNum type="arabicPeriod"/>
            </a:pPr>
            <a:r>
              <a:rPr lang="ru-RU" sz="4000" b="1" dirty="0" smtClean="0">
                <a:solidFill>
                  <a:srgbClr val="002060"/>
                </a:solidFill>
                <a:latin typeface="Arial Black" panose="020B0A04020102020204" pitchFamily="34" charset="0"/>
              </a:rPr>
              <a:t>Закрашивание основы черной гуашью или тушью</a:t>
            </a:r>
          </a:p>
          <a:p>
            <a:pPr marL="742950" indent="-742950" algn="ctr">
              <a:buAutoNum type="arabicPeriod"/>
            </a:pPr>
            <a:r>
              <a:rPr lang="ru-RU" sz="4000" b="1" dirty="0" smtClean="0">
                <a:solidFill>
                  <a:srgbClr val="002060"/>
                </a:solidFill>
                <a:latin typeface="Arial Black" panose="020B0A04020102020204" pitchFamily="34" charset="0"/>
              </a:rPr>
              <a:t>Нанесение рисунка процарапывая черный фон</a:t>
            </a:r>
          </a:p>
          <a:p>
            <a:pPr marL="742950" indent="-742950" algn="ctr">
              <a:buAutoNum type="arabicPeriod"/>
            </a:pPr>
            <a:endParaRPr lang="ru-RU" sz="4000" b="1" dirty="0">
              <a:solidFill>
                <a:srgbClr val="002060"/>
              </a:solidFill>
              <a:latin typeface="Arial Black" panose="020B0A04020102020204" pitchFamily="34"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1150" y="109762"/>
            <a:ext cx="1997209" cy="1312832"/>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7875" y="4964358"/>
            <a:ext cx="1212605" cy="1212605"/>
          </a:xfrm>
          <a:prstGeom prst="rect">
            <a:avLst/>
          </a:prstGeom>
        </p:spPr>
      </p:pic>
    </p:spTree>
    <p:extLst>
      <p:ext uri="{BB962C8B-B14F-4D97-AF65-F5344CB8AC3E}">
        <p14:creationId xmlns:p14="http://schemas.microsoft.com/office/powerpoint/2010/main" val="50866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Объект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532786" y="968435"/>
            <a:ext cx="3301073" cy="2475805"/>
          </a:xfrm>
        </p:spPr>
      </p:pic>
      <p:sp>
        <p:nvSpPr>
          <p:cNvPr id="4" name="Прямоугольник 3"/>
          <p:cNvSpPr/>
          <p:nvPr/>
        </p:nvSpPr>
        <p:spPr>
          <a:xfrm>
            <a:off x="228600" y="717868"/>
            <a:ext cx="8321040" cy="2862322"/>
          </a:xfrm>
          <a:prstGeom prst="rect">
            <a:avLst/>
          </a:prstGeom>
        </p:spPr>
        <p:txBody>
          <a:bodyPr wrap="square">
            <a:spAutoFit/>
          </a:bodyPr>
          <a:lstStyle/>
          <a:p>
            <a:pPr algn="just"/>
            <a:r>
              <a:rPr lang="ru-RU" sz="4000" dirty="0" smtClean="0">
                <a:solidFill>
                  <a:srgbClr val="002060"/>
                </a:solidFill>
                <a:latin typeface="Arial Black" panose="020B0A04020102020204" pitchFamily="34" charset="0"/>
              </a:rPr>
              <a:t>1. Фон </a:t>
            </a:r>
            <a:r>
              <a:rPr lang="ru-RU" sz="4000" dirty="0">
                <a:solidFill>
                  <a:srgbClr val="002060"/>
                </a:solidFill>
                <a:latin typeface="Arial Black" panose="020B0A04020102020204" pitchFamily="34" charset="0"/>
              </a:rPr>
              <a:t>восковыми мелками</a:t>
            </a:r>
          </a:p>
          <a:p>
            <a:r>
              <a:rPr lang="ru-RU" sz="2000" dirty="0">
                <a:solidFill>
                  <a:srgbClr val="002060"/>
                </a:solidFill>
                <a:latin typeface="Arial Black" panose="020B0A04020102020204" pitchFamily="34" charset="0"/>
              </a:rPr>
              <a:t>Интересный вариант оформления основы — закрашивание её восковыми карандашами</a:t>
            </a:r>
            <a:r>
              <a:rPr lang="ru-RU" sz="2000" dirty="0" smtClean="0">
                <a:solidFill>
                  <a:srgbClr val="002060"/>
                </a:solidFill>
                <a:latin typeface="Arial Black" panose="020B0A04020102020204" pitchFamily="34" charset="0"/>
              </a:rPr>
              <a:t>.</a:t>
            </a:r>
          </a:p>
          <a:p>
            <a:r>
              <a:rPr lang="ru-RU" sz="2000" dirty="0" smtClean="0">
                <a:solidFill>
                  <a:srgbClr val="002060"/>
                </a:solidFill>
                <a:latin typeface="Arial Black" panose="020B0A04020102020204" pitchFamily="34" charset="0"/>
              </a:rPr>
              <a:t> </a:t>
            </a:r>
            <a:r>
              <a:rPr lang="ru-RU" sz="2000" dirty="0">
                <a:solidFill>
                  <a:srgbClr val="002060"/>
                </a:solidFill>
                <a:latin typeface="Arial Black" panose="020B0A04020102020204" pitchFamily="34" charset="0"/>
              </a:rPr>
              <a:t>Это могут быть цветные пятна, полоски и пр</a:t>
            </a:r>
            <a:r>
              <a:rPr lang="ru-RU" sz="2000" dirty="0" smtClean="0">
                <a:solidFill>
                  <a:srgbClr val="002060"/>
                </a:solidFill>
                <a:latin typeface="Arial Black" panose="020B0A04020102020204" pitchFamily="34" charset="0"/>
              </a:rPr>
              <a:t>.</a:t>
            </a:r>
          </a:p>
          <a:p>
            <a:r>
              <a:rPr lang="ru-RU" sz="2000" dirty="0" smtClean="0">
                <a:solidFill>
                  <a:srgbClr val="002060"/>
                </a:solidFill>
                <a:latin typeface="Arial Black" panose="020B0A04020102020204" pitchFamily="34" charset="0"/>
              </a:rPr>
              <a:t> </a:t>
            </a:r>
            <a:r>
              <a:rPr lang="ru-RU" sz="2000" dirty="0">
                <a:solidFill>
                  <a:srgbClr val="002060"/>
                </a:solidFill>
                <a:latin typeface="Arial Black" panose="020B0A04020102020204" pitchFamily="34" charset="0"/>
              </a:rPr>
              <a:t>Цвета выбираются опять-таки согласно </a:t>
            </a:r>
            <a:endParaRPr lang="ru-RU" sz="2000" dirty="0" smtClean="0">
              <a:solidFill>
                <a:srgbClr val="002060"/>
              </a:solidFill>
              <a:latin typeface="Arial Black" panose="020B0A04020102020204" pitchFamily="34" charset="0"/>
            </a:endParaRPr>
          </a:p>
          <a:p>
            <a:r>
              <a:rPr lang="ru-RU" sz="2000" dirty="0" smtClean="0">
                <a:solidFill>
                  <a:srgbClr val="002060"/>
                </a:solidFill>
                <a:latin typeface="Arial Black" panose="020B0A04020102020204" pitchFamily="34" charset="0"/>
              </a:rPr>
              <a:t>«</a:t>
            </a:r>
            <a:r>
              <a:rPr lang="ru-RU" sz="2000" dirty="0">
                <a:solidFill>
                  <a:srgbClr val="002060"/>
                </a:solidFill>
                <a:latin typeface="Arial Black" panose="020B0A04020102020204" pitchFamily="34" charset="0"/>
              </a:rPr>
              <a:t>настроению» будущего рисунка</a:t>
            </a:r>
            <a:r>
              <a:rPr lang="ru-RU" sz="2000" dirty="0" smtClean="0">
                <a:solidFill>
                  <a:srgbClr val="002060"/>
                </a:solidFill>
                <a:latin typeface="Arial Black" panose="020B0A04020102020204" pitchFamily="34" charset="0"/>
              </a:rPr>
              <a:t>.</a:t>
            </a:r>
            <a:r>
              <a:rPr lang="ru-RU" sz="2000" dirty="0">
                <a:solidFill>
                  <a:srgbClr val="002060"/>
                </a:solidFill>
                <a:latin typeface="Arial Black" panose="020B0A04020102020204" pitchFamily="34" charset="0"/>
              </a:rPr>
              <a:t> Главное </a:t>
            </a:r>
            <a:r>
              <a:rPr lang="ru-RU" sz="2000" dirty="0" smtClean="0">
                <a:solidFill>
                  <a:srgbClr val="002060"/>
                </a:solidFill>
                <a:latin typeface="Arial Black" panose="020B0A04020102020204" pitchFamily="34" charset="0"/>
              </a:rPr>
              <a:t>—</a:t>
            </a:r>
          </a:p>
          <a:p>
            <a:r>
              <a:rPr lang="ru-RU" sz="2000" dirty="0" smtClean="0">
                <a:solidFill>
                  <a:srgbClr val="002060"/>
                </a:solidFill>
                <a:latin typeface="Arial Black" panose="020B0A04020102020204" pitchFamily="34" charset="0"/>
              </a:rPr>
              <a:t> </a:t>
            </a:r>
            <a:r>
              <a:rPr lang="ru-RU" sz="2000" dirty="0">
                <a:solidFill>
                  <a:srgbClr val="002060"/>
                </a:solidFill>
                <a:latin typeface="Arial Black" panose="020B0A04020102020204" pitchFamily="34" charset="0"/>
              </a:rPr>
              <a:t>оставлять поменьше пробелов. </a:t>
            </a:r>
            <a:r>
              <a:rPr lang="ru-RU" sz="2000" i="1" dirty="0">
                <a:solidFill>
                  <a:srgbClr val="002060"/>
                </a:solidFill>
                <a:latin typeface="Arial Black" panose="020B0A04020102020204" pitchFamily="34" charset="0"/>
              </a:rPr>
              <a:t/>
            </a:r>
            <a:br>
              <a:rPr lang="ru-RU" sz="2000" i="1" dirty="0">
                <a:solidFill>
                  <a:srgbClr val="002060"/>
                </a:solidFill>
                <a:latin typeface="Arial Black" panose="020B0A04020102020204" pitchFamily="34" charset="0"/>
              </a:rPr>
            </a:br>
            <a:endParaRPr lang="ru-RU" sz="2000" dirty="0">
              <a:solidFill>
                <a:srgbClr val="002060"/>
              </a:solidFill>
              <a:latin typeface="Arial Black" panose="020B0A04020102020204" pitchFamily="34" charset="0"/>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5641" y="4022150"/>
            <a:ext cx="3191853" cy="239389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3946555"/>
            <a:ext cx="3393440" cy="2545080"/>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5675" y="3882192"/>
            <a:ext cx="3378464" cy="2533848"/>
          </a:xfrm>
          <a:prstGeom prst="rect">
            <a:avLst/>
          </a:prstGeom>
        </p:spPr>
      </p:pic>
    </p:spTree>
    <p:extLst>
      <p:ext uri="{BB962C8B-B14F-4D97-AF65-F5344CB8AC3E}">
        <p14:creationId xmlns:p14="http://schemas.microsoft.com/office/powerpoint/2010/main" val="976332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200570" y="1962784"/>
            <a:ext cx="2824862" cy="3766483"/>
          </a:xfrm>
        </p:spPr>
      </p:pic>
      <p:sp>
        <p:nvSpPr>
          <p:cNvPr id="4" name="Прямоугольник 3"/>
          <p:cNvSpPr/>
          <p:nvPr/>
        </p:nvSpPr>
        <p:spPr>
          <a:xfrm>
            <a:off x="190500" y="1824821"/>
            <a:ext cx="6096000" cy="3046988"/>
          </a:xfrm>
          <a:prstGeom prst="rect">
            <a:avLst/>
          </a:prstGeom>
        </p:spPr>
        <p:txBody>
          <a:bodyPr>
            <a:spAutoFit/>
          </a:bodyPr>
          <a:lstStyle/>
          <a:p>
            <a:r>
              <a:rPr lang="ru-RU" sz="2400" dirty="0" smtClean="0">
                <a:solidFill>
                  <a:srgbClr val="002060"/>
                </a:solidFill>
                <a:latin typeface="Arial Black" panose="020B0A04020102020204" pitchFamily="34" charset="0"/>
              </a:rPr>
              <a:t>Основа </a:t>
            </a:r>
            <a:r>
              <a:rPr lang="ru-RU" sz="2400" dirty="0">
                <a:solidFill>
                  <a:srgbClr val="002060"/>
                </a:solidFill>
                <a:latin typeface="Arial Black" panose="020B0A04020102020204" pitchFamily="34" charset="0"/>
              </a:rPr>
              <a:t>густо закрашивается чёрной гуашью или тушью. Для однородности и предотвращения скатывания в краску следует добавить пару капель жидкого мыла. Далее лист бумаги нужно оставить до его полного высыхания.</a:t>
            </a:r>
          </a:p>
        </p:txBody>
      </p:sp>
      <p:sp>
        <p:nvSpPr>
          <p:cNvPr id="5" name="Прямоугольник 4"/>
          <p:cNvSpPr/>
          <p:nvPr/>
        </p:nvSpPr>
        <p:spPr>
          <a:xfrm>
            <a:off x="1463040" y="319672"/>
            <a:ext cx="11049000" cy="1323439"/>
          </a:xfrm>
          <a:prstGeom prst="rect">
            <a:avLst/>
          </a:prstGeom>
        </p:spPr>
        <p:txBody>
          <a:bodyPr wrap="square">
            <a:spAutoFit/>
          </a:bodyPr>
          <a:lstStyle/>
          <a:p>
            <a:pPr algn="ctr"/>
            <a:r>
              <a:rPr lang="ru-RU" sz="4000" b="1" dirty="0" smtClean="0">
                <a:solidFill>
                  <a:srgbClr val="002060"/>
                </a:solidFill>
                <a:latin typeface="Arial Black" panose="020B0A04020102020204" pitchFamily="34" charset="0"/>
              </a:rPr>
              <a:t>2. Закрашивание </a:t>
            </a:r>
            <a:r>
              <a:rPr lang="ru-RU" sz="4000" b="1" dirty="0">
                <a:solidFill>
                  <a:srgbClr val="002060"/>
                </a:solidFill>
                <a:latin typeface="Arial Black" panose="020B0A04020102020204" pitchFamily="34" charset="0"/>
              </a:rPr>
              <a:t>основы черной гуашью или тушью</a:t>
            </a: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1" y="1962783"/>
            <a:ext cx="2824862" cy="3766483"/>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075" y="296436"/>
            <a:ext cx="1212605" cy="1212605"/>
          </a:xfrm>
          <a:prstGeom prst="rect">
            <a:avLst/>
          </a:prstGeom>
        </p:spPr>
      </p:pic>
    </p:spTree>
    <p:extLst>
      <p:ext uri="{BB962C8B-B14F-4D97-AF65-F5344CB8AC3E}">
        <p14:creationId xmlns:p14="http://schemas.microsoft.com/office/powerpoint/2010/main" val="1681905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0209914" y="3972862"/>
            <a:ext cx="1773883" cy="2365177"/>
          </a:xfrm>
        </p:spPr>
      </p:pic>
      <p:sp>
        <p:nvSpPr>
          <p:cNvPr id="4" name="Прямоугольник 3"/>
          <p:cNvSpPr/>
          <p:nvPr/>
        </p:nvSpPr>
        <p:spPr>
          <a:xfrm>
            <a:off x="1614323" y="366057"/>
            <a:ext cx="7635240" cy="1938992"/>
          </a:xfrm>
          <a:prstGeom prst="rect">
            <a:avLst/>
          </a:prstGeom>
        </p:spPr>
        <p:txBody>
          <a:bodyPr wrap="square">
            <a:spAutoFit/>
          </a:bodyPr>
          <a:lstStyle/>
          <a:p>
            <a:pPr algn="ctr"/>
            <a:r>
              <a:rPr lang="ru-RU" sz="4000" dirty="0" smtClean="0">
                <a:solidFill>
                  <a:srgbClr val="002060"/>
                </a:solidFill>
                <a:latin typeface="Arial Black" panose="020B0A04020102020204" pitchFamily="34" charset="0"/>
              </a:rPr>
              <a:t>3.</a:t>
            </a:r>
            <a:r>
              <a:rPr lang="ru-RU" sz="4000" dirty="0" smtClean="0">
                <a:solidFill>
                  <a:srgbClr val="002060"/>
                </a:solidFill>
                <a:latin typeface="Arial Black" panose="020B0A04020102020204" pitchFamily="34" charset="0"/>
              </a:rPr>
              <a:t> </a:t>
            </a:r>
            <a:r>
              <a:rPr lang="ru-RU" sz="4000" b="1" dirty="0">
                <a:solidFill>
                  <a:srgbClr val="002060"/>
                </a:solidFill>
                <a:latin typeface="Arial Black" panose="020B0A04020102020204" pitchFamily="34" charset="0"/>
              </a:rPr>
              <a:t>Нанесение рисунка процарапывая </a:t>
            </a:r>
            <a:endParaRPr lang="ru-RU" sz="4000" b="1" dirty="0" smtClean="0">
              <a:solidFill>
                <a:srgbClr val="002060"/>
              </a:solidFill>
              <a:latin typeface="Arial Black" panose="020B0A04020102020204" pitchFamily="34" charset="0"/>
            </a:endParaRPr>
          </a:p>
          <a:p>
            <a:pPr algn="ctr"/>
            <a:r>
              <a:rPr lang="ru-RU" sz="4000" b="1" dirty="0" smtClean="0">
                <a:solidFill>
                  <a:srgbClr val="002060"/>
                </a:solidFill>
                <a:latin typeface="Arial Black" panose="020B0A04020102020204" pitchFamily="34" charset="0"/>
              </a:rPr>
              <a:t>черный фон</a:t>
            </a:r>
            <a:endParaRPr lang="ru-RU" sz="2000" dirty="0">
              <a:solidFill>
                <a:srgbClr val="002060"/>
              </a:solidFill>
              <a:latin typeface="Arial Black" panose="020B0A04020102020204" pitchFamily="34" charset="0"/>
            </a:endParaRPr>
          </a:p>
        </p:txBody>
      </p:sp>
      <p:sp>
        <p:nvSpPr>
          <p:cNvPr id="5" name="Прямоугольник 4"/>
          <p:cNvSpPr/>
          <p:nvPr/>
        </p:nvSpPr>
        <p:spPr>
          <a:xfrm>
            <a:off x="228600" y="2469921"/>
            <a:ext cx="5486400" cy="3253711"/>
          </a:xfrm>
          <a:prstGeom prst="rect">
            <a:avLst/>
          </a:prstGeom>
        </p:spPr>
        <p:txBody>
          <a:bodyPr wrap="square">
            <a:spAutoFit/>
          </a:bodyPr>
          <a:lstStyle/>
          <a:p>
            <a:pPr fontAlgn="base">
              <a:lnSpc>
                <a:spcPct val="107000"/>
              </a:lnSpc>
              <a:spcAft>
                <a:spcPts val="0"/>
              </a:spcAft>
            </a:pPr>
            <a:r>
              <a:rPr lang="ru-RU" sz="2400"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Берем деревянную зубочистку или шпажку </a:t>
            </a:r>
            <a:r>
              <a:rPr lang="ru-RU" sz="2400"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(кому что удобнее</a:t>
            </a:r>
            <a:r>
              <a:rPr lang="ru-RU" sz="2400"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a:t>
            </a:r>
          </a:p>
          <a:p>
            <a:pPr fontAlgn="base">
              <a:lnSpc>
                <a:spcPct val="107000"/>
              </a:lnSpc>
              <a:spcAft>
                <a:spcPts val="0"/>
              </a:spcAft>
            </a:pPr>
            <a:r>
              <a:rPr lang="ru-RU" sz="2400"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a:t>
            </a:r>
            <a:r>
              <a:rPr lang="ru-RU" sz="2400"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и начинаем наносить рисунок процарапывая черный фон</a:t>
            </a:r>
            <a:r>
              <a:rPr lang="ru-RU" sz="2400"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Рисунок можно создавать самостоятельно или использовать трафарет.</a:t>
            </a:r>
            <a:endParaRPr lang="ru-RU" sz="24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8807" y="1019581"/>
            <a:ext cx="1824990" cy="2433320"/>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6513" y="3972862"/>
            <a:ext cx="1853893" cy="2471857"/>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3004" y="1019581"/>
            <a:ext cx="1807402" cy="2409869"/>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21150" y="109762"/>
            <a:ext cx="1997209" cy="1312832"/>
          </a:xfrm>
          <a:prstGeom prst="rect">
            <a:avLst/>
          </a:prstGeom>
        </p:spPr>
      </p:pic>
    </p:spTree>
    <p:extLst>
      <p:ext uri="{BB962C8B-B14F-4D97-AF65-F5344CB8AC3E}">
        <p14:creationId xmlns:p14="http://schemas.microsoft.com/office/powerpoint/2010/main" val="2042016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479</Words>
  <Application>Microsoft Office PowerPoint</Application>
  <PresentationFormat>Широкоэкранный</PresentationFormat>
  <Paragraphs>72</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Arial Black</vt:lpstr>
      <vt:lpstr>Calibri</vt:lpstr>
      <vt:lpstr>Calibri Light</vt:lpstr>
      <vt:lpstr>Times New Roman</vt:lpstr>
      <vt:lpstr>Тема Office</vt:lpstr>
      <vt:lpstr>Презентация PowerPoint</vt:lpstr>
      <vt:lpstr>                                             Граттаж  (от франц. Gratter - скрести, царапать) - это способ выполнения рисунка путем процарапывания острым инструментом бумаги или картона, залитых тушью или черной гуашью. Другое название техники - воскография , иногда ее также называют царапкой . Рисунки, выполненные в технике граттаж, отличаются контрастом белых линий и черного фона, и похожи на гравюры. А если предварительно покрасить лист бумаги в различные цвета, то рисунок получится очень интересным и оригинальным.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dc:creator>
  <cp:lastModifiedBy>1</cp:lastModifiedBy>
  <cp:revision>23</cp:revision>
  <dcterms:created xsi:type="dcterms:W3CDTF">2017-03-20T18:24:38Z</dcterms:created>
  <dcterms:modified xsi:type="dcterms:W3CDTF">2021-05-06T18:36:03Z</dcterms:modified>
</cp:coreProperties>
</file>