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5" r:id="rId2"/>
    <p:sldId id="270" r:id="rId3"/>
    <p:sldId id="271" r:id="rId4"/>
    <p:sldId id="269" r:id="rId5"/>
    <p:sldId id="258" r:id="rId6"/>
    <p:sldId id="275" r:id="rId7"/>
    <p:sldId id="260" r:id="rId8"/>
    <p:sldId id="261" r:id="rId9"/>
    <p:sldId id="262" r:id="rId10"/>
    <p:sldId id="263" r:id="rId11"/>
    <p:sldId id="259" r:id="rId12"/>
    <p:sldId id="273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03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06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201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305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603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24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94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64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62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8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97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28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27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08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74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63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gifpark.ru/Gifs/ANIMALS/302.gif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364502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66"/>
                </a:solidFill>
              </a:rPr>
              <a:t>Русский язык </a:t>
            </a:r>
            <a:endParaRPr lang="ru-RU" sz="8000" dirty="0">
              <a:solidFill>
                <a:srgbClr val="FF0066"/>
              </a:solidFill>
            </a:endParaRPr>
          </a:p>
        </p:txBody>
      </p:sp>
      <p:pic>
        <p:nvPicPr>
          <p:cNvPr id="2050" name="Picture 2" descr="Лицей 1. Официальный информационный сайт Архив новс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86230"/>
            <a:ext cx="4032448" cy="497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16 </a:t>
            </a:r>
            <a:r>
              <a:rPr lang="ru-RU" sz="3600" dirty="0" smtClean="0"/>
              <a:t>декабря</a:t>
            </a:r>
            <a:r>
              <a:rPr lang="ru-RU" sz="3600" dirty="0" smtClean="0"/>
              <a:t>.</a:t>
            </a:r>
          </a:p>
          <a:p>
            <a:pPr algn="ctr"/>
            <a:r>
              <a:rPr lang="ru-RU" sz="3600" dirty="0" smtClean="0"/>
              <a:t>Классная работа.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90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3240" y="214290"/>
            <a:ext cx="2810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ТЕЛЕГРАММА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57224" y="0"/>
            <a:ext cx="8286776" cy="6858000"/>
            <a:chOff x="1000100" y="500042"/>
            <a:chExt cx="8001056" cy="5786478"/>
          </a:xfrm>
        </p:grpSpPr>
        <p:sp>
          <p:nvSpPr>
            <p:cNvPr id="4" name="Горизонтальный свиток 3"/>
            <p:cNvSpPr/>
            <p:nvPr/>
          </p:nvSpPr>
          <p:spPr>
            <a:xfrm>
              <a:off x="1000100" y="500042"/>
              <a:ext cx="8001056" cy="5786478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00297" y="1357298"/>
              <a:ext cx="571504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Дорогой, Слонёнок!</a:t>
              </a:r>
            </a:p>
            <a:p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Иди прямо через зелёный лу</a:t>
              </a:r>
              <a:r>
                <a:rPr lang="ru-RU" sz="3600" b="1" dirty="0" smtClean="0">
                  <a:solidFill>
                    <a:srgbClr val="FFFF00"/>
                  </a:solidFill>
                </a:rPr>
                <a:t>г</a:t>
              </a: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. Справа будет большой пру</a:t>
              </a:r>
              <a:r>
                <a:rPr lang="ru-RU" sz="3600" b="1" dirty="0" smtClean="0">
                  <a:solidFill>
                    <a:srgbClr val="FFFF00"/>
                  </a:solidFill>
                </a:rPr>
                <a:t>д</a:t>
              </a: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, на нём деревянный пло</a:t>
              </a:r>
              <a:r>
                <a:rPr lang="ru-RU" sz="3600" b="1" dirty="0" smtClean="0">
                  <a:solidFill>
                    <a:srgbClr val="FFFF00"/>
                  </a:solidFill>
                </a:rPr>
                <a:t>т</a:t>
              </a: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. Не пугайся ко</a:t>
              </a:r>
              <a:r>
                <a:rPr lang="ru-RU" sz="3600" b="1" dirty="0" smtClean="0">
                  <a:solidFill>
                    <a:srgbClr val="FFFF00"/>
                  </a:solidFill>
                </a:rPr>
                <a:t>з</a:t>
              </a:r>
              <a:r>
                <a:rPr lang="ru-RU" sz="3600" b="1" dirty="0" smtClean="0">
                  <a:solidFill>
                    <a:schemeClr val="bg2">
                      <a:lumMod val="10000"/>
                    </a:schemeClr>
                  </a:solidFill>
                </a:rPr>
                <a:t>- они не бодаются. Ждём тебя.</a:t>
              </a:r>
              <a:endParaRPr lang="ru-RU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9" name="Picture 9" descr="J02152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3768" y="0"/>
            <a:ext cx="2000232" cy="206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Игорь\Мои документы\рисунки\рисунки-4\рисунки\CLIPART2\J021522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6630" y="4437112"/>
            <a:ext cx="1934443" cy="228601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08392" y="4930470"/>
            <a:ext cx="752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Выпиши слова в </a:t>
            </a:r>
            <a:r>
              <a:rPr lang="ru-RU" sz="3200" dirty="0" err="1" smtClean="0">
                <a:solidFill>
                  <a:srgbClr val="FF0000"/>
                </a:solidFill>
              </a:rPr>
              <a:t>столбик,подчеркни</a:t>
            </a:r>
            <a:r>
              <a:rPr lang="ru-RU" sz="3200" dirty="0" smtClean="0">
                <a:solidFill>
                  <a:srgbClr val="FF0000"/>
                </a:solidFill>
              </a:rPr>
              <a:t> орфограмму, подбери проверочное слово.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4" name="Rectangle 114"/>
          <p:cNvSpPr>
            <a:spLocks noChangeArrowheads="1"/>
          </p:cNvSpPr>
          <p:nvPr/>
        </p:nvSpPr>
        <p:spPr bwMode="auto">
          <a:xfrm>
            <a:off x="2592388" y="1538288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</a:t>
            </a:r>
          </a:p>
        </p:txBody>
      </p:sp>
      <p:sp>
        <p:nvSpPr>
          <p:cNvPr id="92266" name="Rectangle 106"/>
          <p:cNvSpPr>
            <a:spLocks noChangeArrowheads="1"/>
          </p:cNvSpPr>
          <p:nvPr/>
        </p:nvSpPr>
        <p:spPr bwMode="auto">
          <a:xfrm>
            <a:off x="7542213" y="1538288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</a:t>
            </a:r>
          </a:p>
        </p:txBody>
      </p:sp>
      <p:sp>
        <p:nvSpPr>
          <p:cNvPr id="92275" name="Rectangle 115"/>
          <p:cNvSpPr>
            <a:spLocks noChangeArrowheads="1"/>
          </p:cNvSpPr>
          <p:nvPr/>
        </p:nvSpPr>
        <p:spPr bwMode="auto">
          <a:xfrm>
            <a:off x="2592388" y="1177925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</a:t>
            </a: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61925" y="188913"/>
            <a:ext cx="89820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Вставьте пропущенную парную согласную на конце слова.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062038" y="1358900"/>
            <a:ext cx="1530350" cy="503238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гри…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062038" y="2259013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су…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62038" y="3068638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шка…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062038" y="3968750"/>
            <a:ext cx="1530350" cy="503238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морко…ь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062038" y="4959350"/>
            <a:ext cx="1530350" cy="503238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эта…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062038" y="5859463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све…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011863" y="1268413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свя…ь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011863" y="3068638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мё…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011863" y="3968750"/>
            <a:ext cx="1530350" cy="503238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фла…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011863" y="4959350"/>
            <a:ext cx="1530350" cy="503238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малы…</a:t>
            </a:r>
          </a:p>
        </p:txBody>
      </p:sp>
      <p:sp>
        <p:nvSpPr>
          <p:cNvPr id="92209" name="Rectangle 49"/>
          <p:cNvSpPr>
            <a:spLocks noChangeArrowheads="1"/>
          </p:cNvSpPr>
          <p:nvPr/>
        </p:nvSpPr>
        <p:spPr bwMode="auto">
          <a:xfrm>
            <a:off x="2592388" y="2438400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</a:t>
            </a:r>
          </a:p>
        </p:txBody>
      </p:sp>
      <p:sp>
        <p:nvSpPr>
          <p:cNvPr id="92231" name="Rectangle 71"/>
          <p:cNvSpPr>
            <a:spLocks noChangeArrowheads="1"/>
          </p:cNvSpPr>
          <p:nvPr/>
        </p:nvSpPr>
        <p:spPr bwMode="auto">
          <a:xfrm>
            <a:off x="1781175" y="225901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</a:t>
            </a:r>
          </a:p>
        </p:txBody>
      </p:sp>
      <p:sp>
        <p:nvSpPr>
          <p:cNvPr id="92232" name="Rectangle 72"/>
          <p:cNvSpPr>
            <a:spLocks noChangeArrowheads="1"/>
          </p:cNvSpPr>
          <p:nvPr/>
        </p:nvSpPr>
        <p:spPr bwMode="auto">
          <a:xfrm>
            <a:off x="1871663" y="1358900"/>
            <a:ext cx="37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</a:t>
            </a:r>
          </a:p>
        </p:txBody>
      </p:sp>
      <p:sp>
        <p:nvSpPr>
          <p:cNvPr id="92234" name="Rectangle 74"/>
          <p:cNvSpPr>
            <a:spLocks noChangeArrowheads="1"/>
          </p:cNvSpPr>
          <p:nvPr/>
        </p:nvSpPr>
        <p:spPr bwMode="auto">
          <a:xfrm>
            <a:off x="1871663" y="3068638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ф</a:t>
            </a:r>
          </a:p>
        </p:txBody>
      </p:sp>
      <p:sp>
        <p:nvSpPr>
          <p:cNvPr id="92235" name="Rectangle 75"/>
          <p:cNvSpPr>
            <a:spLocks noChangeArrowheads="1"/>
          </p:cNvSpPr>
          <p:nvPr/>
        </p:nvSpPr>
        <p:spPr bwMode="auto">
          <a:xfrm>
            <a:off x="1962150" y="396875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92238" name="Rectangle 78"/>
          <p:cNvSpPr>
            <a:spLocks noChangeArrowheads="1"/>
          </p:cNvSpPr>
          <p:nvPr/>
        </p:nvSpPr>
        <p:spPr bwMode="auto">
          <a:xfrm>
            <a:off x="1871663" y="4959350"/>
            <a:ext cx="40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</a:t>
            </a:r>
          </a:p>
        </p:txBody>
      </p:sp>
      <p:sp>
        <p:nvSpPr>
          <p:cNvPr id="92240" name="Rectangle 80"/>
          <p:cNvSpPr>
            <a:spLocks noChangeArrowheads="1"/>
          </p:cNvSpPr>
          <p:nvPr/>
        </p:nvSpPr>
        <p:spPr bwMode="auto">
          <a:xfrm>
            <a:off x="1962150" y="5859463"/>
            <a:ext cx="33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92242" name="Rectangle 82"/>
          <p:cNvSpPr>
            <a:spLocks noChangeArrowheads="1"/>
          </p:cNvSpPr>
          <p:nvPr/>
        </p:nvSpPr>
        <p:spPr bwMode="auto">
          <a:xfrm>
            <a:off x="6732588" y="1268413"/>
            <a:ext cx="26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</a:t>
            </a:r>
          </a:p>
        </p:txBody>
      </p:sp>
      <p:sp>
        <p:nvSpPr>
          <p:cNvPr id="92244" name="Rectangle 84"/>
          <p:cNvSpPr>
            <a:spLocks noChangeArrowheads="1"/>
          </p:cNvSpPr>
          <p:nvPr/>
        </p:nvSpPr>
        <p:spPr bwMode="auto">
          <a:xfrm>
            <a:off x="6823075" y="3068638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</a:t>
            </a:r>
          </a:p>
        </p:txBody>
      </p:sp>
      <p:sp>
        <p:nvSpPr>
          <p:cNvPr id="92246" name="Rectangle 86"/>
          <p:cNvSpPr>
            <a:spLocks noChangeArrowheads="1"/>
          </p:cNvSpPr>
          <p:nvPr/>
        </p:nvSpPr>
        <p:spPr bwMode="auto">
          <a:xfrm>
            <a:off x="6911975" y="3968750"/>
            <a:ext cx="31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</a:t>
            </a:r>
          </a:p>
        </p:txBody>
      </p:sp>
      <p:sp>
        <p:nvSpPr>
          <p:cNvPr id="92248" name="Rectangle 88"/>
          <p:cNvSpPr>
            <a:spLocks noChangeArrowheads="1"/>
          </p:cNvSpPr>
          <p:nvPr/>
        </p:nvSpPr>
        <p:spPr bwMode="auto">
          <a:xfrm>
            <a:off x="7002463" y="49593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ш</a:t>
            </a:r>
          </a:p>
        </p:txBody>
      </p:sp>
      <p:sp>
        <p:nvSpPr>
          <p:cNvPr id="6171" name="Rectangle 92"/>
          <p:cNvSpPr>
            <a:spLocks noChangeArrowheads="1"/>
          </p:cNvSpPr>
          <p:nvPr/>
        </p:nvSpPr>
        <p:spPr bwMode="auto">
          <a:xfrm>
            <a:off x="6011863" y="5859463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ры…ь</a:t>
            </a:r>
          </a:p>
        </p:txBody>
      </p:sp>
      <p:sp>
        <p:nvSpPr>
          <p:cNvPr id="92253" name="Rectangle 93"/>
          <p:cNvSpPr>
            <a:spLocks noChangeArrowheads="1"/>
          </p:cNvSpPr>
          <p:nvPr/>
        </p:nvSpPr>
        <p:spPr bwMode="auto">
          <a:xfrm>
            <a:off x="6732588" y="5859463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</a:t>
            </a:r>
          </a:p>
        </p:txBody>
      </p:sp>
      <p:sp>
        <p:nvSpPr>
          <p:cNvPr id="92255" name="Rectangle 95"/>
          <p:cNvSpPr>
            <a:spLocks noChangeArrowheads="1"/>
          </p:cNvSpPr>
          <p:nvPr/>
        </p:nvSpPr>
        <p:spPr bwMode="auto">
          <a:xfrm>
            <a:off x="2592388" y="2978150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92258" name="Rectangle 98"/>
          <p:cNvSpPr>
            <a:spLocks noChangeArrowheads="1"/>
          </p:cNvSpPr>
          <p:nvPr/>
        </p:nvSpPr>
        <p:spPr bwMode="auto">
          <a:xfrm>
            <a:off x="2592388" y="3338513"/>
            <a:ext cx="811212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ф</a:t>
            </a:r>
          </a:p>
        </p:txBody>
      </p:sp>
      <p:sp>
        <p:nvSpPr>
          <p:cNvPr id="92261" name="Rectangle 101"/>
          <p:cNvSpPr>
            <a:spLocks noChangeArrowheads="1"/>
          </p:cNvSpPr>
          <p:nvPr/>
        </p:nvSpPr>
        <p:spPr bwMode="auto">
          <a:xfrm>
            <a:off x="7542213" y="2078038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</a:t>
            </a:r>
          </a:p>
        </p:txBody>
      </p:sp>
      <p:sp>
        <p:nvSpPr>
          <p:cNvPr id="92262" name="Rectangle 102"/>
          <p:cNvSpPr>
            <a:spLocks noChangeArrowheads="1"/>
          </p:cNvSpPr>
          <p:nvPr/>
        </p:nvSpPr>
        <p:spPr bwMode="auto">
          <a:xfrm>
            <a:off x="7542213" y="2438400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92263" name="Rectangle 103"/>
          <p:cNvSpPr>
            <a:spLocks noChangeArrowheads="1"/>
          </p:cNvSpPr>
          <p:nvPr/>
        </p:nvSpPr>
        <p:spPr bwMode="auto">
          <a:xfrm>
            <a:off x="2592388" y="5768975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</a:t>
            </a:r>
          </a:p>
        </p:txBody>
      </p:sp>
      <p:sp>
        <p:nvSpPr>
          <p:cNvPr id="92264" name="Rectangle 104"/>
          <p:cNvSpPr>
            <a:spLocks noChangeArrowheads="1"/>
          </p:cNvSpPr>
          <p:nvPr/>
        </p:nvSpPr>
        <p:spPr bwMode="auto">
          <a:xfrm>
            <a:off x="2592388" y="6129338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92267" name="Rectangle 107"/>
          <p:cNvSpPr>
            <a:spLocks noChangeArrowheads="1"/>
          </p:cNvSpPr>
          <p:nvPr/>
        </p:nvSpPr>
        <p:spPr bwMode="auto">
          <a:xfrm>
            <a:off x="2592388" y="4779963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</a:t>
            </a:r>
          </a:p>
        </p:txBody>
      </p:sp>
      <p:sp>
        <p:nvSpPr>
          <p:cNvPr id="92268" name="Rectangle 108"/>
          <p:cNvSpPr>
            <a:spLocks noChangeArrowheads="1"/>
          </p:cNvSpPr>
          <p:nvPr/>
        </p:nvSpPr>
        <p:spPr bwMode="auto">
          <a:xfrm>
            <a:off x="2592388" y="5138738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ш</a:t>
            </a:r>
          </a:p>
        </p:txBody>
      </p:sp>
      <p:sp>
        <p:nvSpPr>
          <p:cNvPr id="6181" name="Rectangle 109"/>
          <p:cNvSpPr>
            <a:spLocks noChangeArrowheads="1"/>
          </p:cNvSpPr>
          <p:nvPr/>
        </p:nvSpPr>
        <p:spPr bwMode="auto">
          <a:xfrm>
            <a:off x="6011863" y="2259013"/>
            <a:ext cx="1530350" cy="503237"/>
          </a:xfrm>
          <a:prstGeom prst="rect">
            <a:avLst/>
          </a:prstGeom>
          <a:gradFill rotWithShape="1">
            <a:gsLst>
              <a:gs pos="0">
                <a:srgbClr val="FDF8E3"/>
              </a:gs>
              <a:gs pos="100000">
                <a:srgbClr val="FEEBD2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кула…</a:t>
            </a:r>
          </a:p>
        </p:txBody>
      </p:sp>
      <p:sp>
        <p:nvSpPr>
          <p:cNvPr id="92270" name="Rectangle 110"/>
          <p:cNvSpPr>
            <a:spLocks noChangeArrowheads="1"/>
          </p:cNvSpPr>
          <p:nvPr/>
        </p:nvSpPr>
        <p:spPr bwMode="auto">
          <a:xfrm>
            <a:off x="6911975" y="22590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</a:t>
            </a:r>
          </a:p>
        </p:txBody>
      </p:sp>
      <p:pic>
        <p:nvPicPr>
          <p:cNvPr id="92271" name="Picture 111" descr="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813" y="1258888"/>
            <a:ext cx="190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2" name="Rectangle 112"/>
          <p:cNvSpPr>
            <a:spLocks noChangeArrowheads="1"/>
          </p:cNvSpPr>
          <p:nvPr/>
        </p:nvSpPr>
        <p:spPr bwMode="auto">
          <a:xfrm>
            <a:off x="2592388" y="2078038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</a:t>
            </a:r>
          </a:p>
        </p:txBody>
      </p:sp>
      <p:pic>
        <p:nvPicPr>
          <p:cNvPr id="92276" name="Picture 116" descr="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813" y="3059113"/>
            <a:ext cx="190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7" name="Rectangle 117"/>
          <p:cNvSpPr>
            <a:spLocks noChangeArrowheads="1"/>
          </p:cNvSpPr>
          <p:nvPr/>
        </p:nvSpPr>
        <p:spPr bwMode="auto">
          <a:xfrm>
            <a:off x="2592388" y="3879850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92278" name="Rectangle 118"/>
          <p:cNvSpPr>
            <a:spLocks noChangeArrowheads="1"/>
          </p:cNvSpPr>
          <p:nvPr/>
        </p:nvSpPr>
        <p:spPr bwMode="auto">
          <a:xfrm>
            <a:off x="2592388" y="4238625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ф</a:t>
            </a:r>
          </a:p>
        </p:txBody>
      </p:sp>
      <p:pic>
        <p:nvPicPr>
          <p:cNvPr id="92279" name="Picture 119" descr="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813" y="4948238"/>
            <a:ext cx="190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0" name="Picture 120" descr="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8781" y="1253332"/>
            <a:ext cx="1793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5" name="Rectangle 105"/>
          <p:cNvSpPr>
            <a:spLocks noChangeArrowheads="1"/>
          </p:cNvSpPr>
          <p:nvPr/>
        </p:nvSpPr>
        <p:spPr bwMode="auto">
          <a:xfrm>
            <a:off x="7542213" y="1177925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</a:t>
            </a:r>
          </a:p>
        </p:txBody>
      </p:sp>
      <p:pic>
        <p:nvPicPr>
          <p:cNvPr id="92281" name="Picture 121" descr="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3225" y="3059113"/>
            <a:ext cx="190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3" name="Rectangle 123"/>
          <p:cNvSpPr>
            <a:spLocks noChangeArrowheads="1"/>
          </p:cNvSpPr>
          <p:nvPr/>
        </p:nvSpPr>
        <p:spPr bwMode="auto">
          <a:xfrm>
            <a:off x="7542213" y="2978150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</a:t>
            </a:r>
          </a:p>
        </p:txBody>
      </p:sp>
      <p:sp>
        <p:nvSpPr>
          <p:cNvPr id="92284" name="Rectangle 124"/>
          <p:cNvSpPr>
            <a:spLocks noChangeArrowheads="1"/>
          </p:cNvSpPr>
          <p:nvPr/>
        </p:nvSpPr>
        <p:spPr bwMode="auto">
          <a:xfrm>
            <a:off x="7542213" y="3338513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</a:t>
            </a:r>
          </a:p>
        </p:txBody>
      </p:sp>
      <p:sp>
        <p:nvSpPr>
          <p:cNvPr id="92285" name="Rectangle 125"/>
          <p:cNvSpPr>
            <a:spLocks noChangeArrowheads="1"/>
          </p:cNvSpPr>
          <p:nvPr/>
        </p:nvSpPr>
        <p:spPr bwMode="auto">
          <a:xfrm>
            <a:off x="7542213" y="3879850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</a:t>
            </a:r>
          </a:p>
        </p:txBody>
      </p:sp>
      <p:sp>
        <p:nvSpPr>
          <p:cNvPr id="92286" name="Rectangle 126"/>
          <p:cNvSpPr>
            <a:spLocks noChangeArrowheads="1"/>
          </p:cNvSpPr>
          <p:nvPr/>
        </p:nvSpPr>
        <p:spPr bwMode="auto">
          <a:xfrm>
            <a:off x="7542213" y="4238625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92287" name="Rectangle 127"/>
          <p:cNvSpPr>
            <a:spLocks noChangeArrowheads="1"/>
          </p:cNvSpPr>
          <p:nvPr/>
        </p:nvSpPr>
        <p:spPr bwMode="auto">
          <a:xfrm>
            <a:off x="7542213" y="4779963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</a:t>
            </a:r>
          </a:p>
        </p:txBody>
      </p:sp>
      <p:sp>
        <p:nvSpPr>
          <p:cNvPr id="92288" name="Rectangle 128"/>
          <p:cNvSpPr>
            <a:spLocks noChangeArrowheads="1"/>
          </p:cNvSpPr>
          <p:nvPr/>
        </p:nvSpPr>
        <p:spPr bwMode="auto">
          <a:xfrm>
            <a:off x="7542213" y="5138738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ш</a:t>
            </a:r>
          </a:p>
        </p:txBody>
      </p:sp>
      <p:sp>
        <p:nvSpPr>
          <p:cNvPr id="92289" name="Rectangle 129"/>
          <p:cNvSpPr>
            <a:spLocks noChangeArrowheads="1"/>
          </p:cNvSpPr>
          <p:nvPr/>
        </p:nvSpPr>
        <p:spPr bwMode="auto">
          <a:xfrm>
            <a:off x="7542213" y="5768975"/>
            <a:ext cx="811212" cy="358775"/>
          </a:xfrm>
          <a:prstGeom prst="rect">
            <a:avLst/>
          </a:prstGeom>
          <a:gradFill rotWithShape="1">
            <a:gsLst>
              <a:gs pos="0">
                <a:srgbClr val="FDEED3"/>
              </a:gs>
              <a:gs pos="100000">
                <a:srgbClr val="FFFFE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</a:t>
            </a:r>
          </a:p>
        </p:txBody>
      </p:sp>
      <p:sp>
        <p:nvSpPr>
          <p:cNvPr id="92290" name="Rectangle 130"/>
          <p:cNvSpPr>
            <a:spLocks noChangeArrowheads="1"/>
          </p:cNvSpPr>
          <p:nvPr/>
        </p:nvSpPr>
        <p:spPr bwMode="auto">
          <a:xfrm>
            <a:off x="7542213" y="6129338"/>
            <a:ext cx="809625" cy="358775"/>
          </a:xfrm>
          <a:prstGeom prst="rect">
            <a:avLst/>
          </a:prstGeom>
          <a:gradFill rotWithShape="1">
            <a:gsLst>
              <a:gs pos="0">
                <a:srgbClr val="FFFFE1"/>
              </a:gs>
              <a:gs pos="100000">
                <a:srgbClr val="FDEED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</a:t>
            </a:r>
          </a:p>
        </p:txBody>
      </p:sp>
      <p:pic>
        <p:nvPicPr>
          <p:cNvPr id="92291" name="Picture 131" descr="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3225" y="4948238"/>
            <a:ext cx="190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2" name="Picture 132" descr="http://www.gifpark.ru/Gifs/ANIMALS/302.g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4959350"/>
            <a:ext cx="10477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3" name="Picture 133" descr="http://www.gifpark.ru/Gifs/ANIMALS/302.g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2250" y="4959350"/>
            <a:ext cx="10477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4" name="WordArt 134"/>
          <p:cNvSpPr>
            <a:spLocks noChangeArrowheads="1" noChangeShapeType="1" noTextEdit="1"/>
          </p:cNvSpPr>
          <p:nvPr/>
        </p:nvSpPr>
        <p:spPr bwMode="auto">
          <a:xfrm>
            <a:off x="3762375" y="3068638"/>
            <a:ext cx="1530350" cy="449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Подумай!</a:t>
            </a:r>
          </a:p>
        </p:txBody>
      </p:sp>
    </p:spTree>
    <p:extLst>
      <p:ext uri="{BB962C8B-B14F-4D97-AF65-F5344CB8AC3E}">
        <p14:creationId xmlns:p14="http://schemas.microsoft.com/office/powerpoint/2010/main" val="2797084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2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2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00156 0.143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2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2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92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xit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2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2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2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2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2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92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xit" presetSubtype="0" fill="hold" grpId="5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2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92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922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00156 0.1435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92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2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2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92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53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xit" presetSubtype="0" fill="hold" grpId="7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2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92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922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2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2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2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2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2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2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92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53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xit" presetSubtype="0" fill="hold" grpId="9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92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92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00156 0.1305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92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650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2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2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7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2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92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53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6" presetID="53" presetClass="exit" presetSubtype="0" fill="hold" grpId="1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92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92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922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92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9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9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9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92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92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 nodeType="clickPar">
                      <p:stCondLst>
                        <p:cond delay="0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92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92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00174 0.14444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92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200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2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2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5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9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 nodeType="clickPar">
                      <p:stCondLst>
                        <p:cond delay="0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92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53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53" presetClass="exit" presetSubtype="0" fill="hold" grpId="1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6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92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 nodeType="clickPar">
                      <p:stCondLst>
                        <p:cond delay="0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92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53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2" presetID="53" presetClass="exit" presetSubtype="0" fill="hold" grpId="15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1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92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 nodeType="clickPar">
                      <p:stCondLst>
                        <p:cond delay="0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92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92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92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92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92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9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92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92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9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92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 nodeType="clickPar">
                      <p:stCondLst>
                        <p:cond delay="0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92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7" presetID="53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3" presetID="53" presetClass="exit" presetSubtype="0" fill="hold" grpId="17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92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 nodeType="clickPar">
                      <p:stCondLst>
                        <p:cond delay="0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 tmFilter="0, 0; .2, .5; .8, .5; 1, 0"/>
                                        <p:tgtEl>
                                          <p:spTgt spid="92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" dur="250" autoRev="1" fill="hold"/>
                                        <p:tgtEl>
                                          <p:spTgt spid="922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00174 0.13033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92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650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92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92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9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92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92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9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3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92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 nodeType="clickPar">
                      <p:stCondLst>
                        <p:cond delay="0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500" fill="hold"/>
                                        <p:tgtEl>
                                          <p:spTgt spid="92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53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0" presetID="53" presetClass="exit" presetSubtype="0" fill="hold" grpId="19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6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92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 nodeType="clickPar">
                      <p:stCondLst>
                        <p:cond delay="0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 tmFilter="0, 0; .2, .5; .8, .5; 1, 0"/>
                                        <p:tgtEl>
                                          <p:spTgt spid="92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0" dur="250" autoRev="1" fill="hold"/>
                                        <p:tgtEl>
                                          <p:spTgt spid="92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92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9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92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92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9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92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92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9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5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92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 nodeType="clickPar">
                      <p:stCondLst>
                        <p:cond delay="0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500" fill="hold"/>
                                        <p:tgtEl>
                                          <p:spTgt spid="92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5" presetID="53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1" presetID="53" presetClass="exit" presetSubtype="0" fill="hold" grpId="2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7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92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 nodeType="clickPar">
                      <p:stCondLst>
                        <p:cond delay="0"/>
                      </p:stCondLst>
                      <p:childTnLst>
                        <p:par>
                          <p:cTn id="4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92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922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9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00174 0.13056 " pathEditMode="relative" rAng="0" ptsTypes="AA">
                                      <p:cBhvr>
                                        <p:cTn id="436" dur="2000" fill="hold"/>
                                        <p:tgtEl>
                                          <p:spTgt spid="9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6500"/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9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9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9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9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9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9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8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92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 nodeType="clickPar">
                      <p:stCondLst>
                        <p:cond delay="0"/>
                      </p:stCondLst>
                      <p:childTnLst>
                        <p:par>
                          <p:cTn id="4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500" fill="hold"/>
                                        <p:tgtEl>
                                          <p:spTgt spid="92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2" presetID="53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8" presetID="53" presetClass="exit" presetSubtype="0" fill="hold" grpId="23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9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9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9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9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 nodeType="clickPar">
                      <p:stCondLst>
                        <p:cond delay="0"/>
                      </p:stCondLst>
                      <p:childTnLst>
                        <p:par>
                          <p:cTn id="4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9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9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1000"/>
                                        <p:tgtEl>
                                          <p:spTgt spid="9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/>
                                        <p:tgtEl>
                                          <p:spTgt spid="9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0"/>
                  </p:tgtEl>
                </p:cond>
              </p:nextCondLst>
            </p:seq>
          </p:childTnLst>
        </p:cTn>
      </p:par>
    </p:tnLst>
    <p:bldLst>
      <p:bldP spid="92274" grpId="0" animBg="1"/>
      <p:bldP spid="92274" grpId="1" animBg="1"/>
      <p:bldP spid="92266" grpId="0" animBg="1"/>
      <p:bldP spid="92266" grpId="1" animBg="1"/>
      <p:bldP spid="92275" grpId="0" animBg="1"/>
      <p:bldP spid="92275" grpId="1" animBg="1"/>
      <p:bldP spid="92209" grpId="0" animBg="1"/>
      <p:bldP spid="92209" grpId="1" animBg="1"/>
      <p:bldP spid="92231" grpId="0"/>
      <p:bldP spid="92232" grpId="0"/>
      <p:bldP spid="92234" grpId="0"/>
      <p:bldP spid="92235" grpId="0"/>
      <p:bldP spid="92238" grpId="0"/>
      <p:bldP spid="92240" grpId="0"/>
      <p:bldP spid="92242" grpId="0"/>
      <p:bldP spid="92244" grpId="0"/>
      <p:bldP spid="92246" grpId="0"/>
      <p:bldP spid="92248" grpId="0"/>
      <p:bldP spid="92253" grpId="0"/>
      <p:bldP spid="92255" grpId="0" animBg="1"/>
      <p:bldP spid="92255" grpId="1" animBg="1"/>
      <p:bldP spid="92258" grpId="0" animBg="1"/>
      <p:bldP spid="92258" grpId="1" animBg="1"/>
      <p:bldP spid="92261" grpId="0" animBg="1"/>
      <p:bldP spid="92261" grpId="1" animBg="1"/>
      <p:bldP spid="92262" grpId="0" animBg="1"/>
      <p:bldP spid="92262" grpId="1" animBg="1"/>
      <p:bldP spid="92263" grpId="0" animBg="1"/>
      <p:bldP spid="92263" grpId="1" animBg="1"/>
      <p:bldP spid="92264" grpId="0" animBg="1"/>
      <p:bldP spid="92264" grpId="1" animBg="1"/>
      <p:bldP spid="92267" grpId="0" animBg="1"/>
      <p:bldP spid="92267" grpId="1" animBg="1"/>
      <p:bldP spid="92268" grpId="0" animBg="1"/>
      <p:bldP spid="92268" grpId="1" animBg="1"/>
      <p:bldP spid="92270" grpId="0"/>
      <p:bldP spid="92272" grpId="0" animBg="1"/>
      <p:bldP spid="92272" grpId="1" animBg="1"/>
      <p:bldP spid="92277" grpId="0" animBg="1"/>
      <p:bldP spid="92277" grpId="1" animBg="1"/>
      <p:bldP spid="92278" grpId="0" animBg="1"/>
      <p:bldP spid="92278" grpId="1" animBg="1"/>
      <p:bldP spid="92265" grpId="0" animBg="1"/>
      <p:bldP spid="92265" grpId="1" animBg="1"/>
      <p:bldP spid="92283" grpId="0" animBg="1"/>
      <p:bldP spid="92283" grpId="1" animBg="1"/>
      <p:bldP spid="92284" grpId="0" animBg="1"/>
      <p:bldP spid="92284" grpId="1" animBg="1"/>
      <p:bldP spid="92285" grpId="0" animBg="1"/>
      <p:bldP spid="92285" grpId="1" animBg="1"/>
      <p:bldP spid="92286" grpId="0" animBg="1"/>
      <p:bldP spid="92286" grpId="1" animBg="1"/>
      <p:bldP spid="92287" grpId="0" animBg="1"/>
      <p:bldP spid="92287" grpId="1" animBg="1"/>
      <p:bldP spid="92288" grpId="0" animBg="1"/>
      <p:bldP spid="92288" grpId="1" animBg="1"/>
      <p:bldP spid="92289" grpId="0" animBg="1"/>
      <p:bldP spid="92289" grpId="1" animBg="1"/>
      <p:bldP spid="92290" grpId="0" animBg="1"/>
      <p:bldP spid="92290" grpId="1" animBg="1"/>
      <p:bldP spid="92294" grpId="0" animBg="1"/>
      <p:bldP spid="92294" grpId="1" animBg="1"/>
      <p:bldP spid="92294" grpId="2" animBg="1"/>
      <p:bldP spid="92294" grpId="3" animBg="1"/>
      <p:bldP spid="92294" grpId="4" animBg="1"/>
      <p:bldP spid="92294" grpId="5" animBg="1"/>
      <p:bldP spid="92294" grpId="6" animBg="1"/>
      <p:bldP spid="92294" grpId="7" animBg="1"/>
      <p:bldP spid="92294" grpId="8" animBg="1"/>
      <p:bldP spid="92294" grpId="9" animBg="1"/>
      <p:bldP spid="92294" grpId="10" animBg="1"/>
      <p:bldP spid="92294" grpId="11" animBg="1"/>
      <p:bldP spid="92294" grpId="12" animBg="1"/>
      <p:bldP spid="92294" grpId="13" animBg="1"/>
      <p:bldP spid="92294" grpId="14" animBg="1"/>
      <p:bldP spid="92294" grpId="15" animBg="1"/>
      <p:bldP spid="92294" grpId="16" animBg="1"/>
      <p:bldP spid="92294" grpId="17" animBg="1"/>
      <p:bldP spid="92294" grpId="18" animBg="1"/>
      <p:bldP spid="92294" grpId="19" animBg="1"/>
      <p:bldP spid="92294" grpId="20" animBg="1"/>
      <p:bldP spid="92294" grpId="21" animBg="1"/>
      <p:bldP spid="92294" grpId="22" animBg="1"/>
      <p:bldP spid="92294" grpId="2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364502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66"/>
                </a:solidFill>
              </a:rPr>
              <a:t>Русский язык </a:t>
            </a:r>
            <a:endParaRPr lang="ru-RU" sz="8000" dirty="0">
              <a:solidFill>
                <a:srgbClr val="FF0066"/>
              </a:solidFill>
            </a:endParaRPr>
          </a:p>
        </p:txBody>
      </p:sp>
      <p:pic>
        <p:nvPicPr>
          <p:cNvPr id="2050" name="Picture 2" descr="Лицей 1. Официальный информационный сайт Архив новс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86230"/>
            <a:ext cx="4032448" cy="497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3265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16 </a:t>
            </a:r>
            <a:r>
              <a:rPr lang="ru-RU" sz="3600" dirty="0" smtClean="0"/>
              <a:t>декабря</a:t>
            </a:r>
            <a:r>
              <a:rPr lang="ru-RU" sz="3600" dirty="0" smtClean="0"/>
              <a:t>.</a:t>
            </a:r>
          </a:p>
          <a:p>
            <a:pPr algn="ctr"/>
            <a:r>
              <a:rPr lang="ru-RU" sz="3600" dirty="0" smtClean="0"/>
              <a:t>Классная работа.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601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рефлексия на уроке светофор"/>
          <p:cNvPicPr>
            <a:picLocks noChangeAspect="1" noChangeArrowheads="1"/>
          </p:cNvPicPr>
          <p:nvPr/>
        </p:nvPicPr>
        <p:blipFill>
          <a:blip r:embed="rId2" cstate="print"/>
          <a:srcRect t="27240" b="12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49543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Домашнее задание    </a:t>
            </a:r>
            <a:r>
              <a:rPr lang="ru-RU" sz="4800" dirty="0" smtClean="0">
                <a:solidFill>
                  <a:srgbClr val="FF0000"/>
                </a:solidFill>
              </a:rPr>
              <a:t>(на выбор):</a:t>
            </a:r>
            <a:endParaRPr lang="ru-RU" sz="5400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Picture 4" descr="J02510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91" y="319346"/>
            <a:ext cx="1844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444" y="242088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1)р.т.упр.103</a:t>
            </a:r>
          </a:p>
          <a:p>
            <a:endParaRPr lang="ru-RU" sz="3200" dirty="0"/>
          </a:p>
          <a:p>
            <a:r>
              <a:rPr lang="ru-RU" sz="3200" dirty="0"/>
              <a:t>2)Р.т.упр.103+ составить 5 предложений (чтоб в предложениях были слова на изученную орфограмму)</a:t>
            </a:r>
          </a:p>
        </p:txBody>
      </p:sp>
    </p:spTree>
    <p:extLst>
      <p:ext uri="{BB962C8B-B14F-4D97-AF65-F5344CB8AC3E}">
        <p14:creationId xmlns:p14="http://schemas.microsoft.com/office/powerpoint/2010/main" val="9117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6"/>
          <p:cNvSpPr txBox="1">
            <a:spLocks noChangeArrowheads="1"/>
          </p:cNvSpPr>
          <p:nvPr/>
        </p:nvSpPr>
        <p:spPr bwMode="auto">
          <a:xfrm>
            <a:off x="2093794" y="1370793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     </a:t>
            </a:r>
            <a:r>
              <a:rPr lang="ru-RU" altLang="ru-RU" b="1" dirty="0">
                <a:solidFill>
                  <a:srgbClr val="663300"/>
                </a:solidFill>
              </a:rPr>
              <a:t>арбуз</a:t>
            </a:r>
          </a:p>
        </p:txBody>
      </p:sp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227564" y="3304084"/>
            <a:ext cx="8382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000" dirty="0"/>
              <a:t> </a:t>
            </a:r>
            <a:r>
              <a:rPr lang="ru-RU" altLang="ru-RU" sz="2800" b="1" dirty="0"/>
              <a:t>Что общего у этих слов?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dirty="0"/>
              <a:t> Какие звуки слышатся в конце слов?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dirty="0"/>
              <a:t> А какие буквы пишутся</a:t>
            </a:r>
            <a:r>
              <a:rPr lang="ru-RU" altLang="ru-RU" sz="2800" b="1" dirty="0" smtClean="0"/>
              <a:t>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dirty="0" smtClean="0"/>
              <a:t>Что нужно сделать чтоб не ошибиться в написании?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b="1" dirty="0" smtClean="0"/>
              <a:t>Какие 2 способа проверки мы знаем?</a:t>
            </a:r>
            <a:endParaRPr lang="ru-RU" altLang="ru-RU" sz="2800" b="1" dirty="0"/>
          </a:p>
          <a:p>
            <a:pPr eaLnBrk="1" hangingPunct="1">
              <a:spcBef>
                <a:spcPct val="50000"/>
              </a:spcBef>
            </a:pPr>
            <a:endParaRPr lang="ru-RU" altLang="ru-RU" b="1" dirty="0">
              <a:solidFill>
                <a:srgbClr val="663300"/>
              </a:solidFill>
            </a:endParaRP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221851" y="1481241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663300"/>
                </a:solidFill>
              </a:rPr>
              <a:t>ананас</a:t>
            </a:r>
          </a:p>
        </p:txBody>
      </p:sp>
      <p:pic>
        <p:nvPicPr>
          <p:cNvPr id="4103" name="Picture 39" descr="iCACIRT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4364"/>
            <a:ext cx="13573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0" descr="76955581_76723602_3925073_56866_3729591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6138"/>
            <a:ext cx="3048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2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2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2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2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2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2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2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2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2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2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2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2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2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304800" y="2198263"/>
            <a:ext cx="4648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663300"/>
                </a:solidFill>
              </a:rPr>
              <a:t>пото</a:t>
            </a:r>
            <a:r>
              <a:rPr lang="ru-RU" altLang="ru-RU" b="1" u="sng" dirty="0">
                <a:solidFill>
                  <a:srgbClr val="663300"/>
                </a:solidFill>
              </a:rPr>
              <a:t>п</a:t>
            </a:r>
            <a:r>
              <a:rPr lang="ru-RU" altLang="ru-RU" b="1" dirty="0">
                <a:solidFill>
                  <a:srgbClr val="663300"/>
                </a:solidFill>
              </a:rPr>
              <a:t> – нет пото</a:t>
            </a:r>
            <a:r>
              <a:rPr lang="ru-RU" altLang="ru-RU" b="1" u="sng" dirty="0">
                <a:solidFill>
                  <a:srgbClr val="663300"/>
                </a:solidFill>
              </a:rPr>
              <a:t>па</a:t>
            </a:r>
            <a:r>
              <a:rPr lang="ru-RU" altLang="ru-RU" b="1" dirty="0">
                <a:solidFill>
                  <a:srgbClr val="663300"/>
                </a:solidFill>
              </a:rPr>
              <a:t/>
            </a:r>
            <a:br>
              <a:rPr lang="ru-RU" altLang="ru-RU" b="1" dirty="0">
                <a:solidFill>
                  <a:srgbClr val="663300"/>
                </a:solidFill>
              </a:rPr>
            </a:br>
            <a:r>
              <a:rPr lang="ru-RU" altLang="ru-RU" b="1" dirty="0">
                <a:solidFill>
                  <a:srgbClr val="663300"/>
                </a:solidFill>
              </a:rPr>
              <a:t>поток – </a:t>
            </a:r>
            <a:br>
              <a:rPr lang="ru-RU" altLang="ru-RU" b="1" dirty="0">
                <a:solidFill>
                  <a:srgbClr val="663300"/>
                </a:solidFill>
              </a:rPr>
            </a:br>
            <a:r>
              <a:rPr lang="ru-RU" altLang="ru-RU" b="1" dirty="0">
                <a:solidFill>
                  <a:srgbClr val="663300"/>
                </a:solidFill>
              </a:rPr>
              <a:t>враг – </a:t>
            </a:r>
            <a:br>
              <a:rPr lang="ru-RU" altLang="ru-RU" b="1" dirty="0">
                <a:solidFill>
                  <a:srgbClr val="663300"/>
                </a:solidFill>
              </a:rPr>
            </a:br>
            <a:r>
              <a:rPr lang="ru-RU" altLang="ru-RU" b="1" dirty="0">
                <a:solidFill>
                  <a:srgbClr val="663300"/>
                </a:solidFill>
              </a:rPr>
              <a:t>рот –</a:t>
            </a:r>
            <a:endParaRPr lang="ru-RU" altLang="ru-RU" dirty="0"/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1712640" y="221397"/>
            <a:ext cx="648072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</a:rPr>
              <a:t>Прочитайте </a:t>
            </a:r>
            <a:r>
              <a:rPr lang="ru-RU" altLang="ru-RU" b="1" dirty="0">
                <a:solidFill>
                  <a:srgbClr val="FF0000"/>
                </a:solidFill>
              </a:rPr>
              <a:t>слова. </a:t>
            </a:r>
            <a:r>
              <a:rPr lang="ru-RU" altLang="ru-RU" b="1" dirty="0" smtClean="0">
                <a:solidFill>
                  <a:srgbClr val="FF0000"/>
                </a:solidFill>
              </a:rPr>
              <a:t>Подберите способ      проверки. Проверьте </a:t>
            </a:r>
            <a:r>
              <a:rPr lang="ru-RU" altLang="ru-RU" b="1" dirty="0">
                <a:solidFill>
                  <a:srgbClr val="FF0000"/>
                </a:solidFill>
              </a:rPr>
              <a:t>букву согласного в конце </a:t>
            </a:r>
            <a:r>
              <a:rPr lang="ru-RU" altLang="ru-RU" b="1" dirty="0" smtClean="0">
                <a:solidFill>
                  <a:srgbClr val="FF0000"/>
                </a:solidFill>
              </a:rPr>
              <a:t>слов.      Спишите</a:t>
            </a:r>
            <a:r>
              <a:rPr lang="ru-RU" altLang="ru-RU" b="1" dirty="0">
                <a:solidFill>
                  <a:srgbClr val="FF0000"/>
                </a:solidFill>
              </a:rPr>
              <a:t>. Обозначьте орфограмму.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2590800" y="3884188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rgbClr val="FF0000"/>
                </a:solidFill>
              </a:rPr>
              <a:t>Проверьте.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3924300" y="2214563"/>
            <a:ext cx="4648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rgbClr val="663300"/>
                </a:solidFill>
              </a:rPr>
              <a:t>луг – </a:t>
            </a:r>
            <a:br>
              <a:rPr lang="ru-RU" altLang="ru-RU" b="1" dirty="0">
                <a:solidFill>
                  <a:srgbClr val="663300"/>
                </a:solidFill>
              </a:rPr>
            </a:br>
            <a:r>
              <a:rPr lang="ru-RU" altLang="ru-RU" b="1" dirty="0">
                <a:solidFill>
                  <a:srgbClr val="663300"/>
                </a:solidFill>
              </a:rPr>
              <a:t>лук – </a:t>
            </a:r>
            <a:br>
              <a:rPr lang="ru-RU" altLang="ru-RU" b="1" dirty="0">
                <a:solidFill>
                  <a:srgbClr val="663300"/>
                </a:solidFill>
              </a:rPr>
            </a:br>
            <a:r>
              <a:rPr lang="ru-RU" altLang="ru-RU" b="1" dirty="0">
                <a:solidFill>
                  <a:srgbClr val="663300"/>
                </a:solidFill>
              </a:rPr>
              <a:t>сапог –</a:t>
            </a:r>
            <a:br>
              <a:rPr lang="ru-RU" altLang="ru-RU" b="1" dirty="0">
                <a:solidFill>
                  <a:srgbClr val="663300"/>
                </a:solidFill>
              </a:rPr>
            </a:br>
            <a:r>
              <a:rPr lang="ru-RU" altLang="ru-RU" b="1" dirty="0">
                <a:solidFill>
                  <a:srgbClr val="663300"/>
                </a:solidFill>
              </a:rPr>
              <a:t>хлеб –</a:t>
            </a:r>
            <a:endParaRPr lang="ru-RU" altLang="ru-RU" dirty="0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419600" y="4695825"/>
            <a:ext cx="3276600" cy="1552575"/>
            <a:chOff x="2784" y="2958"/>
            <a:chExt cx="2064" cy="978"/>
          </a:xfrm>
        </p:grpSpPr>
        <p:sp>
          <p:nvSpPr>
            <p:cNvPr id="7185" name="Text Box 22"/>
            <p:cNvSpPr txBox="1">
              <a:spLocks noChangeArrowheads="1"/>
            </p:cNvSpPr>
            <p:nvPr/>
          </p:nvSpPr>
          <p:spPr bwMode="auto">
            <a:xfrm>
              <a:off x="2784" y="2958"/>
              <a:ext cx="2064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663300"/>
                  </a:solidFill>
                </a:rPr>
                <a:t>лу</a:t>
              </a:r>
              <a:r>
                <a:rPr lang="ru-RU" altLang="ru-RU" b="1" u="sng">
                  <a:solidFill>
                    <a:srgbClr val="663300"/>
                  </a:solidFill>
                </a:rPr>
                <a:t>г</a:t>
              </a:r>
              <a:r>
                <a:rPr lang="ru-RU" altLang="ru-RU" b="1">
                  <a:solidFill>
                    <a:srgbClr val="663300"/>
                  </a:solidFill>
                </a:rPr>
                <a:t> –  лу</a:t>
              </a:r>
              <a:r>
                <a:rPr lang="ru-RU" altLang="ru-RU" b="1" u="sng">
                  <a:solidFill>
                    <a:srgbClr val="663300"/>
                  </a:solidFill>
                </a:rPr>
                <a:t>га</a:t>
              </a:r>
              <a:r>
                <a:rPr lang="ru-RU" altLang="ru-RU" b="1">
                  <a:solidFill>
                    <a:srgbClr val="663300"/>
                  </a:solidFill>
                </a:rPr>
                <a:t/>
              </a:r>
              <a:br>
                <a:rPr lang="ru-RU" altLang="ru-RU" b="1">
                  <a:solidFill>
                    <a:srgbClr val="663300"/>
                  </a:solidFill>
                </a:rPr>
              </a:br>
              <a:r>
                <a:rPr lang="ru-RU" altLang="ru-RU" b="1">
                  <a:solidFill>
                    <a:srgbClr val="663300"/>
                  </a:solidFill>
                </a:rPr>
                <a:t>лу</a:t>
              </a:r>
              <a:r>
                <a:rPr lang="ru-RU" altLang="ru-RU" b="1" u="sng">
                  <a:solidFill>
                    <a:srgbClr val="663300"/>
                  </a:solidFill>
                </a:rPr>
                <a:t>к</a:t>
              </a:r>
              <a:r>
                <a:rPr lang="ru-RU" altLang="ru-RU" b="1">
                  <a:solidFill>
                    <a:srgbClr val="663300"/>
                  </a:solidFill>
                </a:rPr>
                <a:t> – нет лу</a:t>
              </a:r>
              <a:r>
                <a:rPr lang="ru-RU" altLang="ru-RU" b="1" u="sng">
                  <a:solidFill>
                    <a:srgbClr val="663300"/>
                  </a:solidFill>
                </a:rPr>
                <a:t>ка</a:t>
              </a:r>
              <a:r>
                <a:rPr lang="ru-RU" altLang="ru-RU" b="1">
                  <a:solidFill>
                    <a:srgbClr val="663300"/>
                  </a:solidFill>
                </a:rPr>
                <a:t/>
              </a:r>
              <a:br>
                <a:rPr lang="ru-RU" altLang="ru-RU" b="1">
                  <a:solidFill>
                    <a:srgbClr val="663300"/>
                  </a:solidFill>
                </a:rPr>
              </a:br>
              <a:r>
                <a:rPr lang="ru-RU" altLang="ru-RU" b="1">
                  <a:solidFill>
                    <a:srgbClr val="663300"/>
                  </a:solidFill>
                </a:rPr>
                <a:t>сапо</a:t>
              </a:r>
              <a:r>
                <a:rPr lang="ru-RU" altLang="ru-RU" b="1" u="sng">
                  <a:solidFill>
                    <a:srgbClr val="663300"/>
                  </a:solidFill>
                </a:rPr>
                <a:t>г</a:t>
              </a:r>
              <a:r>
                <a:rPr lang="ru-RU" altLang="ru-RU" b="1">
                  <a:solidFill>
                    <a:srgbClr val="663300"/>
                  </a:solidFill>
                </a:rPr>
                <a:t> –  сапо</a:t>
              </a:r>
              <a:r>
                <a:rPr lang="ru-RU" altLang="ru-RU" b="1" u="sng">
                  <a:solidFill>
                    <a:srgbClr val="663300"/>
                  </a:solidFill>
                </a:rPr>
                <a:t>ги</a:t>
              </a:r>
              <a:r>
                <a:rPr lang="ru-RU" altLang="ru-RU" b="1">
                  <a:solidFill>
                    <a:srgbClr val="663300"/>
                  </a:solidFill>
                </a:rPr>
                <a:t/>
              </a:r>
              <a:br>
                <a:rPr lang="ru-RU" altLang="ru-RU" b="1">
                  <a:solidFill>
                    <a:srgbClr val="663300"/>
                  </a:solidFill>
                </a:rPr>
              </a:br>
              <a:r>
                <a:rPr lang="ru-RU" altLang="ru-RU" b="1">
                  <a:solidFill>
                    <a:srgbClr val="663300"/>
                  </a:solidFill>
                </a:rPr>
                <a:t>хле</a:t>
              </a:r>
              <a:r>
                <a:rPr lang="ru-RU" altLang="ru-RU" b="1" u="sng">
                  <a:solidFill>
                    <a:srgbClr val="663300"/>
                  </a:solidFill>
                </a:rPr>
                <a:t>б</a:t>
              </a:r>
              <a:r>
                <a:rPr lang="ru-RU" altLang="ru-RU" b="1">
                  <a:solidFill>
                    <a:srgbClr val="663300"/>
                  </a:solidFill>
                </a:rPr>
                <a:t> – нет хле</a:t>
              </a:r>
              <a:r>
                <a:rPr lang="ru-RU" altLang="ru-RU" b="1" u="sng">
                  <a:solidFill>
                    <a:srgbClr val="663300"/>
                  </a:solidFill>
                </a:rPr>
                <a:t>ба</a:t>
              </a:r>
              <a:endParaRPr lang="ru-RU" altLang="ru-RU" u="sng"/>
            </a:p>
          </p:txBody>
        </p:sp>
        <p:sp>
          <p:nvSpPr>
            <p:cNvPr id="7186" name="Line 27"/>
            <p:cNvSpPr>
              <a:spLocks noChangeShapeType="1"/>
            </p:cNvSpPr>
            <p:nvPr/>
          </p:nvSpPr>
          <p:spPr bwMode="auto">
            <a:xfrm>
              <a:off x="3744" y="3264"/>
              <a:ext cx="96" cy="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Line 28"/>
            <p:cNvSpPr>
              <a:spLocks noChangeShapeType="1"/>
            </p:cNvSpPr>
            <p:nvPr/>
          </p:nvSpPr>
          <p:spPr bwMode="auto">
            <a:xfrm>
              <a:off x="4080" y="3504"/>
              <a:ext cx="96" cy="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Line 29"/>
            <p:cNvSpPr>
              <a:spLocks noChangeShapeType="1"/>
            </p:cNvSpPr>
            <p:nvPr/>
          </p:nvSpPr>
          <p:spPr bwMode="auto">
            <a:xfrm>
              <a:off x="4176" y="3696"/>
              <a:ext cx="96" cy="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Line 30"/>
            <p:cNvSpPr>
              <a:spLocks noChangeShapeType="1"/>
            </p:cNvSpPr>
            <p:nvPr/>
          </p:nvSpPr>
          <p:spPr bwMode="auto">
            <a:xfrm>
              <a:off x="4320" y="3936"/>
              <a:ext cx="96" cy="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04800" y="4724400"/>
            <a:ext cx="4648200" cy="1600200"/>
            <a:chOff x="192" y="2976"/>
            <a:chExt cx="2928" cy="1008"/>
          </a:xfrm>
        </p:grpSpPr>
        <p:sp>
          <p:nvSpPr>
            <p:cNvPr id="7180" name="Text Box 21"/>
            <p:cNvSpPr txBox="1">
              <a:spLocks noChangeArrowheads="1"/>
            </p:cNvSpPr>
            <p:nvPr/>
          </p:nvSpPr>
          <p:spPr bwMode="auto">
            <a:xfrm>
              <a:off x="192" y="2976"/>
              <a:ext cx="2928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 dirty="0">
                  <a:solidFill>
                    <a:srgbClr val="663300"/>
                  </a:solidFill>
                </a:rPr>
                <a:t>пото</a:t>
              </a:r>
              <a:r>
                <a:rPr lang="ru-RU" altLang="ru-RU" b="1" u="sng" dirty="0">
                  <a:solidFill>
                    <a:srgbClr val="663300"/>
                  </a:solidFill>
                </a:rPr>
                <a:t>п</a:t>
              </a:r>
              <a:r>
                <a:rPr lang="ru-RU" altLang="ru-RU" b="1" dirty="0">
                  <a:solidFill>
                    <a:srgbClr val="663300"/>
                  </a:solidFill>
                </a:rPr>
                <a:t> – нет пото</a:t>
              </a:r>
              <a:r>
                <a:rPr lang="ru-RU" altLang="ru-RU" b="1" u="sng" dirty="0">
                  <a:solidFill>
                    <a:srgbClr val="663300"/>
                  </a:solidFill>
                </a:rPr>
                <a:t>па</a:t>
              </a:r>
              <a:r>
                <a:rPr lang="ru-RU" altLang="ru-RU" b="1" dirty="0">
                  <a:solidFill>
                    <a:srgbClr val="663300"/>
                  </a:solidFill>
                </a:rPr>
                <a:t/>
              </a:r>
              <a:br>
                <a:rPr lang="ru-RU" altLang="ru-RU" b="1" dirty="0">
                  <a:solidFill>
                    <a:srgbClr val="663300"/>
                  </a:solidFill>
                </a:rPr>
              </a:br>
              <a:r>
                <a:rPr lang="ru-RU" altLang="ru-RU" b="1" dirty="0">
                  <a:solidFill>
                    <a:srgbClr val="663300"/>
                  </a:solidFill>
                </a:rPr>
                <a:t>пото</a:t>
              </a:r>
              <a:r>
                <a:rPr lang="ru-RU" altLang="ru-RU" b="1" u="sng" dirty="0">
                  <a:solidFill>
                    <a:srgbClr val="663300"/>
                  </a:solidFill>
                </a:rPr>
                <a:t>к</a:t>
              </a:r>
              <a:r>
                <a:rPr lang="ru-RU" altLang="ru-RU" b="1" dirty="0">
                  <a:solidFill>
                    <a:srgbClr val="663300"/>
                  </a:solidFill>
                </a:rPr>
                <a:t> – пото</a:t>
              </a:r>
              <a:r>
                <a:rPr lang="ru-RU" altLang="ru-RU" b="1" u="sng" dirty="0">
                  <a:solidFill>
                    <a:srgbClr val="663300"/>
                  </a:solidFill>
                </a:rPr>
                <a:t>ки</a:t>
              </a:r>
              <a:r>
                <a:rPr lang="ru-RU" altLang="ru-RU" b="1" dirty="0">
                  <a:solidFill>
                    <a:srgbClr val="663300"/>
                  </a:solidFill>
                </a:rPr>
                <a:t/>
              </a:r>
              <a:br>
                <a:rPr lang="ru-RU" altLang="ru-RU" b="1" dirty="0">
                  <a:solidFill>
                    <a:srgbClr val="663300"/>
                  </a:solidFill>
                </a:rPr>
              </a:br>
              <a:r>
                <a:rPr lang="ru-RU" altLang="ru-RU" b="1" dirty="0">
                  <a:solidFill>
                    <a:srgbClr val="663300"/>
                  </a:solidFill>
                </a:rPr>
                <a:t>вра</a:t>
              </a:r>
              <a:r>
                <a:rPr lang="ru-RU" altLang="ru-RU" b="1" u="sng" dirty="0">
                  <a:solidFill>
                    <a:srgbClr val="663300"/>
                  </a:solidFill>
                </a:rPr>
                <a:t>г</a:t>
              </a:r>
              <a:r>
                <a:rPr lang="ru-RU" altLang="ru-RU" b="1" dirty="0">
                  <a:solidFill>
                    <a:srgbClr val="663300"/>
                  </a:solidFill>
                </a:rPr>
                <a:t> –  вра</a:t>
              </a:r>
              <a:r>
                <a:rPr lang="ru-RU" altLang="ru-RU" b="1" u="sng" dirty="0">
                  <a:solidFill>
                    <a:srgbClr val="663300"/>
                  </a:solidFill>
                </a:rPr>
                <a:t>ги</a:t>
              </a:r>
              <a:r>
                <a:rPr lang="ru-RU" altLang="ru-RU" b="1" dirty="0">
                  <a:solidFill>
                    <a:srgbClr val="663300"/>
                  </a:solidFill>
                </a:rPr>
                <a:t/>
              </a:r>
              <a:br>
                <a:rPr lang="ru-RU" altLang="ru-RU" b="1" dirty="0">
                  <a:solidFill>
                    <a:srgbClr val="663300"/>
                  </a:solidFill>
                </a:rPr>
              </a:br>
              <a:r>
                <a:rPr lang="ru-RU" altLang="ru-RU" b="1" dirty="0">
                  <a:solidFill>
                    <a:srgbClr val="663300"/>
                  </a:solidFill>
                </a:rPr>
                <a:t>ро</a:t>
              </a:r>
              <a:r>
                <a:rPr lang="ru-RU" altLang="ru-RU" b="1" u="sng" dirty="0">
                  <a:solidFill>
                    <a:srgbClr val="663300"/>
                  </a:solidFill>
                </a:rPr>
                <a:t>т</a:t>
              </a:r>
              <a:r>
                <a:rPr lang="ru-RU" altLang="ru-RU" b="1" dirty="0">
                  <a:solidFill>
                    <a:srgbClr val="663300"/>
                  </a:solidFill>
                </a:rPr>
                <a:t> – нет р</a:t>
              </a:r>
              <a:r>
                <a:rPr lang="ru-RU" altLang="ru-RU" b="1" u="sng" dirty="0">
                  <a:solidFill>
                    <a:srgbClr val="663300"/>
                  </a:solidFill>
                </a:rPr>
                <a:t>та</a:t>
              </a:r>
              <a:endParaRPr lang="ru-RU" altLang="ru-RU" u="sng" dirty="0"/>
            </a:p>
          </p:txBody>
        </p:sp>
        <p:sp>
          <p:nvSpPr>
            <p:cNvPr id="7181" name="Line 24"/>
            <p:cNvSpPr>
              <a:spLocks noChangeShapeType="1"/>
            </p:cNvSpPr>
            <p:nvPr/>
          </p:nvSpPr>
          <p:spPr bwMode="auto">
            <a:xfrm>
              <a:off x="1536" y="3504"/>
              <a:ext cx="96" cy="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Line 25"/>
            <p:cNvSpPr>
              <a:spLocks noChangeShapeType="1"/>
            </p:cNvSpPr>
            <p:nvPr/>
          </p:nvSpPr>
          <p:spPr bwMode="auto">
            <a:xfrm>
              <a:off x="1344" y="3744"/>
              <a:ext cx="96" cy="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Line 26"/>
            <p:cNvSpPr>
              <a:spLocks noChangeShapeType="1"/>
            </p:cNvSpPr>
            <p:nvPr/>
          </p:nvSpPr>
          <p:spPr bwMode="auto">
            <a:xfrm>
              <a:off x="1392" y="3984"/>
              <a:ext cx="96" cy="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Line 38"/>
            <p:cNvSpPr>
              <a:spLocks noChangeShapeType="1"/>
            </p:cNvSpPr>
            <p:nvPr/>
          </p:nvSpPr>
          <p:spPr bwMode="auto">
            <a:xfrm>
              <a:off x="1920" y="3312"/>
              <a:ext cx="96" cy="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" name="Picture 4" descr="J02510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61"/>
            <a:ext cx="1844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" y="-8876"/>
            <a:ext cx="7230626" cy="6611047"/>
            <a:chOff x="1214414" y="214290"/>
            <a:chExt cx="5592317" cy="6442691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214414" y="214290"/>
              <a:ext cx="1714511" cy="1761429"/>
              <a:chOff x="1214414" y="214290"/>
              <a:chExt cx="1714511" cy="1761429"/>
            </a:xfrm>
          </p:grpSpPr>
          <p:pic>
            <p:nvPicPr>
              <p:cNvPr id="1034" name="Picture 10" descr="C:\Documents and Settings\Игорь\Рабочий стол\6z018i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14414" y="214290"/>
                <a:ext cx="1714511" cy="1279957"/>
              </a:xfrm>
              <a:prstGeom prst="round2Diag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357290" y="1285860"/>
                <a:ext cx="711891" cy="689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Palatino Linotype" pitchFamily="18" charset="0"/>
                  </a:rPr>
                  <a:t>  </a:t>
                </a:r>
                <a:r>
                  <a:rPr lang="ru-RU" sz="3200" b="1" dirty="0" smtClean="0">
                    <a:solidFill>
                      <a:schemeClr val="accent2"/>
                    </a:solidFill>
                    <a:latin typeface="Palatino Linotype" pitchFamily="18" charset="0"/>
                  </a:rPr>
                  <a:t>У_</a:t>
                </a:r>
                <a:endParaRPr lang="ru-RU" sz="3200" b="1" dirty="0">
                  <a:solidFill>
                    <a:schemeClr val="accent2"/>
                  </a:solidFill>
                  <a:latin typeface="Palatino Linotype" pitchFamily="18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1214414" y="1928802"/>
              <a:ext cx="1643074" cy="2370725"/>
              <a:chOff x="1214414" y="1928802"/>
              <a:chExt cx="1643074" cy="2370725"/>
            </a:xfrm>
          </p:grpSpPr>
          <p:pic>
            <p:nvPicPr>
              <p:cNvPr id="1037" name="Picture 13" descr="C:\Documents and Settings\Игорь\Рабочий стол\e_103i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14414" y="1928802"/>
                <a:ext cx="1643074" cy="1828582"/>
              </a:xfrm>
              <a:prstGeom prst="round2Diag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571604" y="3714752"/>
                <a:ext cx="5485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accent2"/>
                    </a:solidFill>
                    <a:latin typeface="Palatino Linotype" pitchFamily="18" charset="0"/>
                  </a:rPr>
                  <a:t>Ё_</a:t>
                </a:r>
                <a:endParaRPr lang="ru-RU" sz="3200" b="1" dirty="0">
                  <a:solidFill>
                    <a:schemeClr val="accent2"/>
                  </a:solidFill>
                  <a:latin typeface="Palatino Linotype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218409" y="1890939"/>
              <a:ext cx="142875" cy="569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accent2"/>
                </a:solidFill>
                <a:latin typeface="Palatino Linotype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97054" y="3857628"/>
              <a:ext cx="142875" cy="569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accent2"/>
                </a:solidFill>
                <a:latin typeface="Palatino Linotype" pitchFamily="18" charset="0"/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214414" y="4286256"/>
              <a:ext cx="1714512" cy="2370725"/>
              <a:chOff x="1214414" y="4286256"/>
              <a:chExt cx="1714512" cy="2370725"/>
            </a:xfrm>
          </p:grpSpPr>
          <p:pic>
            <p:nvPicPr>
              <p:cNvPr id="1039" name="Picture 15" descr="C:\Documents and Settings\Игорь\Рабочий стол\k_540i.bm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14414" y="4286256"/>
                <a:ext cx="1714512" cy="1908086"/>
              </a:xfrm>
              <a:prstGeom prst="round2Diag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500166" y="6072206"/>
                <a:ext cx="8391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accent2"/>
                    </a:solidFill>
                    <a:latin typeface="Palatino Linotype" pitchFamily="18" charset="0"/>
                  </a:rPr>
                  <a:t>Ки_</a:t>
                </a:r>
                <a:endParaRPr lang="ru-RU" sz="3200" b="1" dirty="0">
                  <a:solidFill>
                    <a:schemeClr val="accent2"/>
                  </a:solidFill>
                  <a:latin typeface="Palatino Linotype" pitchFamily="18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3178959" y="2217083"/>
              <a:ext cx="1643074" cy="2413357"/>
              <a:chOff x="3321835" y="3645843"/>
              <a:chExt cx="1643074" cy="2413357"/>
            </a:xfrm>
          </p:grpSpPr>
          <p:pic>
            <p:nvPicPr>
              <p:cNvPr id="1042" name="Picture 18" descr="C:\Documents and Settings\Игорь\Рабочий стол\z_003i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21835" y="3645843"/>
                <a:ext cx="1643074" cy="1828582"/>
              </a:xfrm>
              <a:prstGeom prst="round2DiagRect">
                <a:avLst/>
              </a:prstGeom>
              <a:noFill/>
              <a:ln>
                <a:solidFill>
                  <a:srgbClr val="FF0000"/>
                </a:solidFill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445364" y="5474425"/>
                <a:ext cx="9383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err="1" smtClean="0">
                    <a:solidFill>
                      <a:schemeClr val="accent2"/>
                    </a:solidFill>
                    <a:latin typeface="Palatino Linotype" pitchFamily="18" charset="0"/>
                  </a:rPr>
                  <a:t>Зая</a:t>
                </a:r>
                <a:r>
                  <a:rPr lang="ru-RU" sz="3200" b="1" dirty="0" smtClean="0">
                    <a:solidFill>
                      <a:schemeClr val="accent2"/>
                    </a:solidFill>
                    <a:latin typeface="Palatino Linotype" pitchFamily="18" charset="0"/>
                  </a:rPr>
                  <a:t>_</a:t>
                </a:r>
                <a:endParaRPr lang="ru-RU" sz="3200" b="1" dirty="0">
                  <a:solidFill>
                    <a:schemeClr val="accent2"/>
                  </a:solidFill>
                  <a:latin typeface="Palatino Linotype" pitchFamily="18" charset="0"/>
                </a:endParaRPr>
              </a:p>
            </p:txBody>
          </p:sp>
        </p:grpSp>
        <p:pic>
          <p:nvPicPr>
            <p:cNvPr id="1026" name="Picture 2" descr="C:\Documents and Settings\Игорь\Рабочий стол\l_506i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5095" y="2393490"/>
              <a:ext cx="1571636" cy="1749079"/>
            </a:xfrm>
            <a:prstGeom prst="round2DiagRect">
              <a:avLst/>
            </a:prstGeom>
            <a:noFill/>
            <a:ln>
              <a:solidFill>
                <a:schemeClr val="tx2"/>
              </a:solidFill>
            </a:ln>
          </p:spPr>
        </p:pic>
        <p:pic>
          <p:nvPicPr>
            <p:cNvPr id="1027" name="Picture 3" descr="C:\Documents and Settings\Игорь\Рабочий стол\zh_501.bm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14678" y="285728"/>
              <a:ext cx="1814277" cy="1571636"/>
            </a:xfrm>
            <a:prstGeom prst="round2DiagRect">
              <a:avLst/>
            </a:prstGeom>
            <a:noFill/>
            <a:ln>
              <a:solidFill>
                <a:schemeClr val="tx2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3500430" y="1714488"/>
              <a:ext cx="13832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accent2"/>
                  </a:solidFill>
                  <a:latin typeface="Palatino Linotype" pitchFamily="18" charset="0"/>
                </a:rPr>
                <a:t>Жира_</a:t>
              </a:r>
              <a:endParaRPr lang="ru-RU" sz="3200" b="1" dirty="0">
                <a:solidFill>
                  <a:schemeClr val="accent2"/>
                </a:solidFill>
                <a:latin typeface="Palatino Linotype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83650" y="4007139"/>
              <a:ext cx="7895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err="1" smtClean="0">
                  <a:solidFill>
                    <a:schemeClr val="accent2"/>
                  </a:solidFill>
                  <a:latin typeface="Palatino Linotype" pitchFamily="18" charset="0"/>
                </a:rPr>
                <a:t>Ле</a:t>
              </a:r>
              <a:r>
                <a:rPr lang="ru-RU" sz="3200" b="1" dirty="0" smtClean="0">
                  <a:solidFill>
                    <a:schemeClr val="accent2"/>
                  </a:solidFill>
                  <a:latin typeface="Palatino Linotype" pitchFamily="18" charset="0"/>
                </a:rPr>
                <a:t>_</a:t>
              </a:r>
              <a:endParaRPr lang="ru-RU" sz="3200" b="1" dirty="0">
                <a:solidFill>
                  <a:schemeClr val="accent2"/>
                </a:solidFill>
                <a:latin typeface="Palatino Linotype" pitchFamily="18" charset="0"/>
              </a:endParaRPr>
            </a:p>
          </p:txBody>
        </p:sp>
      </p:grpSp>
      <p:pic>
        <p:nvPicPr>
          <p:cNvPr id="3" name="Picture 2" descr="Рог носорога - Сайт о фауне Земли, а также сафари, дайвинг и…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58" y="4437112"/>
            <a:ext cx="2131106" cy="15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3677" y="6134989"/>
            <a:ext cx="273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4"/>
                </a:solidFill>
              </a:rPr>
              <a:t>Носоро</a:t>
            </a:r>
            <a:r>
              <a:rPr lang="ru-RU" sz="2800" b="1" dirty="0" smtClean="0">
                <a:solidFill>
                  <a:schemeClr val="accent4"/>
                </a:solidFill>
              </a:rPr>
              <a:t>_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pic>
        <p:nvPicPr>
          <p:cNvPr id="1028" name="Picture 4" descr="АгроБизнесКонсалт это агроновости, обзор агрорынка, все о животноводстве, свиноводстве, птицеводстве, растениеводстве, агротехни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2" t="4471" r="7004" b="11073"/>
          <a:stretch/>
        </p:blipFill>
        <p:spPr bwMode="auto">
          <a:xfrm>
            <a:off x="5087662" y="4431944"/>
            <a:ext cx="2653408" cy="17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30384" y="6302143"/>
            <a:ext cx="273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4"/>
                </a:solidFill>
              </a:rPr>
              <a:t>Мё</a:t>
            </a:r>
            <a:r>
              <a:rPr lang="ru-RU" sz="2800" b="1" dirty="0" smtClean="0">
                <a:solidFill>
                  <a:schemeClr val="accent4"/>
                </a:solidFill>
              </a:rPr>
              <a:t>_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pic>
        <p:nvPicPr>
          <p:cNvPr id="1030" name="Picture 6" descr="admin Советы грибника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t="9247" r="23991" b="14212"/>
          <a:stretch/>
        </p:blipFill>
        <p:spPr bwMode="auto">
          <a:xfrm>
            <a:off x="7301418" y="1102171"/>
            <a:ext cx="1922180" cy="205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41070" y="3337843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4"/>
                </a:solidFill>
              </a:rPr>
              <a:t>Гри</a:t>
            </a:r>
            <a:r>
              <a:rPr lang="ru-RU" sz="3200" b="1" dirty="0" smtClean="0">
                <a:solidFill>
                  <a:schemeClr val="accent4"/>
                </a:solidFill>
              </a:rPr>
              <a:t>_</a:t>
            </a:r>
            <a:endParaRPr lang="ru-RU" sz="3200" b="1" dirty="0">
              <a:solidFill>
                <a:schemeClr val="accent4"/>
              </a:solidFill>
            </a:endParaRPr>
          </a:p>
        </p:txBody>
      </p:sp>
      <p:pic>
        <p:nvPicPr>
          <p:cNvPr id="1032" name="Picture 8" descr="Глаза северян расширились из-за долгих зимних ночей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60" y="42663"/>
            <a:ext cx="2032058" cy="15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6100" y="1545805"/>
            <a:ext cx="214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accent4"/>
                </a:solidFill>
              </a:rPr>
              <a:t>Гла</a:t>
            </a:r>
            <a:r>
              <a:rPr lang="ru-RU" sz="3200" b="1" dirty="0" smtClean="0">
                <a:solidFill>
                  <a:schemeClr val="accent4"/>
                </a:solidFill>
              </a:rPr>
              <a:t>_</a:t>
            </a:r>
            <a:endParaRPr lang="ru-RU" sz="3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77006" y="476672"/>
            <a:ext cx="88594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Спишите и подчеркните слова со звонкими и глухими согласными на конце слова, которые нужно проверять при их написании.</a:t>
            </a:r>
          </a:p>
        </p:txBody>
      </p:sp>
      <p:sp>
        <p:nvSpPr>
          <p:cNvPr id="66589" name="AutoShape 29"/>
          <p:cNvSpPr>
            <a:spLocks noChangeArrowheads="1"/>
          </p:cNvSpPr>
          <p:nvPr/>
        </p:nvSpPr>
        <p:spPr bwMode="auto">
          <a:xfrm flipH="1">
            <a:off x="2502694" y="2619375"/>
            <a:ext cx="405288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И</a:t>
            </a:r>
          </a:p>
        </p:txBody>
      </p:sp>
      <p:sp>
        <p:nvSpPr>
          <p:cNvPr id="66591" name="AutoShape 31"/>
          <p:cNvSpPr>
            <a:spLocks noChangeArrowheads="1"/>
          </p:cNvSpPr>
          <p:nvPr/>
        </p:nvSpPr>
        <p:spPr bwMode="auto">
          <a:xfrm>
            <a:off x="3132138" y="2619375"/>
            <a:ext cx="719137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днём</a:t>
            </a:r>
          </a:p>
        </p:txBody>
      </p:sp>
      <p:sp>
        <p:nvSpPr>
          <p:cNvPr id="5126" name="AutoShape 32"/>
          <p:cNvSpPr>
            <a:spLocks noChangeArrowheads="1"/>
          </p:cNvSpPr>
          <p:nvPr/>
        </p:nvSpPr>
        <p:spPr bwMode="auto">
          <a:xfrm>
            <a:off x="3851275" y="2619375"/>
            <a:ext cx="90488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,</a:t>
            </a:r>
          </a:p>
        </p:txBody>
      </p:sp>
      <p:sp>
        <p:nvSpPr>
          <p:cNvPr id="66593" name="AutoShape 33"/>
          <p:cNvSpPr>
            <a:spLocks noChangeArrowheads="1"/>
          </p:cNvSpPr>
          <p:nvPr/>
        </p:nvSpPr>
        <p:spPr bwMode="auto">
          <a:xfrm>
            <a:off x="4211638" y="2619375"/>
            <a:ext cx="271462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и</a:t>
            </a:r>
          </a:p>
        </p:txBody>
      </p:sp>
      <p:sp>
        <p:nvSpPr>
          <p:cNvPr id="66594" name="AutoShape 34"/>
          <p:cNvSpPr>
            <a:spLocks noChangeArrowheads="1"/>
          </p:cNvSpPr>
          <p:nvPr/>
        </p:nvSpPr>
        <p:spPr bwMode="auto">
          <a:xfrm>
            <a:off x="4662488" y="2619375"/>
            <a:ext cx="900112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ночью</a:t>
            </a:r>
          </a:p>
        </p:txBody>
      </p:sp>
      <p:sp>
        <p:nvSpPr>
          <p:cNvPr id="66595" name="AutoShape 35"/>
          <p:cNvSpPr>
            <a:spLocks noChangeArrowheads="1"/>
          </p:cNvSpPr>
          <p:nvPr/>
        </p:nvSpPr>
        <p:spPr bwMode="auto">
          <a:xfrm>
            <a:off x="5741988" y="2619375"/>
            <a:ext cx="1081087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сыплет</a:t>
            </a:r>
          </a:p>
        </p:txBody>
      </p:sp>
      <p:sp>
        <p:nvSpPr>
          <p:cNvPr id="66596" name="AutoShape 36"/>
          <p:cNvSpPr>
            <a:spLocks noChangeArrowheads="1"/>
          </p:cNvSpPr>
          <p:nvPr/>
        </p:nvSpPr>
        <p:spPr bwMode="auto">
          <a:xfrm>
            <a:off x="6911975" y="2619375"/>
            <a:ext cx="630238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снег</a:t>
            </a:r>
          </a:p>
        </p:txBody>
      </p:sp>
      <p:sp>
        <p:nvSpPr>
          <p:cNvPr id="5131" name="AutoShape 37"/>
          <p:cNvSpPr>
            <a:spLocks noChangeArrowheads="1"/>
          </p:cNvSpPr>
          <p:nvPr/>
        </p:nvSpPr>
        <p:spPr bwMode="auto">
          <a:xfrm>
            <a:off x="7542213" y="2619375"/>
            <a:ext cx="90487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,</a:t>
            </a:r>
          </a:p>
        </p:txBody>
      </p:sp>
      <p:sp>
        <p:nvSpPr>
          <p:cNvPr id="66598" name="AutoShape 38"/>
          <p:cNvSpPr>
            <a:spLocks noChangeArrowheads="1"/>
          </p:cNvSpPr>
          <p:nvPr/>
        </p:nvSpPr>
        <p:spPr bwMode="auto">
          <a:xfrm>
            <a:off x="2502694" y="3159125"/>
            <a:ext cx="719137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Река</a:t>
            </a:r>
          </a:p>
        </p:txBody>
      </p:sp>
      <p:sp>
        <p:nvSpPr>
          <p:cNvPr id="66599" name="AutoShape 39"/>
          <p:cNvSpPr>
            <a:spLocks noChangeArrowheads="1"/>
          </p:cNvSpPr>
          <p:nvPr/>
        </p:nvSpPr>
        <p:spPr bwMode="auto">
          <a:xfrm>
            <a:off x="3581400" y="3159125"/>
            <a:ext cx="1620838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Times New Roman" pitchFamily="18" charset="0"/>
              </a:rPr>
              <a:t>остановила</a:t>
            </a:r>
          </a:p>
        </p:txBody>
      </p:sp>
      <p:sp>
        <p:nvSpPr>
          <p:cNvPr id="66600" name="AutoShape 40"/>
          <p:cNvSpPr>
            <a:spLocks noChangeArrowheads="1"/>
          </p:cNvSpPr>
          <p:nvPr/>
        </p:nvSpPr>
        <p:spPr bwMode="auto">
          <a:xfrm>
            <a:off x="5472113" y="3159125"/>
            <a:ext cx="539750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бег</a:t>
            </a:r>
          </a:p>
        </p:txBody>
      </p:sp>
      <p:sp>
        <p:nvSpPr>
          <p:cNvPr id="5135" name="AutoShape 41"/>
          <p:cNvSpPr>
            <a:spLocks noChangeArrowheads="1"/>
          </p:cNvSpPr>
          <p:nvPr/>
        </p:nvSpPr>
        <p:spPr bwMode="auto">
          <a:xfrm>
            <a:off x="6011863" y="3159125"/>
            <a:ext cx="90487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.</a:t>
            </a:r>
          </a:p>
        </p:txBody>
      </p:sp>
      <p:sp>
        <p:nvSpPr>
          <p:cNvPr id="66603" name="AutoShape 43"/>
          <p:cNvSpPr>
            <a:spLocks noChangeArrowheads="1"/>
          </p:cNvSpPr>
          <p:nvPr/>
        </p:nvSpPr>
        <p:spPr bwMode="auto">
          <a:xfrm>
            <a:off x="2592388" y="3789363"/>
            <a:ext cx="989012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Мороз</a:t>
            </a:r>
          </a:p>
        </p:txBody>
      </p:sp>
      <p:sp>
        <p:nvSpPr>
          <p:cNvPr id="66604" name="AutoShape 44"/>
          <p:cNvSpPr>
            <a:spLocks noChangeArrowheads="1"/>
          </p:cNvSpPr>
          <p:nvPr/>
        </p:nvSpPr>
        <p:spPr bwMode="auto">
          <a:xfrm>
            <a:off x="3851275" y="3789363"/>
            <a:ext cx="1350963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построил</a:t>
            </a:r>
          </a:p>
        </p:txBody>
      </p:sp>
      <p:sp>
        <p:nvSpPr>
          <p:cNvPr id="66605" name="AutoShape 45"/>
          <p:cNvSpPr>
            <a:spLocks noChangeArrowheads="1"/>
          </p:cNvSpPr>
          <p:nvPr/>
        </p:nvSpPr>
        <p:spPr bwMode="auto">
          <a:xfrm>
            <a:off x="5472113" y="3789363"/>
            <a:ext cx="720725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мост</a:t>
            </a:r>
          </a:p>
        </p:txBody>
      </p:sp>
      <p:sp>
        <p:nvSpPr>
          <p:cNvPr id="66606" name="AutoShape 46"/>
          <p:cNvSpPr>
            <a:spLocks noChangeArrowheads="1"/>
          </p:cNvSpPr>
          <p:nvPr/>
        </p:nvSpPr>
        <p:spPr bwMode="auto">
          <a:xfrm>
            <a:off x="2592388" y="4419600"/>
            <a:ext cx="450850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Из</a:t>
            </a:r>
          </a:p>
        </p:txBody>
      </p:sp>
      <p:sp>
        <p:nvSpPr>
          <p:cNvPr id="66607" name="AutoShape 47"/>
          <p:cNvSpPr>
            <a:spLocks noChangeArrowheads="1"/>
          </p:cNvSpPr>
          <p:nvPr/>
        </p:nvSpPr>
        <p:spPr bwMode="auto">
          <a:xfrm>
            <a:off x="3311525" y="4419600"/>
            <a:ext cx="1260475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голубого</a:t>
            </a:r>
          </a:p>
        </p:txBody>
      </p:sp>
      <p:sp>
        <p:nvSpPr>
          <p:cNvPr id="66608" name="AutoShape 48"/>
          <p:cNvSpPr>
            <a:spLocks noChangeArrowheads="1"/>
          </p:cNvSpPr>
          <p:nvPr/>
        </p:nvSpPr>
        <p:spPr bwMode="auto">
          <a:xfrm>
            <a:off x="4932363" y="4419600"/>
            <a:ext cx="719137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льда</a:t>
            </a:r>
          </a:p>
        </p:txBody>
      </p:sp>
      <p:sp>
        <p:nvSpPr>
          <p:cNvPr id="5142" name="AutoShape 49"/>
          <p:cNvSpPr>
            <a:spLocks noChangeArrowheads="1"/>
          </p:cNvSpPr>
          <p:nvPr/>
        </p:nvSpPr>
        <p:spPr bwMode="auto">
          <a:xfrm>
            <a:off x="5651500" y="4419600"/>
            <a:ext cx="90488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</a:rPr>
              <a:t>.</a:t>
            </a:r>
          </a:p>
        </p:txBody>
      </p:sp>
      <p:pic>
        <p:nvPicPr>
          <p:cNvPr id="1026" name="Picture 2" descr="C:\Users\EuroRus\Desktop\картинки к презентациям уроков\71470_535878299780215_173434112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00" y="4815838"/>
            <a:ext cx="3053700" cy="204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864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65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65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6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665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65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65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660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0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6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66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0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666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0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6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666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0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6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666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0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66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0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666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0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6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665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6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665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91"/>
                  </p:tgtEl>
                </p:cond>
              </p:nextCondLst>
            </p:seq>
          </p:childTnLst>
        </p:cTn>
      </p:par>
    </p:tnLst>
    <p:bldLst>
      <p:bldP spid="66589" grpId="0"/>
      <p:bldP spid="66591" grpId="0"/>
      <p:bldP spid="66593" grpId="0"/>
      <p:bldP spid="66594" grpId="0"/>
      <p:bldP spid="66595" grpId="0"/>
      <p:bldP spid="66596" grpId="0"/>
      <p:bldP spid="66598" grpId="0"/>
      <p:bldP spid="66599" grpId="0"/>
      <p:bldP spid="66600" grpId="0"/>
      <p:bldP spid="66603" grpId="0"/>
      <p:bldP spid="66604" grpId="0"/>
      <p:bldP spid="66605" grpId="0"/>
      <p:bldP spid="66606" grpId="0"/>
      <p:bldP spid="66607" grpId="0"/>
      <p:bldP spid="666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упер физкультминутка для урока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0"/>
            <a:ext cx="7596336" cy="1741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Вставьте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пропущенные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буквы, подберите проверочные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слова (работа в парах):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252536" y="2332038"/>
            <a:ext cx="9144000" cy="376125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00FF"/>
                </a:solidFill>
              </a:rPr>
              <a:t> 	</a:t>
            </a:r>
            <a:r>
              <a:rPr lang="ru-RU" altLang="ru-RU" sz="2000" dirty="0" smtClean="0">
                <a:solidFill>
                  <a:srgbClr val="0000FF"/>
                </a:solidFill>
              </a:rPr>
              <a:t>	</a:t>
            </a:r>
            <a:r>
              <a:rPr lang="ru-RU" altLang="ru-RU" sz="4400" dirty="0" smtClean="0">
                <a:solidFill>
                  <a:srgbClr val="0000FF"/>
                </a:solidFill>
              </a:rPr>
              <a:t>Ещё</a:t>
            </a:r>
            <a:r>
              <a:rPr lang="ru-RU" altLang="ru-RU" sz="4400" dirty="0" smtClean="0"/>
              <a:t> </a:t>
            </a:r>
            <a:r>
              <a:rPr lang="ru-RU" altLang="ru-RU" sz="4400" dirty="0" smtClean="0">
                <a:solidFill>
                  <a:srgbClr val="0000FF"/>
                </a:solidFill>
              </a:rPr>
              <a:t>вчера моросил </a:t>
            </a:r>
            <a:r>
              <a:rPr lang="ru-RU" altLang="ru-RU" sz="4400" dirty="0" err="1" smtClean="0">
                <a:solidFill>
                  <a:srgbClr val="0000FF"/>
                </a:solidFill>
              </a:rPr>
              <a:t>дож_ь</a:t>
            </a:r>
            <a:r>
              <a:rPr lang="ru-RU" altLang="ru-RU" sz="4400" dirty="0" smtClean="0">
                <a:solidFill>
                  <a:srgbClr val="0000FF"/>
                </a:solidFill>
              </a:rPr>
              <a:t>. Ночью ударил </a:t>
            </a:r>
            <a:r>
              <a:rPr lang="ru-RU" altLang="ru-RU" sz="4400" dirty="0" err="1" smtClean="0">
                <a:solidFill>
                  <a:srgbClr val="0000FF"/>
                </a:solidFill>
              </a:rPr>
              <a:t>моро</a:t>
            </a:r>
            <a:r>
              <a:rPr lang="ru-RU" altLang="ru-RU" sz="4400" dirty="0">
                <a:solidFill>
                  <a:srgbClr val="0000FF"/>
                </a:solidFill>
              </a:rPr>
              <a:t>_</a:t>
            </a:r>
            <a:r>
              <a:rPr lang="ru-RU" altLang="ru-RU" sz="4400" dirty="0" smtClean="0">
                <a:solidFill>
                  <a:srgbClr val="0000FF"/>
                </a:solidFill>
              </a:rPr>
              <a:t> .На лужах появился </a:t>
            </a:r>
            <a:r>
              <a:rPr lang="ru-RU" altLang="ru-RU" sz="4400" dirty="0" err="1" smtClean="0">
                <a:solidFill>
                  <a:srgbClr val="0000FF"/>
                </a:solidFill>
              </a:rPr>
              <a:t>лё</a:t>
            </a:r>
            <a:r>
              <a:rPr lang="ru-RU" altLang="ru-RU" sz="4400" dirty="0">
                <a:solidFill>
                  <a:srgbClr val="0000FF"/>
                </a:solidFill>
              </a:rPr>
              <a:t>_</a:t>
            </a:r>
            <a:r>
              <a:rPr lang="ru-RU" altLang="ru-RU" sz="4400" dirty="0" smtClean="0">
                <a:solidFill>
                  <a:srgbClr val="0000FF"/>
                </a:solidFill>
              </a:rPr>
              <a:t> . Пошёл пушистый мягкий сне</a:t>
            </a:r>
            <a:r>
              <a:rPr lang="ru-RU" altLang="ru-RU" sz="4400" dirty="0">
                <a:solidFill>
                  <a:srgbClr val="0000FF"/>
                </a:solidFill>
              </a:rPr>
              <a:t>_</a:t>
            </a:r>
            <a:r>
              <a:rPr lang="ru-RU" altLang="ru-RU" sz="4400" dirty="0" smtClean="0">
                <a:solidFill>
                  <a:srgbClr val="0000FF"/>
                </a:solidFill>
              </a:rPr>
              <a:t> .</a:t>
            </a:r>
          </a:p>
        </p:txBody>
      </p:sp>
      <p:pic>
        <p:nvPicPr>
          <p:cNvPr id="7172" name="Picture 4" descr="J02510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1844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680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966787"/>
            <a:ext cx="5328170" cy="796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ПРОВЕРЬТЕ </a:t>
            </a:r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СЕБЯ: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-252536" y="2332038"/>
            <a:ext cx="9217149" cy="340121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00FF"/>
                </a:solidFill>
              </a:rPr>
              <a:t>    	</a:t>
            </a:r>
            <a:r>
              <a:rPr lang="ru-RU" altLang="ru-RU" sz="4800" dirty="0" smtClean="0">
                <a:solidFill>
                  <a:srgbClr val="0000FF"/>
                </a:solidFill>
              </a:rPr>
              <a:t>Ещё</a:t>
            </a:r>
            <a:r>
              <a:rPr lang="ru-RU" altLang="ru-RU" sz="4800" dirty="0" smtClean="0"/>
              <a:t> </a:t>
            </a:r>
            <a:r>
              <a:rPr lang="ru-RU" altLang="ru-RU" sz="4800" dirty="0" smtClean="0">
                <a:solidFill>
                  <a:srgbClr val="0000FF"/>
                </a:solidFill>
              </a:rPr>
              <a:t>вчера моросил дож</a:t>
            </a:r>
            <a:r>
              <a:rPr lang="ru-RU" altLang="ru-RU" sz="4800" dirty="0" smtClean="0">
                <a:solidFill>
                  <a:srgbClr val="FF0000"/>
                </a:solidFill>
              </a:rPr>
              <a:t>д</a:t>
            </a:r>
            <a:r>
              <a:rPr lang="ru-RU" altLang="ru-RU" sz="4800" dirty="0" smtClean="0">
                <a:solidFill>
                  <a:srgbClr val="0000FF"/>
                </a:solidFill>
              </a:rPr>
              <a:t>ь. Ночью ударил моро</a:t>
            </a:r>
            <a:r>
              <a:rPr lang="ru-RU" altLang="ru-RU" sz="4800" dirty="0" smtClean="0">
                <a:solidFill>
                  <a:srgbClr val="FF0000"/>
                </a:solidFill>
              </a:rPr>
              <a:t>з</a:t>
            </a:r>
            <a:r>
              <a:rPr lang="ru-RU" altLang="ru-RU" sz="4800" dirty="0" smtClean="0">
                <a:solidFill>
                  <a:srgbClr val="0000FF"/>
                </a:solidFill>
              </a:rPr>
              <a:t>. На лужах появился лё</a:t>
            </a:r>
            <a:r>
              <a:rPr lang="ru-RU" altLang="ru-RU" sz="4800" dirty="0" smtClean="0">
                <a:solidFill>
                  <a:srgbClr val="FF0000"/>
                </a:solidFill>
              </a:rPr>
              <a:t>д</a:t>
            </a:r>
            <a:r>
              <a:rPr lang="ru-RU" altLang="ru-RU" sz="4800" dirty="0" smtClean="0">
                <a:solidFill>
                  <a:srgbClr val="0000FF"/>
                </a:solidFill>
              </a:rPr>
              <a:t>. Пошёл пушистый мя</a:t>
            </a:r>
            <a:r>
              <a:rPr lang="ru-RU" altLang="ru-RU" sz="4800" dirty="0" smtClean="0">
                <a:solidFill>
                  <a:srgbClr val="0000CC"/>
                </a:solidFill>
              </a:rPr>
              <a:t>г</a:t>
            </a:r>
            <a:r>
              <a:rPr lang="ru-RU" altLang="ru-RU" sz="4800" dirty="0" smtClean="0">
                <a:solidFill>
                  <a:srgbClr val="0000FF"/>
                </a:solidFill>
              </a:rPr>
              <a:t>кий </a:t>
            </a:r>
            <a:r>
              <a:rPr lang="ru-RU" altLang="ru-RU" sz="4800" dirty="0" smtClean="0">
                <a:solidFill>
                  <a:srgbClr val="0000CC"/>
                </a:solidFill>
              </a:rPr>
              <a:t>сне</a:t>
            </a:r>
            <a:r>
              <a:rPr lang="ru-RU" altLang="ru-RU" sz="4800" dirty="0" smtClean="0">
                <a:solidFill>
                  <a:srgbClr val="FF0000"/>
                </a:solidFill>
              </a:rPr>
              <a:t>г</a:t>
            </a:r>
            <a:r>
              <a:rPr lang="ru-RU" altLang="ru-RU" sz="48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8196" name="Picture 4" descr="J02510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1844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449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8791" y="94659"/>
            <a:ext cx="5108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2"/>
                </a:solidFill>
              </a:rPr>
              <a:t>ТЕЛЕГРАММА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00100" y="500042"/>
            <a:ext cx="8001056" cy="57864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357453" y="1278360"/>
            <a:ext cx="6643703" cy="5478398"/>
            <a:chOff x="2500297" y="1357298"/>
            <a:chExt cx="6643703" cy="5478398"/>
          </a:xfrm>
        </p:grpSpPr>
        <p:pic>
          <p:nvPicPr>
            <p:cNvPr id="2057" name="Picture 9" descr="J02152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273877" y="4906870"/>
              <a:ext cx="1870123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500297" y="1357298"/>
              <a:ext cx="5715041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Дорогой, Слонёнок!</a:t>
              </a:r>
            </a:p>
            <a:p>
              <a:r>
                <a:rPr lang="ru-RU" sz="3600" b="1" dirty="0" smtClean="0"/>
                <a:t>Иди прямо через зелёный лук. Справа будет большой прут, на нём деревянный плод. Не пугайся кос- они не бодаются. Ждём тебя.</a:t>
              </a:r>
              <a:endParaRPr lang="ru-RU" sz="3600" b="1" dirty="0"/>
            </a:p>
          </p:txBody>
        </p:sp>
      </p:grpSp>
      <p:pic>
        <p:nvPicPr>
          <p:cNvPr id="11" name="Picture 2" descr="C:\Documents and Settings\Игорь\Мои документы\рисунки\рисунки-4\рисунки\CLIPART2\J021522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6531" y="135352"/>
            <a:ext cx="1934443" cy="228601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43753" y="5514639"/>
            <a:ext cx="6756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Исправь ошибки в словах, чтоб получился понятный смысл </a:t>
            </a:r>
            <a:r>
              <a:rPr lang="ru-RU" sz="2800" dirty="0" smtClean="0">
                <a:solidFill>
                  <a:srgbClr val="FF0000"/>
                </a:solidFill>
              </a:rPr>
              <a:t>телеграммы (работа в группах).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</TotalTime>
  <Words>344</Words>
  <Application>Microsoft Office PowerPoint</Application>
  <PresentationFormat>Экран (4:3)</PresentationFormat>
  <Paragraphs>116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Palatino Linotype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Вставьте пропущенные буквы, подберите проверочные слова (работа в парах):</vt:lpstr>
      <vt:lpstr>ПРОВЕРЬТЕ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Воронкина</dc:creator>
  <cp:lastModifiedBy>Алена Воронкина</cp:lastModifiedBy>
  <cp:revision>24</cp:revision>
  <dcterms:created xsi:type="dcterms:W3CDTF">2015-04-13T14:54:51Z</dcterms:created>
  <dcterms:modified xsi:type="dcterms:W3CDTF">2016-12-16T06:47:01Z</dcterms:modified>
</cp:coreProperties>
</file>