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7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9" r:id="rId11"/>
    <p:sldId id="276" r:id="rId12"/>
    <p:sldId id="277" r:id="rId13"/>
    <p:sldId id="268" r:id="rId14"/>
    <p:sldId id="280" r:id="rId15"/>
    <p:sldId id="282" r:id="rId16"/>
    <p:sldId id="259" r:id="rId17"/>
    <p:sldId id="260" r:id="rId18"/>
    <p:sldId id="262" r:id="rId19"/>
    <p:sldId id="261" r:id="rId20"/>
    <p:sldId id="264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7" autoAdjust="0"/>
  </p:normalViewPr>
  <p:slideViewPr>
    <p:cSldViewPr>
      <p:cViewPr>
        <p:scale>
          <a:sx n="104" d="100"/>
          <a:sy n="104" d="100"/>
        </p:scale>
        <p:origin x="-648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5B6DA-1413-431C-9B79-BC2DAC8A5F1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8981-C776-48AC-AF2C-2465A32FF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6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D8981-C776-48AC-AF2C-2465A32FFC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5287FE-3431-400F-8FCC-B32F9DB614D8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C01AA3-E01F-4686-876A-4EFD02A4B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53650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772400" cy="504056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Проектная деятельность </a:t>
            </a:r>
            <a:r>
              <a:rPr lang="ru-RU" sz="6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6600" b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уроках литературы. </a:t>
            </a:r>
            <a:r>
              <a:rPr lang="ru-RU" sz="6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Мастер-класс.</a:t>
            </a:r>
            <a:endParaRPr lang="ru-RU" sz="5400" dirty="0">
              <a:latin typeface="Calibri"/>
              <a:ea typeface="Calibri"/>
              <a:cs typeface="Times New Roman"/>
            </a:endParaRPr>
          </a:p>
          <a:p>
            <a:pPr algn="l"/>
            <a:endParaRPr lang="ru-RU" sz="6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Учитель русского языка и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Гвазденская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Миляева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4189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4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 Творческий проект.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Такой проект, как правило, не имеет детально проработанной структуры, она только намечается и далее развивается, подчиняясь принятой логике и интересам участников проекта.  Результатом этого вида может стать (совместная газета, сочинение, книга , видеофильм, постановка на сцене)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После изучения волшебных сказок, все ребята пишут свои волшебные сказки и в то же время оформляют их как книжки, то есть являются не только авторами, но и художниками-оформителями, и, конечно же, издателями.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</a:rPr>
              <a:t>  Творческие проекты могут быть не только групповыми, но и индивидуальными. Традиционные сочинения на литературную тему можно легко превратить в проект, если придать работе практическую направленность: сделать электронную презентацию к сказке А.С. Пушкина «Сказка о мертвой царевне и о семи богатырях», подобрав к иллюстрациям сказки цитаты.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7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530352"/>
            <a:ext cx="8075240" cy="491487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/>
                <a:ea typeface="Calibri"/>
              </a:rPr>
              <a:t>Самый главный проект, который создает каждый учащийся в своей школьной жизни неоднократно и который представляет на выпускном экзамене, - это сочинения . И работа по обучению учащихся написанию сочинения начинается в 5 классе с таких вот мини-проектов.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Чтобы </a:t>
            </a:r>
            <a:r>
              <a:rPr lang="ru-RU" dirty="0">
                <a:latin typeface="Times New Roman"/>
                <a:ea typeface="Calibri"/>
              </a:rPr>
              <a:t>помочь учащимся овладеть методикой и технологией создания сочинения, </a:t>
            </a:r>
            <a:r>
              <a:rPr lang="ru-RU" dirty="0" smtClean="0">
                <a:latin typeface="Times New Roman"/>
                <a:ea typeface="Calibri"/>
              </a:rPr>
              <a:t>предлагаю </a:t>
            </a:r>
            <a:r>
              <a:rPr lang="ru-RU" dirty="0">
                <a:latin typeface="Times New Roman"/>
                <a:ea typeface="Calibri"/>
              </a:rPr>
              <a:t>написать сочинение в процессе не индивидуальной, а парной или групповой работы. После обсуждения предложенных тем ребята составляют план, тезисы, подбирают необходимые цитаты, возможные эпиграфы. Для этой работы ученики могут использовать и дополнительную критическую литературу.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18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48428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 Содержание творческой деятельности, которую можно осуществить в форме проектов, заложено в самой программе: изучение каждого раздела заканчивается созданием целостного текста определенного жанра, где мир и специфика художественного произведения определяются законами этого жанра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Учащиеся сочиняют стихи, сказки, рассказы, сценки и т.д. индивидуально или, если работа вызывает затруднения, в группах. Например, после изучения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А.Погорельского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«Черная курица…»,  ребята пишут сказку о волшебных событиях, которые могли бы произойти в вашем классе  на тему «Если бы у  меня оказалось волшебное зернышко , то…».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6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159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Любой проект включает следующие этапы:</a:t>
            </a:r>
            <a:endParaRPr lang="ru-RU" sz="1800" dirty="0"/>
          </a:p>
          <a:p>
            <a:r>
              <a:rPr lang="ru-RU" sz="1800" dirty="0"/>
              <a:t>-постановка проблемы, выбор темы проекта, ее обоснование («круглый стол», «мозговая атака»);</a:t>
            </a:r>
          </a:p>
          <a:p>
            <a:r>
              <a:rPr lang="ru-RU" sz="1800" dirty="0"/>
              <a:t>-выдвижение гипотез, путей решения проблемы, выбор методов, способов оформления конечных результатов;</a:t>
            </a:r>
          </a:p>
          <a:p>
            <a:r>
              <a:rPr lang="ru-RU" sz="1800" dirty="0"/>
              <a:t>-обсуждение плана работы (распределение ролей);</a:t>
            </a:r>
          </a:p>
          <a:p>
            <a:r>
              <a:rPr lang="ru-RU" sz="1800" dirty="0"/>
              <a:t>-сбор, систематизация и анализ полученных данных;</a:t>
            </a:r>
          </a:p>
          <a:p>
            <a:r>
              <a:rPr lang="ru-RU" sz="1800" dirty="0"/>
              <a:t>-подведение итогов, презентация.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530352"/>
            <a:ext cx="3899256" cy="51308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После </a:t>
            </a:r>
            <a:r>
              <a:rPr lang="ru-RU" sz="1800" b="1" dirty="0"/>
              <a:t>защиты проектов каждый ученик оценивает свою работу по трём основным направлениям: </a:t>
            </a:r>
            <a:endParaRPr lang="ru-RU" sz="1800" dirty="0"/>
          </a:p>
          <a:p>
            <a:r>
              <a:rPr lang="ru-RU" sz="1800" dirty="0"/>
              <a:t>– как я себя чувствовал себя во время работы над проектом, что я узнал, чему научился, что нового узнал;</a:t>
            </a:r>
          </a:p>
          <a:p>
            <a:r>
              <a:rPr lang="ru-RU" sz="1800" dirty="0"/>
              <a:t>– как я помогал товарищам, как они помогали мне, какие затруднения я испытывал в работе;</a:t>
            </a:r>
          </a:p>
          <a:p>
            <a:r>
              <a:rPr lang="ru-RU" sz="1800" dirty="0"/>
              <a:t>– что я могу пожелать себе, что я могу пожелать своим одноклассникам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067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87208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lvl="0" indent="0" algn="ctr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 использования проектной деятельности в 5 классе на уроке литературы</a:t>
            </a:r>
          </a:p>
          <a:p>
            <a:pPr marL="36576" lvl="0" indent="0" algn="ctr">
              <a:spcBef>
                <a:spcPts val="0"/>
              </a:spcBef>
              <a:buClr>
                <a:srgbClr val="F07F09"/>
              </a:buClr>
              <a:buNone/>
            </a:pP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 изучении темы  «Русские народные сказки»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573016"/>
            <a:ext cx="41321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8" y="2492896"/>
            <a:ext cx="4236440" cy="122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1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Телеграмма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Ребята,  помогите  в проведении праздника «Путешествие в  мир сказки».</a:t>
            </a:r>
            <a:endParaRPr lang="ru-RU" dirty="0"/>
          </a:p>
        </p:txBody>
      </p:sp>
      <p:pic>
        <p:nvPicPr>
          <p:cNvPr id="5" name="Picture 3" descr="C:\Users\Gena\Desktop\IMG_74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419927"/>
            <a:ext cx="3930650" cy="26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5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30537" cy="502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175768" cy="1080120"/>
          </a:xfrm>
        </p:spPr>
        <p:txBody>
          <a:bodyPr/>
          <a:lstStyle/>
          <a:p>
            <a:pPr algn="ctr"/>
            <a:r>
              <a:rPr lang="ru-RU" dirty="0" smtClean="0"/>
              <a:t>Виды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38164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сочинить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сказку; 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нарисовать иллюстрации к сказкам;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придумать  и нарисовать костюмы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главным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героям;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5702384"/>
          </a:xfrm>
        </p:spPr>
        <p:txBody>
          <a:bodyPr/>
          <a:lstStyle/>
          <a:p>
            <a:r>
              <a:rPr lang="ru-RU" dirty="0"/>
              <a:t>                       </a:t>
            </a:r>
            <a:r>
              <a:rPr lang="ru-RU" dirty="0" smtClean="0"/>
              <a:t>           </a:t>
            </a:r>
            <a:r>
              <a:rPr lang="ru-RU" sz="2000" dirty="0" smtClean="0"/>
              <a:t>Иван </a:t>
            </a:r>
            <a:r>
              <a:rPr lang="ru-RU" sz="2000" dirty="0" err="1"/>
              <a:t>Билибин</a:t>
            </a:r>
            <a:r>
              <a:rPr lang="ru-RU" dirty="0"/>
              <a:t> </a:t>
            </a:r>
            <a:endParaRPr lang="ru-RU" sz="2000" dirty="0"/>
          </a:p>
        </p:txBody>
      </p:sp>
      <p:pic>
        <p:nvPicPr>
          <p:cNvPr id="3077" name="Picture 5" descr="C:\Users\Gena\Desktop\0_b4844_7330e89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143"/>
            <a:ext cx="2664296" cy="26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ena\Desktop\bili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9597"/>
            <a:ext cx="17683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ena\Desktop\11444627_de7fb5b3a8d7533ff0663219ee1ca6c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88" y="434143"/>
            <a:ext cx="5544616" cy="27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ena\Desktop\IMG_4_ks7o11q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77899"/>
            <a:ext cx="3903882" cy="25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Gena\Desktop\11444627_de7fb5b3a8d7533ff0663219ee1ca6c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88" y="586543"/>
            <a:ext cx="5544616" cy="27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Правила работы в группах: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38437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группе должен быть ответственный. </a:t>
            </a:r>
          </a:p>
          <a:p>
            <a:r>
              <a:rPr lang="ru-RU" dirty="0" smtClean="0"/>
              <a:t>Работать </a:t>
            </a:r>
            <a:r>
              <a:rPr lang="ru-RU" dirty="0"/>
              <a:t>должен каждый на общий результат.</a:t>
            </a:r>
          </a:p>
          <a:p>
            <a:r>
              <a:rPr lang="ru-RU" dirty="0" smtClean="0"/>
              <a:t>Один </a:t>
            </a:r>
            <a:r>
              <a:rPr lang="ru-RU" dirty="0"/>
              <a:t>говорит, другие слушают.</a:t>
            </a:r>
          </a:p>
          <a:p>
            <a:r>
              <a:rPr lang="ru-RU" dirty="0" smtClean="0"/>
              <a:t>Свое </a:t>
            </a:r>
            <a:r>
              <a:rPr lang="ru-RU" dirty="0"/>
              <a:t>несогласие высказывай вежливо.</a:t>
            </a:r>
          </a:p>
          <a:p>
            <a:r>
              <a:rPr lang="ru-RU" dirty="0" smtClean="0"/>
              <a:t>Если </a:t>
            </a:r>
            <a:r>
              <a:rPr lang="ru-RU" dirty="0"/>
              <a:t>не понял, переспроси.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51308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 Современная жизнь поставила новые задачи перед образованием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России нужны люди, способные принимать нестандартные решения, умеющие творчески мыслить. Ушли уже в прошлое рефераты и доклады, скачанные учащимися из Интернета. Такие виды работ не развивают творческого потенциала школьников и мало что дают в образовательном смысле. Гораздо интереснее  стало что-то создавать самим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Проектная деятельность обеспечивает учащимся возможность самостоятельно приобретать новые знания и применять их в окружающей жизни. Этим мы и занимаемся в своей проектной деятельности на уроках и во внеурочное время.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8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сказку тропинки одолеем без запинки!</a:t>
            </a:r>
            <a:endParaRPr lang="ru-RU" sz="5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ena\Desktop\0_1024f1_b447c7a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9" y="476672"/>
            <a:ext cx="3670865" cy="24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9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83880" cy="4187952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 Проектная деятельность позволяет развить специфические проектные умения: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определить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проблему и цель предстоящей работы, спланировать деятельность, найти нужные материалы,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точно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реализовать план, а при необходимости внести коррективы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оценить полученные результаты и проанализировать ошибки.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1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352"/>
            <a:ext cx="8147248" cy="484286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Из опыта работы мы знаем, что ребёнком выполняется с большим увлечением только та деятельность, которая выбрана им самим.   Пятиклассники – народ увлекающийся, творческий, они с удовольствием сочиняют, рисуют, рассказывают. Им очень важна оценка не только педагога, но и товарищей по классу.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Возможность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проявить себя на уроке, почувствовать себя успешным предоставляют проекты, так как любой из них предполагает самую разнообразную деятельность, дающую возможность реализовать себя учащимся с разными способностями.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Целью проектной деятельности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является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понимание и применение учащимися знаний, умений и навыков, приобретенных при изучении различных предметов (на интеграционной основе);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повышение мотивации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при решении задач;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развитие творческих способностей;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формирование чувства ответственности;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создание условий для отношений сотрудничества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между учителем и учащимся.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07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0352"/>
            <a:ext cx="8075240" cy="49868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проектной деятельности: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Обучение планированию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(учащийся должен уметь четко определить цель, описать основные шаги по достижению поставленной цели, концентрироваться на достижении цели, на протяжении всей работы);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навыков сбора и обработки информации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материалов (учащийся должен уметь выбрать подходящую информацию и правильно ее использовать);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Умение анализировать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(креативность и критическое мышление);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Умение составлять письменный отчет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(учащийся должен уметь составлять план работы, презентовать четко информацию, оформлять сноски, иметь понятие о библиографии);</a:t>
            </a:r>
            <a:endParaRPr lang="ru-RU" sz="2400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 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Формировать позитивное отношение к работе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(учащийся должен проявлять инициативу, энтузиазм, стараться выполнить работу в срок в соответствии с установленным планом и графиком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32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1.Исследовательский проект.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Такой проект требует хорошо продуманной структуры, обозначенных целей, актуальности проекта для всех участников, социальной значимости, продуманных методов, в том числе экспериментальных и опытных работ, методов обработки результатов.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Сюжет о Спящей царевне в сказках.  Сопоставление сказки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В.А.Жуковского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«Спящая царевна» со  «Сказкой о мертвой царевне…»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А.С.Пушкина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(групповой, краткосрочный).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Памятники литературным героям.</a:t>
            </a:r>
            <a:r>
              <a:rPr lang="ru-RU" dirty="0">
                <a:latin typeface="Times New Roman"/>
                <a:ea typeface="Calibri"/>
              </a:rPr>
              <a:t> Марк Твен. «Приключения Тома </a:t>
            </a:r>
            <a:r>
              <a:rPr lang="ru-RU" dirty="0" err="1">
                <a:latin typeface="Times New Roman"/>
                <a:ea typeface="Calibri"/>
              </a:rPr>
              <a:t>Сойера</a:t>
            </a:r>
            <a:r>
              <a:rPr lang="ru-RU" dirty="0">
                <a:latin typeface="Times New Roman"/>
                <a:ea typeface="Calibri"/>
              </a:rPr>
              <a:t>».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(индивидуальный, долгосрочный).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2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30352"/>
            <a:ext cx="7931224" cy="47708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 Информационный проект.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Этот тип проектов изначально направлен на сбор информации о каком-то объекте, ознакомление участников проекта с этой информацией, ее анализ и обобщение фактов, предназначенных для широкой аудитории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  При изучении  стихотворения «Бородино» М.Ю. Лермонтова , прежде чем начать работу над текстом , пытаюсь выяснить, что  учащиеся  знают  о героическом событии русской истории, о котором рассказывает в своём произведении поэт, его героях. В результате общения выясняется, что о таком ярком историческом факте им, к сожалению, известно мало. Рассказ учителя или  учащегося  помогает заинтересовать ребят, привлечь их пристальное внимание к предстоящей работе над стихотворением.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80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0352"/>
            <a:ext cx="8075240" cy="520290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3. Игровой( ролевой) проект.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В таких проектах участники принимают на себя определенные роли, обусловленные характером и содержанием проекта. Это могут быть литературные персонажи или выдуманные герои, имитирующие социальные или деловые отношения.       </a:t>
            </a:r>
            <a:r>
              <a:rPr lang="ru-RU" dirty="0">
                <a:latin typeface="Times New Roman"/>
                <a:ea typeface="Times New Roman"/>
              </a:rPr>
              <a:t>Например, создать постановку нескольких картин пьесы - сказки </a:t>
            </a:r>
            <a:r>
              <a:rPr lang="ru-RU" dirty="0" err="1">
                <a:latin typeface="Times New Roman"/>
                <a:ea typeface="Times New Roman"/>
              </a:rPr>
              <a:t>С.Маршака</a:t>
            </a:r>
            <a:r>
              <a:rPr lang="ru-RU" dirty="0">
                <a:latin typeface="Times New Roman"/>
                <a:ea typeface="Times New Roman"/>
              </a:rPr>
              <a:t> «Двенадцать месяцев».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нсценирование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басен </a:t>
            </a:r>
            <a:r>
              <a:rPr lang="ru-RU" dirty="0">
                <a:latin typeface="Times New Roman"/>
                <a:ea typeface="Calibri"/>
              </a:rPr>
              <a:t>И.А. Крылов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Крылова.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Эти проекты опираются на ролевую игру, работа организуется следующим образом: после обсуждения класс делится на творческие группы, в которых несколько человек готовят рассказы о баснописцах, несколько учеников показывают инсценировки басен, есть группа художников, «критики» оценивают работу и тех и других, подводят итог изучения темы 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066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</TotalTime>
  <Words>1042</Words>
  <Application>Microsoft Office PowerPoint</Application>
  <PresentationFormat>Экран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работ</vt:lpstr>
      <vt:lpstr>                                  Иван Билибин </vt:lpstr>
      <vt:lpstr>Правила работы в группах: 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Гвазденская СОШ учитель математики 1 кк  Шмарина Ирина Алексеевна</dc:title>
  <dc:creator>адм</dc:creator>
  <cp:lastModifiedBy>Гена</cp:lastModifiedBy>
  <cp:revision>30</cp:revision>
  <dcterms:created xsi:type="dcterms:W3CDTF">2015-09-13T14:34:06Z</dcterms:created>
  <dcterms:modified xsi:type="dcterms:W3CDTF">2022-10-11T06:54:55Z</dcterms:modified>
</cp:coreProperties>
</file>