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61" r:id="rId5"/>
    <p:sldId id="262" r:id="rId6"/>
    <p:sldId id="265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284" r:id="rId21"/>
    <p:sldId id="285" r:id="rId22"/>
    <p:sldId id="28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80D76-AE5C-4195-B7E3-7F23111480E1}" type="datetimeFigureOut">
              <a:rPr lang="ru-RU" smtClean="0"/>
              <a:pPr/>
              <a:t>22.09.2022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86C40-7FE6-487C-99E9-572FDD503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40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FD735-1AFC-4DF0-B877-917DE1F26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A47B3-50DF-43D1-A04C-70F34FA03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3119-FB88-4294-88B0-ECE331FC7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6E239-B402-4038-9300-5318ED65D1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FECD1-DE19-4A17-AAA5-FDB5C8764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25BC4-12C1-438D-9A55-63CDD2AA1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8D1AE-5019-4C6F-B8C9-D72E9BBD5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C117-271E-4DB2-B354-04D0D308E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B82D9-25E6-43FA-A97F-EA0E07EC0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C42CD-969B-40E2-95F7-4C3A16410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7C0E2-E067-4278-B598-47764296C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94AEF65-0341-4275-928B-9F9410638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1604" y="642918"/>
            <a:ext cx="61436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Творческая презентация</a:t>
            </a:r>
          </a:p>
          <a:p>
            <a:pPr algn="ctr">
              <a:defRPr/>
            </a:pPr>
            <a:endParaRPr lang="ru-RU" sz="32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200" b="1" dirty="0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 – УЧИТЕЛЬ ЗДОРОВЬЯ».</a:t>
            </a:r>
          </a:p>
          <a:p>
            <a:pPr algn="ctr">
              <a:defRPr/>
            </a:pPr>
            <a:endParaRPr lang="ru-RU" sz="32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3272" y="244217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ХАЙРЕТДИНОВА </a:t>
            </a:r>
            <a:r>
              <a:rPr lang="ru-RU" sz="2000" b="1" dirty="0" smtClean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НАИЛЯ ИЛЬДАРОВНА</a:t>
            </a:r>
            <a:r>
              <a:rPr lang="ru-RU" sz="20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0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0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учитель физкультуры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2" y="2132856"/>
            <a:ext cx="2864023" cy="326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3272" y="45189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Тимершикская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средняя общеобразовательная школа Сабинского муниципального района Республики Татарстан»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543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374"/>
            <a:ext cx="4897933" cy="274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33" y="1242548"/>
            <a:ext cx="4266247" cy="29773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689"/>
            <a:ext cx="3977984" cy="2977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880651"/>
            <a:ext cx="3977984" cy="29773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476672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Сдача норм ГТО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r="9834" b="25795"/>
          <a:stretch/>
        </p:blipFill>
        <p:spPr>
          <a:xfrm>
            <a:off x="2949755" y="3313306"/>
            <a:ext cx="3478298" cy="38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8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171575"/>
            <a:ext cx="58340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96371"/>
            <a:ext cx="6322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Уроки лыжной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400297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58144"/>
            <a:ext cx="5316537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75230" y="548680"/>
            <a:ext cx="6829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Беседы на тему 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 в Здоровой семье – Здоровые дети!»</a:t>
            </a:r>
          </a:p>
        </p:txBody>
      </p:sp>
    </p:spTree>
    <p:extLst>
      <p:ext uri="{BB962C8B-B14F-4D97-AF65-F5344CB8AC3E}">
        <p14:creationId xmlns:p14="http://schemas.microsoft.com/office/powerpoint/2010/main" val="230140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1292837"/>
            <a:ext cx="58326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Хочу отметить ещё один компонент, особо важный в формировании здорового образа жизни школьника – это пример педагога. Деятельность учителя, его творчество, личный пример должны быть направлены на формирование культуры здорового образа жизни у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326365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7096" y="1052736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III место - Летняя Спартакиада работников образования Сабинского муниципального района РТ(09.2014).</a:t>
            </a:r>
          </a:p>
          <a:p>
            <a:r>
              <a:rPr lang="ru-RU" sz="1200" dirty="0"/>
              <a:t>III место - Зимняя Спартакиада работников образования Сабинского муниципального района(03.2015).</a:t>
            </a:r>
          </a:p>
          <a:p>
            <a:r>
              <a:rPr lang="ru-RU" sz="1200" dirty="0"/>
              <a:t> III место - Волейбол среди работников образования Сабинского муниципального района РТ (04.2015).</a:t>
            </a:r>
          </a:p>
          <a:p>
            <a:r>
              <a:rPr lang="ru-RU" sz="1200" dirty="0"/>
              <a:t>I место - Летняя Спартакиада работников образования Республики Татарстан - 2015 (по легкоатлетической эстафете) (17.10.2015).</a:t>
            </a:r>
          </a:p>
          <a:p>
            <a:r>
              <a:rPr lang="ru-RU" sz="1200" dirty="0"/>
              <a:t>Победитель гранта «Наш новый учитель» (2015).</a:t>
            </a:r>
          </a:p>
          <a:p>
            <a:r>
              <a:rPr lang="ru-RU" sz="1200" dirty="0"/>
              <a:t>Победитель I степени Всероссийского конкурса профессионального мастерства. Номинация «Педагогический проект» (интернет конкурс) (2016)</a:t>
            </a:r>
          </a:p>
          <a:p>
            <a:r>
              <a:rPr lang="ru-RU" sz="1200" dirty="0"/>
              <a:t>III место - Зимняя Спартакиада работников образования Республики Татарстан («Веселые старты»)(2016).</a:t>
            </a:r>
          </a:p>
          <a:p>
            <a:r>
              <a:rPr lang="ru-RU" sz="1200" dirty="0"/>
              <a:t>Сертификат участника программы наставничества в рамках проведения гранта с сентября по декабрь 2016 года.</a:t>
            </a:r>
          </a:p>
          <a:p>
            <a:r>
              <a:rPr lang="ru-RU" sz="1200" dirty="0"/>
              <a:t>III место - в республиканском этапе открытого публичного </a:t>
            </a:r>
            <a:r>
              <a:rPr lang="ru-RU" sz="1200" dirty="0" err="1"/>
              <a:t>Всероссиийского</a:t>
            </a:r>
            <a:r>
              <a:rPr lang="ru-RU" sz="1200" dirty="0"/>
              <a:t> конкурса на лучшую постановку физкультурной работы и развитие массового спорта среди школьных спортивных клубов в номинации "ЛУЧШИЙ СЕЛЬСКИЙ ШКОЛЬНЫЙ СПОРТИВНЫЙ КЛУБ". (30.05.2016).</a:t>
            </a:r>
          </a:p>
          <a:p>
            <a:r>
              <a:rPr lang="ru-RU" sz="1200" dirty="0"/>
              <a:t>«Лучший игрок» в составе команды </a:t>
            </a:r>
            <a:r>
              <a:rPr lang="ru-RU" sz="1200" dirty="0" err="1"/>
              <a:t>Тимершикская</a:t>
            </a:r>
            <a:r>
              <a:rPr lang="ru-RU" sz="1200" dirty="0"/>
              <a:t> СП Чемпионата Сабинского муниципального района по волейболу среди женских команд сельских поселений сезона 2016</a:t>
            </a:r>
          </a:p>
          <a:p>
            <a:r>
              <a:rPr lang="ru-RU" sz="1200" dirty="0"/>
              <a:t>«Лучший игрок» в составе команды </a:t>
            </a:r>
            <a:r>
              <a:rPr lang="ru-RU" sz="1200" dirty="0" err="1"/>
              <a:t>Тимершикская</a:t>
            </a:r>
            <a:r>
              <a:rPr lang="ru-RU" sz="1200" dirty="0"/>
              <a:t> СП Чемпионата Сабинского муниципального района по волейболу среди женских команд сельских поселений сезона 2018</a:t>
            </a:r>
          </a:p>
          <a:p>
            <a:r>
              <a:rPr lang="ru-RU" sz="1200" dirty="0"/>
              <a:t>Лауреат Всероссийский творческий конкурс "Горизонты педагогики! www.pedgorizont.ru Номинация: "Творческие и методические работы педагогов" Работа: "Конспект урока по физкультуре в 5 классе". 28.09.2020</a:t>
            </a:r>
          </a:p>
          <a:p>
            <a:r>
              <a:rPr lang="ru-RU" sz="1200" dirty="0"/>
              <a:t>2 место в муниципальном этапе XI Всероссийского конкурса "Учитель здоровья России-2020". 2020.</a:t>
            </a:r>
          </a:p>
          <a:p>
            <a:r>
              <a:rPr lang="ru-RU" sz="1200" dirty="0"/>
              <a:t> "Лучший игрок" в составе команды </a:t>
            </a:r>
            <a:r>
              <a:rPr lang="ru-RU" sz="1200" dirty="0" err="1"/>
              <a:t>Тимершикского</a:t>
            </a:r>
            <a:r>
              <a:rPr lang="ru-RU" sz="1200" dirty="0"/>
              <a:t> СП Чемпионата Сабинского муниципального района по волейболу среду женских команд трудовых коллективов, сельских поселений сезона 2021г.</a:t>
            </a:r>
          </a:p>
          <a:p>
            <a:r>
              <a:rPr lang="ru-RU" sz="1200" dirty="0"/>
              <a:t>3 место в Чемпионате Сабинского муниципального  района по пляжному волейболу сезона 2021г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1 место по волейболу среди работников образования </a:t>
            </a:r>
          </a:p>
          <a:p>
            <a:r>
              <a:rPr lang="ru-RU" sz="1200" dirty="0" smtClean="0"/>
              <a:t>1 место в Чемпионате по волейболу среди женских команд сезона 2022г.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43673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3108"/>
            <a:ext cx="312102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63" y="2469358"/>
            <a:ext cx="30416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45" y="2636564"/>
            <a:ext cx="2925763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63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2359025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77" y="1790699"/>
            <a:ext cx="2359025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" y="3433762"/>
            <a:ext cx="2420937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19" y="147636"/>
            <a:ext cx="22129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67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764704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Спартакиада работников образования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4847"/>
            <a:ext cx="3320911" cy="33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4439"/>
            <a:ext cx="3719513" cy="248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4283968" cy="321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6" y="3140968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9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2053" cy="378904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662"/>
            <a:ext cx="3498850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53" y="0"/>
            <a:ext cx="4091947" cy="34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2636912"/>
            <a:ext cx="5797550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0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980728"/>
            <a:ext cx="63367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моей работы Внедрение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образовательных технологий ведёт: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 снижению показателей заболеваемости детей;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предотвращению усталости и утомляемости; к повышению мотивации учебной деятельности;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повышению роста учебных и спортивных  достижений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21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014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5">
              <a:defRPr/>
            </a:pPr>
            <a:r>
              <a:rPr lang="ru-RU" sz="4000" b="1" u="sng" dirty="0">
                <a:solidFill>
                  <a:srgbClr val="6600FF"/>
                </a:solidFill>
                <a:latin typeface="Monotype Corsiva" pitchFamily="66" charset="0"/>
              </a:rPr>
              <a:t>       Проблема:</a:t>
            </a:r>
          </a:p>
          <a:p>
            <a:pPr lvl="1" algn="just"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          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В настоящее время ухудшается здоровье детей. Это стало  не</a:t>
            </a:r>
          </a:p>
          <a:p>
            <a:pPr lvl="1"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 только медицинской, но и педагогической проблемой, т.к. осложняется</a:t>
            </a:r>
          </a:p>
          <a:p>
            <a:pPr lvl="1"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процесс обучения, снижается качество знаний, замедляет психическое и</a:t>
            </a:r>
          </a:p>
          <a:p>
            <a:pPr lvl="1"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физическое  развитие детей, вызывает отклонение в их социальном</a:t>
            </a:r>
          </a:p>
          <a:p>
            <a:pPr lvl="1"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поведении.</a:t>
            </a:r>
            <a:endParaRPr lang="ru-RU" sz="2400" dirty="0"/>
          </a:p>
          <a:p>
            <a:pPr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             Сохранение и укрепление здоровья на сегодняшний день </a:t>
            </a: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является</a:t>
            </a:r>
          </a:p>
          <a:p>
            <a:pPr algn="just">
              <a:defRPr/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         одним из приоритетных направлений. 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ФГОС направлен на охрану и </a:t>
            </a:r>
          </a:p>
          <a:p>
            <a:pPr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        укрепление физического и психологического здоровья детей и их</a:t>
            </a:r>
          </a:p>
          <a:p>
            <a:pPr algn="just"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          эмоциональное благополучие.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 </a:t>
            </a:r>
          </a:p>
        </p:txBody>
      </p:sp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642938" y="4143375"/>
            <a:ext cx="82153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      Учитель  должен  работать так, чтобы обучение детей не наносило вреда  здоровью школьников. Он может сделать для здоровья современного ученика многое . Сохранение и укрепление здоровья – это важнейшие составляющие 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работы учителя начальных классов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.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1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-404419"/>
            <a:ext cx="7786742" cy="46782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6">
              <a:defRPr/>
            </a:pPr>
            <a:endParaRPr lang="ru-RU" sz="2800" b="1" u="sng" dirty="0">
              <a:solidFill>
                <a:srgbClr val="6600CC"/>
              </a:solidFill>
              <a:latin typeface="Monotype Corsiva" pitchFamily="66" charset="0"/>
            </a:endParaRPr>
          </a:p>
          <a:p>
            <a:pPr lvl="6">
              <a:defRPr/>
            </a:pPr>
            <a:endParaRPr lang="ru-RU" sz="2800" b="1" u="sng" dirty="0">
              <a:solidFill>
                <a:srgbClr val="6600CC"/>
              </a:solidFill>
              <a:latin typeface="Monotype Corsiva" pitchFamily="66" charset="0"/>
            </a:endParaRPr>
          </a:p>
          <a:p>
            <a:pPr lvl="2">
              <a:defRPr/>
            </a:pPr>
            <a:r>
              <a:rPr lang="ru-RU" sz="4400" b="1" u="sng" dirty="0">
                <a:solidFill>
                  <a:srgbClr val="6600CC"/>
                </a:solidFill>
                <a:latin typeface="Monotype Corsiva" pitchFamily="66" charset="0"/>
              </a:rPr>
              <a:t>Результаты моей </a:t>
            </a:r>
            <a:r>
              <a:rPr lang="ru-RU" sz="4400" b="1" u="sng" dirty="0" smtClean="0">
                <a:solidFill>
                  <a:srgbClr val="6600CC"/>
                </a:solidFill>
                <a:latin typeface="Monotype Corsiva" pitchFamily="66" charset="0"/>
              </a:rPr>
              <a:t>работы</a:t>
            </a:r>
            <a:endParaRPr lang="ru-RU" sz="4400" b="1" u="sng" dirty="0">
              <a:solidFill>
                <a:srgbClr val="6600CC"/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rgbClr val="6600CC"/>
                </a:solidFill>
                <a:latin typeface="Monotype Corsiva" pitchFamily="66" charset="0"/>
              </a:rPr>
              <a:t>          Внедрение </a:t>
            </a:r>
            <a:r>
              <a:rPr lang="ru-RU" sz="2800" dirty="0" err="1">
                <a:solidFill>
                  <a:srgbClr val="6600CC"/>
                </a:solidFill>
                <a:latin typeface="Monotype Corsiva" pitchFamily="66" charset="0"/>
              </a:rPr>
              <a:t>здоровьесберегающих</a:t>
            </a:r>
            <a:r>
              <a:rPr lang="ru-RU" sz="2800" dirty="0">
                <a:solidFill>
                  <a:srgbClr val="6600CC"/>
                </a:solidFill>
                <a:latin typeface="Monotype Corsiva" pitchFamily="66" charset="0"/>
              </a:rPr>
              <a:t> образовательных</a:t>
            </a:r>
          </a:p>
          <a:p>
            <a:pPr algn="just">
              <a:defRPr/>
            </a:pPr>
            <a:r>
              <a:rPr lang="ru-RU" sz="2800" dirty="0">
                <a:solidFill>
                  <a:srgbClr val="6600CC"/>
                </a:solidFill>
                <a:latin typeface="Monotype Corsiva" pitchFamily="66" charset="0"/>
              </a:rPr>
              <a:t>                             технологий ведёт: </a:t>
            </a:r>
            <a:endParaRPr lang="ru-RU" sz="2800" dirty="0" smtClean="0">
              <a:solidFill>
                <a:srgbClr val="6600CC"/>
              </a:solidFill>
              <a:latin typeface="Monotype Corsiva" pitchFamily="66" charset="0"/>
            </a:endParaRPr>
          </a:p>
          <a:p>
            <a:pPr algn="just">
              <a:defRPr/>
            </a:pPr>
            <a:endParaRPr lang="ru-RU" sz="2800" dirty="0">
              <a:solidFill>
                <a:srgbClr val="6600CC"/>
              </a:solidFill>
              <a:latin typeface="Monotype Corsiva" pitchFamily="66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к снижению показателей заболеваемости детей;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к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предотвращению усталости и утомляемости;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70C0"/>
                </a:solidFill>
                <a:latin typeface="Monotype Corsiva" pitchFamily="66" charset="0"/>
              </a:rPr>
              <a:t>к </a:t>
            </a:r>
            <a:r>
              <a:rPr lang="ru-RU" sz="2400" dirty="0">
                <a:solidFill>
                  <a:srgbClr val="0070C0"/>
                </a:solidFill>
                <a:latin typeface="Monotype Corsiva" pitchFamily="66" charset="0"/>
              </a:rPr>
              <a:t>повышению роста учебных достижений;</a:t>
            </a:r>
          </a:p>
          <a:p>
            <a:pPr>
              <a:defRPr/>
            </a:pPr>
            <a:endParaRPr lang="ru-RU" sz="2400" dirty="0">
              <a:solidFill>
                <a:srgbClr val="0070C0"/>
              </a:solidFill>
              <a:latin typeface="Monotype Corsiva" pitchFamily="66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285750" y="857250"/>
            <a:ext cx="885825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6000" dirty="0">
                <a:solidFill>
                  <a:srgbClr val="6600FF"/>
                </a:solidFill>
                <a:latin typeface="Monotype Corsiva" pitchFamily="66" charset="0"/>
              </a:rPr>
              <a:t>  Чтобы сделать ребёнка   успешным и рассудительным  сделайте его крепким и здоровым.</a:t>
            </a:r>
          </a:p>
          <a:p>
            <a:pPr algn="just"/>
            <a:r>
              <a:rPr lang="ru-RU" sz="6000" dirty="0">
                <a:solidFill>
                  <a:srgbClr val="6600FF"/>
                </a:solidFill>
                <a:latin typeface="Monotype Corsiva" pitchFamily="66" charset="0"/>
              </a:rPr>
              <a:t>                             Ж.Ж.Руссо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1214422"/>
            <a:ext cx="7875297" cy="923330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66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67" y="3599582"/>
            <a:ext cx="4758533" cy="3573016"/>
          </a:xfrm>
          <a:prstGeom prst="rect">
            <a:avLst/>
          </a:prstGeom>
        </p:spPr>
      </p:pic>
      <p:sp>
        <p:nvSpPr>
          <p:cNvPr id="7170" name="Прямоугольник 3"/>
          <p:cNvSpPr>
            <a:spLocks noChangeArrowheads="1"/>
          </p:cNvSpPr>
          <p:nvPr/>
        </p:nvSpPr>
        <p:spPr bwMode="auto">
          <a:xfrm>
            <a:off x="714375" y="0"/>
            <a:ext cx="842962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6600FF"/>
                </a:solidFill>
                <a:latin typeface="Monotype Corsiva" pitchFamily="66" charset="0"/>
              </a:rPr>
              <a:t>              </a:t>
            </a:r>
            <a:r>
              <a:rPr lang="ru-RU" sz="4800" b="1" dirty="0">
                <a:solidFill>
                  <a:srgbClr val="6600FF"/>
                </a:solidFill>
                <a:latin typeface="Monotype Corsiva" pitchFamily="66" charset="0"/>
              </a:rPr>
              <a:t>Актуальность темы:   </a:t>
            </a:r>
          </a:p>
          <a:p>
            <a:r>
              <a:rPr lang="ru-RU" sz="3600" b="1" dirty="0">
                <a:solidFill>
                  <a:srgbClr val="6600FF"/>
                </a:solidFill>
                <a:latin typeface="Monotype Corsiva" pitchFamily="66" charset="0"/>
              </a:rPr>
              <a:t>          </a:t>
            </a:r>
            <a:r>
              <a:rPr lang="ru-RU" sz="3600" b="1" dirty="0" err="1">
                <a:solidFill>
                  <a:srgbClr val="0070C0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3600" b="1" dirty="0">
                <a:solidFill>
                  <a:srgbClr val="0070C0"/>
                </a:solidFill>
                <a:latin typeface="Monotype Corsiva" pitchFamily="66" charset="0"/>
              </a:rPr>
              <a:t> технологии </a:t>
            </a:r>
          </a:p>
          <a:p>
            <a:r>
              <a:rPr lang="ru-RU" sz="3600" b="1" dirty="0">
                <a:solidFill>
                  <a:srgbClr val="0070C0"/>
                </a:solidFill>
                <a:latin typeface="Monotype Corsiva" pitchFamily="66" charset="0"/>
              </a:rPr>
              <a:t>                    дают возможность:</a:t>
            </a:r>
          </a:p>
          <a:p>
            <a:pPr lvl="1">
              <a:buFont typeface="Wingdings" pitchFamily="2" charset="2"/>
              <a:buChar char="Ø"/>
            </a:pPr>
            <a:r>
              <a:rPr lang="ru-RU" sz="2000" b="1" dirty="0">
                <a:solidFill>
                  <a:srgbClr val="00B0F0"/>
                </a:solidFill>
                <a:latin typeface="Monotype Corsiva" pitchFamily="66" charset="0"/>
              </a:rPr>
              <a:t>   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сохранить и укрепить 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физическое здоровье </a:t>
            </a:r>
          </a:p>
          <a:p>
            <a:pPr lvl="1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     обучающихся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;</a:t>
            </a:r>
          </a:p>
          <a:p>
            <a:pPr lvl="1">
              <a:buFont typeface="Wingdings" pitchFamily="2" charset="2"/>
              <a:buChar char="Ø"/>
            </a:pP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сохранить психическое здоровье обучающихся;</a:t>
            </a:r>
          </a:p>
          <a:p>
            <a:pPr lvl="1">
              <a:buFont typeface="Wingdings" pitchFamily="2" charset="2"/>
              <a:buChar char="Ø"/>
            </a:pP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создать благоприятную социально- </a:t>
            </a:r>
          </a:p>
          <a:p>
            <a:pPr lvl="1"/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    психологическую </a:t>
            </a:r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</a:p>
          <a:p>
            <a:pPr lvl="1"/>
            <a:r>
              <a:rPr lang="ru-RU" sz="3200" b="1" dirty="0" smtClean="0">
                <a:solidFill>
                  <a:srgbClr val="00B0F0"/>
                </a:solidFill>
                <a:latin typeface="Monotype Corsiva" pitchFamily="66" charset="0"/>
              </a:rPr>
              <a:t>    атмосферу </a:t>
            </a:r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в детском </a:t>
            </a:r>
          </a:p>
          <a:p>
            <a:pPr lvl="1"/>
            <a:r>
              <a:rPr lang="ru-RU" sz="3200" b="1" dirty="0">
                <a:solidFill>
                  <a:srgbClr val="00B0F0"/>
                </a:solidFill>
                <a:latin typeface="Monotype Corsiva" pitchFamily="66" charset="0"/>
              </a:rPr>
              <a:t>    коллективе.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0"/>
            <a:ext cx="8588860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6">
              <a:defRPr/>
            </a:pPr>
            <a:r>
              <a:rPr lang="ru-RU" sz="3200" b="1" i="1" u="sng" dirty="0">
                <a:solidFill>
                  <a:srgbClr val="6600CC"/>
                </a:solidFill>
                <a:latin typeface="Monotype Corsiva" pitchFamily="66" charset="0"/>
              </a:rPr>
              <a:t>Цель: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</a:rPr>
              <a:t>формирование потребности в здоровом образе жизни.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785794"/>
            <a:ext cx="764386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5">
              <a:defRPr/>
            </a:pPr>
            <a:r>
              <a:rPr lang="ru-RU" sz="3200" b="1" u="sng" dirty="0">
                <a:solidFill>
                  <a:srgbClr val="6600CC"/>
                </a:solidFill>
                <a:latin typeface="Monotype Corsiva" pitchFamily="66" charset="0"/>
              </a:rPr>
              <a:t>Задачи:</a:t>
            </a:r>
            <a:endParaRPr lang="ru-RU" sz="3200" dirty="0"/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формирование установки на здоровый образ жизни: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сохранение и укрепление здоровья детей  через </a:t>
            </a:r>
          </a:p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приобщение к здоровому образу жизни.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928688" y="2500313"/>
            <a:ext cx="747512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3"/>
            <a:r>
              <a:rPr lang="ru-RU" sz="3600" b="1" u="sng" dirty="0">
                <a:solidFill>
                  <a:srgbClr val="6600CC"/>
                </a:solidFill>
                <a:latin typeface="Monotype Corsiva" pitchFamily="66" charset="0"/>
              </a:rPr>
              <a:t>Ожидаемые результаты: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повышение </a:t>
            </a: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приоритета здорового образа жизни;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повышение </a:t>
            </a: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мотивации к двигательной активности 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рост уровня физического развития и физической </a:t>
            </a:r>
          </a:p>
          <a:p>
            <a:r>
              <a:rPr lang="ru-RU" sz="2800" dirty="0">
                <a:solidFill>
                  <a:srgbClr val="0070C0"/>
                </a:solidFill>
                <a:latin typeface="Monotype Corsiva" pitchFamily="66" charset="0"/>
              </a:rPr>
              <a:t>    подготовленности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1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813" y="485775"/>
            <a:ext cx="8072437" cy="3538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6600CC"/>
                </a:solidFill>
                <a:latin typeface="Monotype Corsiva" pitchFamily="66" charset="0"/>
              </a:rPr>
              <a:t>              </a:t>
            </a:r>
            <a:r>
              <a:rPr lang="ru-RU" sz="4000" b="1" dirty="0" err="1">
                <a:solidFill>
                  <a:srgbClr val="6600CC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4000" b="1" dirty="0">
                <a:solidFill>
                  <a:srgbClr val="6600CC"/>
                </a:solidFill>
                <a:latin typeface="Monotype Corsiva" pitchFamily="66" charset="0"/>
              </a:rPr>
              <a:t>  </a:t>
            </a:r>
          </a:p>
          <a:p>
            <a:pPr>
              <a:defRPr/>
            </a:pPr>
            <a:r>
              <a:rPr lang="ru-RU" sz="4000" b="1" dirty="0">
                <a:solidFill>
                  <a:srgbClr val="6600CC"/>
                </a:solidFill>
                <a:latin typeface="Monotype Corsiva" pitchFamily="66" charset="0"/>
              </a:rPr>
              <a:t>        образовательные технологии </a:t>
            </a:r>
            <a:endParaRPr lang="ru-RU" sz="3200" dirty="0"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3200" dirty="0">
                <a:latin typeface="Monotype Corsiva" pitchFamily="66" charset="0"/>
              </a:rPr>
              <a:t> </a:t>
            </a:r>
            <a:r>
              <a:rPr lang="ru-RU" sz="3600" dirty="0">
                <a:solidFill>
                  <a:srgbClr val="0070C0"/>
                </a:solidFill>
                <a:latin typeface="Monotype Corsiva" pitchFamily="66" charset="0"/>
              </a:rPr>
              <a:t>это системный подход к обучению , воспитанию, построенный  на стремлении учителя не нанести ущерб здоровью обучающимся. 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4542" y="3375396"/>
            <a:ext cx="4638121" cy="348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643063" y="0"/>
            <a:ext cx="70008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6600FF"/>
                </a:solidFill>
                <a:latin typeface="Monotype Corsiva" pitchFamily="66" charset="0"/>
              </a:rPr>
              <a:t>           Работу по формированию </a:t>
            </a:r>
          </a:p>
          <a:p>
            <a:r>
              <a:rPr lang="ru-RU" sz="3200" b="1" dirty="0">
                <a:solidFill>
                  <a:srgbClr val="6600FF"/>
                </a:solidFill>
                <a:latin typeface="Monotype Corsiva" pitchFamily="66" charset="0"/>
              </a:rPr>
              <a:t>здорового образа жизни  реализую через:</a:t>
            </a:r>
          </a:p>
          <a:p>
            <a:endParaRPr lang="ru-RU" sz="3200" b="1" dirty="0">
              <a:solidFill>
                <a:srgbClr val="6600FF"/>
              </a:solidFill>
              <a:latin typeface="Monotype Corsiva" pitchFamily="66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2071688" y="1285875"/>
            <a:ext cx="4786312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Образовательный процесс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143125" y="3500438"/>
            <a:ext cx="4786313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Работу с родителями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071688" y="2357438"/>
            <a:ext cx="4786312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Воспитательную работу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2143125" y="4714875"/>
            <a:ext cx="4786313" cy="6127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70C0"/>
                </a:solidFill>
                <a:latin typeface="Monotype Corsiva" pitchFamily="66" charset="0"/>
              </a:rPr>
              <a:t>Работу с социумом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" y="2387270"/>
            <a:ext cx="20843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39" y="5661248"/>
            <a:ext cx="31464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68" y="0"/>
            <a:ext cx="6333696" cy="436510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4600"/>
            <a:ext cx="582771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3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" y="2234225"/>
            <a:ext cx="757237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3" b="36993"/>
          <a:stretch/>
        </p:blipFill>
        <p:spPr>
          <a:xfrm>
            <a:off x="3532132" y="14572"/>
            <a:ext cx="5593358" cy="3168352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8" y="6289758"/>
            <a:ext cx="47132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923" y="1422484"/>
            <a:ext cx="344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Кружок «Веселая гимнастика»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93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171575"/>
            <a:ext cx="80660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47667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600" b="1" dirty="0"/>
              <a:t>Физкультминутки </a:t>
            </a:r>
          </a:p>
        </p:txBody>
      </p:sp>
    </p:spTree>
    <p:extLst>
      <p:ext uri="{BB962C8B-B14F-4D97-AF65-F5344CB8AC3E}">
        <p14:creationId xmlns:p14="http://schemas.microsoft.com/office/powerpoint/2010/main" val="906549155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724</Words>
  <Application>Microsoft Office PowerPoint</Application>
  <PresentationFormat>Экран (4:3)</PresentationFormat>
  <Paragraphs>90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Monotype Corsiva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32</cp:revision>
  <dcterms:created xsi:type="dcterms:W3CDTF">2010-06-09T05:16:24Z</dcterms:created>
  <dcterms:modified xsi:type="dcterms:W3CDTF">2022-09-22T11:02:06Z</dcterms:modified>
</cp:coreProperties>
</file>