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75" r:id="rId6"/>
    <p:sldId id="276" r:id="rId7"/>
    <p:sldId id="277" r:id="rId8"/>
    <p:sldId id="284" r:id="rId9"/>
    <p:sldId id="278" r:id="rId10"/>
    <p:sldId id="261" r:id="rId11"/>
    <p:sldId id="279" r:id="rId12"/>
    <p:sldId id="280" r:id="rId13"/>
    <p:sldId id="283" r:id="rId14"/>
    <p:sldId id="282" r:id="rId15"/>
    <p:sldId id="281" r:id="rId16"/>
    <p:sldId id="285" r:id="rId17"/>
    <p:sldId id="267" r:id="rId18"/>
    <p:sldId id="271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01.01.2006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%D0%BC%D0%B5%D0%B1%D0%B5%D0%BB%D1%8C&amp;img_url=http://kievmebl.at.ua/mebli/c0042241.jpg&amp;pos=27&amp;rpt=simage" TargetMode="External"/><Relationship Id="rId3" Type="http://schemas.openxmlformats.org/officeDocument/2006/relationships/hyperlink" Target="https://yandex.ru/images/search?text=%D0%B7%D0%B4%D0%B0%D0%BD%D0%B8%D0%B5%20%D0%B1%D0%B0%D0%BD%D0%BA%D0%B0&amp;rpt=imageview&amp;url=http://www.ipnews.in.ua/wp-content/uploads/2014/10/1198.jpg" TargetMode="External"/><Relationship Id="rId7" Type="http://schemas.openxmlformats.org/officeDocument/2006/relationships/hyperlink" Target="https://yandex.ru/images/search?text=%D0%BE%D0%B1%D1%83%D0%B2%D1%8C&amp;img_url=http://pro100parfum.com.ua/pic/small-15295.jpg&amp;pos=2&amp;rpt=simage" TargetMode="External"/><Relationship Id="rId2" Type="http://schemas.openxmlformats.org/officeDocument/2006/relationships/hyperlink" Target="https://yandex.ru/images/search?text=&#1073;&#1091;&#1088;&#1072;&#1090;&#1080;&#1085;&#1086;%20&#1089;%20&#1084;&#1086;&#1085;&#1077;&#1090;&#1072;&#1084;&#1080;%20&#1082;&#1072;&#1088;&#1090;&#1080;&#1085;&#1082;&#1072;&amp;img_url=http://school-toksovo.ru/upload/medialibrary/ab9/buratino.png&amp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p=2&amp;text=&#1086;&#1076;&#1077;&#1078;&#1076;&#1072;&amp;img_url=http://3.bp.blogspot.com/-PAQtRspj3WQ/TxXi8ZPZoPI/AAAAAAAAFoM/RA1Ffh1C-TM/s1600/me%20&amp;%20clothe" TargetMode="External"/><Relationship Id="rId5" Type="http://schemas.openxmlformats.org/officeDocument/2006/relationships/hyperlink" Target="https://yandex.ru/images/search?p=2&amp;text=%D1%80%D0%B0%D0%B1%D0%BE%D1%82%D0%BD%D0%B8%D0%BA%D0%B8%20%D0%B1%D0%B0%D0%BD%D0%BA%D0%B0%20%D1%84%D0%BE%D1%82%D0%BE&amp;img_url=http://s14.stc.all.kpcdn.net/share/i/12/6570362/&amp;pos=71&amp;rpt=simage" TargetMode="External"/><Relationship Id="rId4" Type="http://schemas.openxmlformats.org/officeDocument/2006/relationships/hyperlink" Target="https://yandex.ru/images/search?p=1&amp;text=&#1089;&#1086;&#1074;&#1088;&#1077;&#1084;&#1077;&#1085;&#1085;&#1099;&#1077;%20&#1076;&#1077;&#1085;&#1100;&#1075;&#1080;%20&#1088;&#1086;&#1089;&#1089;&#1080;&#1080;&amp;img_url=http://www.look.com.ua/download.php?file=201209/1600x900/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87;&#1083;&#1072;&#1090;&#1072;%20&#1079;&#1072;%20&#1082;&#1074;&#1072;&#1088;&#1090;&#1080;&#1088;&#1091;&amp;img_url=http://www.dagmintrud.ru/upload/iblock/6f5/6f56976a787de2e5931ebe4ec644e8ae.jpg&amp;pos=3&amp;rpt" TargetMode="External"/><Relationship Id="rId7" Type="http://schemas.openxmlformats.org/officeDocument/2006/relationships/hyperlink" Target="https://yandex.ru/images/search?text=%D0%B8%D0%B3%D1%80%D1%83%D1%88%D0%BA%D0%B8&amp;img_url=http://www.towntarget.com/assets/product-liability-lawyers-bass-rubinowitz-ny.jpg&amp;pos=10&amp;rpt=simage" TargetMode="External"/><Relationship Id="rId2" Type="http://schemas.openxmlformats.org/officeDocument/2006/relationships/hyperlink" Target="https://yandex.ru/images/search?p=2&amp;text=&#1087;&#1091;&#1090;&#1077;&#1096;&#1077;&#1089;&#1090;&#1074;&#1080;&#1103;%20&#1082;&#1072;&#1088;&#1090;&#1080;&#1085;&#1082;&#1080;&amp;img_url=http://www.picti.ps/wp-content/uploads/2014/05/news187.jpg&amp;pos=72&amp;r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aluta-world.ru/sample-page/" TargetMode="External"/><Relationship Id="rId5" Type="http://schemas.openxmlformats.org/officeDocument/2006/relationships/hyperlink" Target="https://yandex.ru/images/search?text=&#1072;&#1087;&#1090;&#1077;&#1082;&#1072;%20&#1082;&#1072;&#1088;&#1090;&#1080;&#1085;&#1082;&#1080;&amp;img_url=http://dostyp.com.ua/storage/media/2016/03/4f40eb29-e763-4c38-9332-41a2f812e611.jpg" TargetMode="External"/><Relationship Id="rId4" Type="http://schemas.openxmlformats.org/officeDocument/2006/relationships/hyperlink" Target="https://yandex.ru/images/search?text=%D0%BE%D0%B1%D1%83%D1%87%D0%B5%D0%BD%D0%B8%D0%B5%20%D0%BA%D0%B0%D1%80%D1%82%D0%B8%D0%BD%D0%BA%D0%B8&amp;img_url=http://sot1.ru/uploads/image/obuchenie-po-okhrane-truda.jpg&amp;pos=8&amp;rpt=simag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7820942" cy="4237642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ru-RU" sz="4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Дидактическое пособие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по финансовой грамотности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дошкольников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                                                                                                           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           выполнила – Соболева Н.Н.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 </a:t>
            </a: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4800" dirty="0" smtClean="0">
                <a:effectLst/>
                <a:latin typeface="Times New Roman"/>
                <a:ea typeface="Times New Roman"/>
              </a:rPr>
              <a:t> 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143116"/>
            <a:ext cx="3073395" cy="358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42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23432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03142"/>
            <a:ext cx="4862364" cy="324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4752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считается зарплата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Обсуждаются оплаты</a:t>
            </a:r>
          </a:p>
          <a:p>
            <a:pPr lvl="0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одежду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обувь!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игрушки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з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отдых!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за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обучение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</a:p>
          <a:p>
            <a:pPr lvl="0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- на развлечения!</a:t>
            </a:r>
          </a:p>
          <a:p>
            <a:pPr lvl="0"/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1938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1"/>
          <a:stretch/>
        </p:blipFill>
        <p:spPr>
          <a:xfrm flipH="1">
            <a:off x="7176937" y="4513174"/>
            <a:ext cx="1884856" cy="2344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83529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Деньги необходимы людям для того, чтобы удовлетворять свои потребности:</a:t>
            </a:r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Покупать 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Платить за квартиру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Покупать лекарства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Такие деньги называются расходами </a:t>
            </a:r>
          </a:p>
          <a:p>
            <a:endParaRPr lang="ru-RU" dirty="0"/>
          </a:p>
        </p:txBody>
      </p:sp>
      <p:pic>
        <p:nvPicPr>
          <p:cNvPr id="4098" name="Picture 2" descr="https://trud.im/uploaded-image/logo/20171228/Zz8SEZu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24" b="96947" l="9982" r="9655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6" t="9469" r="7901" b="9199"/>
          <a:stretch/>
        </p:blipFill>
        <p:spPr bwMode="auto">
          <a:xfrm>
            <a:off x="2324874" y="1165808"/>
            <a:ext cx="1549401" cy="138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uettertreff.org/images/latzhos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91208"/>
            <a:ext cx="1395447" cy="1449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alenkie-gnomiki.ru/wp-content/uploads/2012/03/botyi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3185"/>
            <a:ext cx="2329554" cy="109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3.stockfresh.com/files/c/clairev/m/92/1967164_stock-photo-room-with-furniture-theme-image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02" y="2704976"/>
            <a:ext cx="2151251" cy="1491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clipart.coolclips.com/480/vectors/tf05184/CoolClips_vc01589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59" y="4176948"/>
            <a:ext cx="1298786" cy="1543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mzayat.com/images/stick-clipart-presentation-stick-1331px-png-stick-clipart-1331_416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7926">
            <a:off x="6635603" y="4717328"/>
            <a:ext cx="465855" cy="1456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1907704" y="1857958"/>
            <a:ext cx="417170" cy="20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907764" y="1857958"/>
            <a:ext cx="417170" cy="20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669740" y="1857958"/>
            <a:ext cx="417170" cy="20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211960" y="3450743"/>
            <a:ext cx="417170" cy="20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631843" y="4581128"/>
            <a:ext cx="417170" cy="20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875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3" y="4005064"/>
            <a:ext cx="2131151" cy="276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19462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Рассмотрите рисунок. Расскажите, на что семья расходует деньги. Какие расходы самые необходимые в семье?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8882" b="63292" l="17880" r="8194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32" t="18326" r="17377" b="37205"/>
          <a:stretch/>
        </p:blipFill>
        <p:spPr bwMode="auto">
          <a:xfrm>
            <a:off x="2765088" y="848125"/>
            <a:ext cx="5763904" cy="581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0497" b="49814" l="36208" r="6451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849" t="30662" r="35282" b="49851"/>
          <a:stretch/>
        </p:blipFill>
        <p:spPr bwMode="auto">
          <a:xfrm>
            <a:off x="4344060" y="2492896"/>
            <a:ext cx="2546824" cy="24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49" y="2708920"/>
            <a:ext cx="834717" cy="86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.myniceprofile.com/myspacepic/826/82694.gif">
            <a:hlinkClick r:id="" action="ppaction://noaction">
              <a:snd r:embed="rId7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7517">
            <a:off x="1829971" y="4998893"/>
            <a:ext cx="1158573" cy="1158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65" y="2842610"/>
            <a:ext cx="834625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76" y="5890676"/>
            <a:ext cx="834624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36" y="840959"/>
            <a:ext cx="834624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54" y="4005064"/>
            <a:ext cx="834624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img-fotki.yandex.ru/get/9321/134091466.34e/0_13d40c_eabf1013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99" y="894718"/>
            <a:ext cx="834624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5895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714356"/>
            <a:ext cx="6512511" cy="928694"/>
          </a:xfrm>
        </p:spPr>
        <p:txBody>
          <a:bodyPr/>
          <a:lstStyle/>
          <a:p>
            <a:r>
              <a:rPr lang="ru-RU" dirty="0" smtClean="0"/>
              <a:t>Тучка доходов, расходов, </a:t>
            </a:r>
            <a:r>
              <a:rPr lang="ru-RU" dirty="0" smtClean="0"/>
              <a:t>капли..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500042"/>
            <a:ext cx="7805766" cy="5015126"/>
          </a:xfrm>
        </p:spPr>
        <p:txBody>
          <a:bodyPr/>
          <a:lstStyle/>
          <a:p>
            <a:pPr algn="ctr"/>
            <a:r>
              <a:rPr lang="ru-RU" sz="3600" dirty="0" smtClean="0"/>
              <a:t>Дидактическая  игра  </a:t>
            </a:r>
            <a:br>
              <a:rPr lang="ru-RU" sz="3600" dirty="0" smtClean="0"/>
            </a:br>
            <a:r>
              <a:rPr lang="ru-RU" sz="3600" dirty="0" smtClean="0"/>
              <a:t>Доход – расход</a:t>
            </a:r>
            <a:br>
              <a:rPr lang="ru-RU" sz="3600" dirty="0" smtClean="0"/>
            </a:br>
            <a:r>
              <a:rPr lang="ru-RU" sz="1800" dirty="0" smtClean="0"/>
              <a:t>Папа получил зарплату – это Д.</a:t>
            </a:r>
            <a:br>
              <a:rPr lang="ru-RU" sz="1800" dirty="0" smtClean="0"/>
            </a:br>
            <a:r>
              <a:rPr lang="ru-RU" sz="1800" dirty="0" smtClean="0"/>
              <a:t>Бабушка заболела – это Р.</a:t>
            </a:r>
            <a:br>
              <a:rPr lang="ru-RU" sz="1800" dirty="0" smtClean="0"/>
            </a:br>
            <a:r>
              <a:rPr lang="ru-RU" sz="1800" dirty="0" smtClean="0"/>
              <a:t>Выиграли в лотерею – Д.</a:t>
            </a:r>
            <a:br>
              <a:rPr lang="ru-RU" sz="1800" dirty="0" smtClean="0"/>
            </a:br>
            <a:r>
              <a:rPr lang="ru-RU" sz="1800" dirty="0" smtClean="0"/>
              <a:t>Потеряли кошелёк – Р.</a:t>
            </a:r>
            <a:br>
              <a:rPr lang="ru-RU" sz="1800" dirty="0" smtClean="0"/>
            </a:br>
            <a:r>
              <a:rPr lang="ru-RU" sz="1800" dirty="0" smtClean="0"/>
              <a:t>Продали часть урожая – Д.</a:t>
            </a:r>
            <a:br>
              <a:rPr lang="ru-RU" sz="1800" dirty="0" smtClean="0"/>
            </a:br>
            <a:r>
              <a:rPr lang="ru-RU" sz="1800" dirty="0" smtClean="0"/>
              <a:t>Нашли 100 р. – Д</a:t>
            </a:r>
            <a:br>
              <a:rPr lang="ru-RU" sz="1800" dirty="0" smtClean="0"/>
            </a:br>
            <a:r>
              <a:rPr lang="ru-RU" sz="1800" dirty="0" smtClean="0"/>
              <a:t>Порвались штаны, или ботинки – Р.</a:t>
            </a:r>
            <a:br>
              <a:rPr lang="ru-RU" sz="1800" dirty="0" smtClean="0"/>
            </a:br>
            <a:r>
              <a:rPr lang="ru-RU" sz="1800" dirty="0" smtClean="0"/>
              <a:t>Заплатили  коммунальные  платежи – Р.</a:t>
            </a:r>
            <a:br>
              <a:rPr lang="ru-RU" sz="1800" dirty="0" smtClean="0"/>
            </a:br>
            <a:r>
              <a:rPr lang="ru-RU" sz="1800" dirty="0" smtClean="0"/>
              <a:t>Папа  получил премию – Д.</a:t>
            </a:r>
            <a:br>
              <a:rPr lang="ru-RU" sz="1800" dirty="0" smtClean="0"/>
            </a:br>
            <a:r>
              <a:rPr lang="ru-RU" sz="1800" dirty="0" smtClean="0"/>
              <a:t>Купили  продукты – Р.</a:t>
            </a:r>
            <a:br>
              <a:rPr lang="ru-RU" sz="1800" dirty="0" smtClean="0"/>
            </a:br>
            <a:endParaRPr lang="ru-RU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1"/>
          <a:stretch/>
        </p:blipFill>
        <p:spPr>
          <a:xfrm flipH="1">
            <a:off x="7176937" y="4513174"/>
            <a:ext cx="1884856" cy="2344826"/>
          </a:xfrm>
          <a:prstGeom prst="rect">
            <a:avLst/>
          </a:prstGeom>
        </p:spPr>
      </p:pic>
      <p:pic>
        <p:nvPicPr>
          <p:cNvPr id="3" name="Picture 6" descr="http://mzayat.com/images/stick-clipart-presentation-stick-1331px-png-stick-clipart-1331_4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7926">
            <a:off x="6635603" y="4717328"/>
            <a:ext cx="465855" cy="1456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309712"/>
            <a:ext cx="720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 каждой семье свои доходы и свои расходы. </a:t>
            </a:r>
          </a:p>
          <a:p>
            <a:pPr algn="ctr"/>
            <a:r>
              <a:rPr lang="ru-RU" b="1" dirty="0" smtClean="0"/>
              <a:t>Доходы и расходы вместе составляют семейный бюджет.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24397"/>
            <a:ext cx="2592288" cy="274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www.picpng.com/images/large/sack-rope-full-cartoon-brown-photo-png-818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2202" y="1300180"/>
            <a:ext cx="1569467" cy="2344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roject-tideas.com/images/toy-chest-clipart-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25" y="3212976"/>
            <a:ext cx="2874086" cy="2729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528096">
            <a:off x="1784728" y="3710574"/>
            <a:ext cx="1963863" cy="3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9129425">
            <a:off x="4953960" y="3647417"/>
            <a:ext cx="1946284" cy="346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8076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094" y="265590"/>
            <a:ext cx="629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В одной семье доходы такие же, как и расходы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3" y="634922"/>
            <a:ext cx="1132849" cy="127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www.picpng.com/images/large/sack-rope-full-cartoon-brown-photo-png-818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3663" y="783247"/>
            <a:ext cx="759918" cy="977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652" y="2293064"/>
            <a:ext cx="668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В некоторых семьях расходы больше, чем доходы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1" t="37371" r="18184" b="42304"/>
          <a:stretch/>
        </p:blipFill>
        <p:spPr bwMode="auto">
          <a:xfrm>
            <a:off x="2226917" y="2662397"/>
            <a:ext cx="4148483" cy="17027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09" t="57577" r="21750" b="27991"/>
          <a:stretch/>
        </p:blipFill>
        <p:spPr bwMode="auto">
          <a:xfrm>
            <a:off x="2047032" y="752871"/>
            <a:ext cx="4089400" cy="152400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www.picpng.com/images/large/sack-rope-full-cartoon-brown-photo-png-818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6276" y="2820621"/>
            <a:ext cx="1016010" cy="1517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3" y="2820621"/>
            <a:ext cx="1043875" cy="11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154" y="4388290"/>
            <a:ext cx="631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/>
              <a:t>А в некоторых семьях доходы больше расходов</a:t>
            </a:r>
            <a:endParaRPr lang="ru-RU" b="1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58" t="11997" r="9682" b="63349"/>
          <a:stretch/>
        </p:blipFill>
        <p:spPr bwMode="auto">
          <a:xfrm>
            <a:off x="2243932" y="4757622"/>
            <a:ext cx="4417645" cy="196350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4" y="4757622"/>
            <a:ext cx="1985721" cy="210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s://www.picpng.com/images/large/sack-rope-full-cartoon-brown-photo-png-8185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5962" y="5473022"/>
            <a:ext cx="811702" cy="922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4630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882" y="260648"/>
            <a:ext cx="84095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</a:rPr>
              <a:t> </a:t>
            </a:r>
            <a:r>
              <a:rPr lang="ru-RU" sz="2800" dirty="0" smtClean="0">
                <a:latin typeface="Times New Roman"/>
                <a:ea typeface="Calibri"/>
              </a:rPr>
              <a:t>А </a:t>
            </a:r>
            <a:r>
              <a:rPr lang="ru-RU" sz="2800" dirty="0">
                <a:latin typeface="Times New Roman"/>
                <a:ea typeface="Calibri"/>
              </a:rPr>
              <a:t>что будет дальше?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</a:rPr>
              <a:t>              </a:t>
            </a:r>
            <a:r>
              <a:rPr lang="ru-RU" sz="2800" dirty="0" smtClean="0">
                <a:latin typeface="Times New Roman"/>
                <a:ea typeface="Calibri"/>
              </a:rPr>
              <a:t>Давайте </a:t>
            </a:r>
            <a:r>
              <a:rPr lang="ru-RU" sz="2800" dirty="0">
                <a:latin typeface="Times New Roman"/>
                <a:ea typeface="Calibri"/>
              </a:rPr>
              <a:t>мечтать!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</a:rPr>
              <a:t>                              </a:t>
            </a:r>
            <a:r>
              <a:rPr lang="ru-RU" sz="2800" dirty="0" smtClean="0">
                <a:latin typeface="Times New Roman"/>
                <a:ea typeface="Calibri"/>
              </a:rPr>
              <a:t>Давайте </a:t>
            </a:r>
            <a:r>
              <a:rPr lang="ru-RU" sz="2800" dirty="0">
                <a:latin typeface="Times New Roman"/>
                <a:ea typeface="Calibri"/>
              </a:rPr>
              <a:t>придумывать и воплощать!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 descr="Buratin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60" y="3789040"/>
            <a:ext cx="2088231" cy="23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28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12763"/>
            <a:ext cx="8136904" cy="415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/>
                <a:ea typeface="Calibri"/>
              </a:rPr>
              <a:t>1.Интернет-источники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prstClr val="black"/>
                </a:solidFill>
                <a:latin typeface="Times New Roman"/>
                <a:ea typeface="Calibri"/>
                <a:hlinkClick r:id="rId2"/>
              </a:rPr>
              <a:t>https://yandex.ru/images/search?text=буратино%20с%20монетами%20картинка&amp;img_url=http%3A%2F%2Fschool-toksovo.ru%2Fupload%2Fmedialibrary%2Fab9%2Fburatino.png&amp;</a:t>
            </a:r>
            <a:r>
              <a:rPr lang="ru-RU" sz="1000" u="sng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prstClr val="black"/>
                </a:solidFill>
                <a:latin typeface="Times New Roman"/>
                <a:ea typeface="Calibri"/>
              </a:rPr>
              <a:t>картинки Буратино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prstClr val="black"/>
                </a:solidFill>
                <a:latin typeface="Times New Roman"/>
                <a:ea typeface="Calibri"/>
                <a:hlinkClick r:id="rId3"/>
              </a:rPr>
              <a:t>https://yandex.ru/images/search?text=%</a:t>
            </a:r>
            <a:r>
              <a:rPr lang="ru-RU" sz="1000" u="sng" dirty="0" smtClean="0">
                <a:solidFill>
                  <a:prstClr val="black"/>
                </a:solidFill>
                <a:latin typeface="Times New Roman"/>
                <a:ea typeface="Calibri"/>
                <a:hlinkClick r:id="rId3"/>
              </a:rPr>
              <a:t>D0%B7%D0%B4%D0%B0%D0%BD%D0%B8%D0%B5%20%D0%B1%D0%B0%D0%BD%D0%BA%D0%B0&amp;rpt=imageview&amp;url=http%3A%2F%2Fwww.ipnews.in.ua%2Fwp-content%2Fuploads%2F2014%2F10%2F1198.jpg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/>
                <a:ea typeface="Calibri"/>
              </a:rPr>
              <a:t>кошельки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prstClr val="black"/>
                </a:solidFill>
                <a:latin typeface="Times New Roman"/>
                <a:ea typeface="Calibri"/>
                <a:hlinkClick r:id="rId4"/>
              </a:rPr>
              <a:t>https://</a:t>
            </a:r>
            <a:r>
              <a:rPr lang="ru-RU" sz="1000" u="sng" dirty="0" smtClean="0">
                <a:solidFill>
                  <a:prstClr val="black"/>
                </a:solidFill>
                <a:latin typeface="Times New Roman"/>
                <a:ea typeface="Calibri"/>
                <a:hlinkClick r:id="rId4"/>
              </a:rPr>
              <a:t>yandex.ru/images/search?p=1&amp;text=современные%20деньги%20россии&amp;img_url=http%3A%2F%2Fwww.look.com.ua%2Fdownload.php%3Ffile%3D201209%2F1600x900%2Fl</a:t>
            </a:r>
            <a:endParaRPr lang="ru-RU" sz="1000" u="sng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u="sng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u="sng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u="sng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u="sng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u="sng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643182"/>
            <a:ext cx="8715436" cy="389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</a:rPr>
              <a:t>магазины</a:t>
            </a:r>
            <a:endParaRPr lang="ru-RU" sz="12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200" u="sng" dirty="0" smtClean="0">
                <a:solidFill>
                  <a:prstClr val="black"/>
                </a:solidFill>
                <a:latin typeface="Times New Roman"/>
                <a:ea typeface="Calibri"/>
                <a:hlinkClick r:id="rId5"/>
              </a:rPr>
              <a:t>https://yandex.ru/images/search?p=2&amp;text=%D1%80%D0%B0%D0%B1%D0%BE%D1%82%D0%BD%D0%B8%D0%BA%D0%B8%20%D0%B1%D0%B0%D0%BD%D0%BA%D0%B0%20%D1%84%D0%BE%D1%82%D0%BE&amp;img_url=http%3A%2F%2Fs14.stc.all.kpcdn.net%2Fshare%2Fi%2F12%2F6570362%2F&amp;pos=71&amp;rpt=simage</a:t>
            </a:r>
            <a:endParaRPr lang="ru-RU" sz="1200" u="sng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latin typeface="Times New Roman"/>
                <a:ea typeface="Calibri"/>
              </a:rPr>
              <a:t>продукты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u="sng" dirty="0" smtClean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https://yandex.ru/images/search?p=2&amp;text=одежда&amp;img_url=http%3A%2F%2F3.bp.blogspot.com%2F-PAQtRspj3WQ%2FTxXi8ZPZoPI%2FAAAAAAAAFoM%2FRA1Ffh1C-TM%2Fs1600%2Fme%2520%2526%2520clothe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latin typeface="Times New Roman"/>
                <a:ea typeface="Calibri"/>
              </a:rPr>
              <a:t>одежда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u="sng" dirty="0" smtClean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https://yandex.ru/images/search?text=%D0%BE%D0%B1%D1%83%D0%B2%D1%8C&amp;img_url=http%3A%2F%2Fpro100parfum.com.ua%2Fpic%2Fsmall-15295.jpg&amp;pos=2&amp;rpt=simage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latin typeface="Times New Roman"/>
                <a:ea typeface="Calibri"/>
              </a:rPr>
              <a:t>обувь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u="sng" dirty="0" smtClean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https://yandex.ru/images/search?text=%D0%BC%D0%B5%D0%B1%D0%B5%D0%BB%D1%8C&amp;img_url=http%3A%2F%2Fkievmebl.at.ua%2Fmebli%2Fc0042241.jpg&amp;pos=27&amp;rpt=simage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23210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60648"/>
            <a:ext cx="8496944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/>
                <a:ea typeface="Calibri"/>
              </a:rPr>
              <a:t>мебель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hlinkClick r:id="rId2"/>
              </a:rPr>
              <a:t>https://yandex.ru/images/search?p=2&amp;text=путешествия%20картинки&amp;img_url=http%3A%2F%2Fwww.picti.ps%2Fwp-content%2Fuploads%2F2014%2F05%2Fnews187.jpg&amp;pos=72&amp;rpt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/>
                <a:ea typeface="Calibri"/>
              </a:rPr>
              <a:t>путешествия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hlinkClick r:id="rId3"/>
              </a:rPr>
              <a:t>https://</a:t>
            </a:r>
            <a:r>
              <a:rPr lang="ru-RU" sz="1000" u="sng" dirty="0" smtClean="0">
                <a:solidFill>
                  <a:srgbClr val="0000FF"/>
                </a:solidFill>
                <a:latin typeface="Times New Roman"/>
                <a:ea typeface="Calibri"/>
                <a:hlinkClick r:id="rId3"/>
              </a:rPr>
              <a:t>yandex.ru/images/search?text=плата%20за%20квартиру&amp;img_url=http%3A%2F%2Fwww.dagmintrud.ru%2Fupload%2Fiblock%2F6f5%2F6f56976a787de2e5931ebe4ec644e8ae.jpg&amp;pos=3&amp;rpt</a:t>
            </a:r>
            <a:endParaRPr lang="ru-RU" sz="1000" u="sng" dirty="0" smtClean="0">
              <a:solidFill>
                <a:srgbClr val="0000FF"/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Times New Roman"/>
                <a:ea typeface="Calibri"/>
              </a:rPr>
              <a:t>плата за квартиру</a:t>
            </a:r>
            <a:endParaRPr lang="ru-RU" sz="1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hlinkClick r:id="rId4"/>
              </a:rPr>
              <a:t>https://yandex.ru/images/search?text=%D0%BE%D0%B1%D1%83%D1%87%D0%B5%D0%BD%D0%B8%D0%B5%20%D0%BA%D0%B0%D1%80%D1%82%D0%B8%D0%BD%D0%BA%D0%B8&amp;img_url=http%3A%2F%2Fsot1.ru%2Fuploads%2Fimage%2Fobuchenie-po-okhrane-truda.jpg&amp;pos=8&amp;rpt=simage</a:t>
            </a:r>
            <a:endParaRPr lang="ru-RU" sz="1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Times New Roman"/>
                <a:ea typeface="Calibri"/>
              </a:rPr>
              <a:t>обучение</a:t>
            </a:r>
            <a:endParaRPr lang="ru-RU" sz="1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hlinkClick r:id="rId5"/>
              </a:rPr>
              <a:t>https://yandex.ru/images/search?text=аптека%20картинки&amp;img_url=http%3A%2F%2Fdostyp.com.ua%2Fstorage%2Fmedia%2F2016%2F03%2F4f40eb29-e763-4c38-9332-41a2f812e611.jpg</a:t>
            </a:r>
            <a:endParaRPr lang="ru-RU" sz="1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Times New Roman"/>
                <a:ea typeface="Calibri"/>
              </a:rPr>
              <a:t>аптека</a:t>
            </a:r>
            <a:endParaRPr lang="ru-RU" sz="1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u="sng" dirty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http://valuta-world.ru/sample-page</a:t>
            </a:r>
            <a:r>
              <a:rPr lang="ru-RU" sz="1000" u="sng" dirty="0" smtClean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/</a:t>
            </a:r>
            <a:endParaRPr lang="ru-RU" sz="1000" u="sng" dirty="0" smtClean="0">
              <a:solidFill>
                <a:srgbClr val="0000FF"/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929066"/>
            <a:ext cx="8501122" cy="2091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</a:rPr>
              <a:t>фото семья в домике, картинка семья</a:t>
            </a:r>
            <a:endParaRPr lang="ru-RU" sz="12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200" u="sng" dirty="0" smtClean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https://yandex.ru/images/search?text=%D0%B8%D0%B3%D1%80%D1%83%D1%88%D0%BA%D0%B8&amp;img_url=http%3A%2F%2Fwww.towntarget.com%2Fassets%2Fproduct-liability-lawyers-bass-rubinowitz-ny.jpg&amp;pos=10&amp;rpt=simage</a:t>
            </a:r>
            <a:endParaRPr lang="ru-RU" sz="1200" u="sng" dirty="0" smtClean="0">
              <a:solidFill>
                <a:srgbClr val="0000FF"/>
              </a:solidFill>
              <a:latin typeface="Times New Roman"/>
              <a:ea typeface="Calibri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u="sng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u="sng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u="sng" dirty="0" smtClean="0">
                <a:solidFill>
                  <a:srgbClr val="0000FF"/>
                </a:solidFill>
                <a:latin typeface="Times New Roman"/>
                <a:ea typeface="Times New Roman"/>
              </a:rPr>
              <a:t>Спасибо за внимание</a:t>
            </a:r>
            <a:endParaRPr lang="ru-RU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71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175351" cy="597666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</a:rPr>
              <a:t>Мы живём привычной жизнью: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</a:rPr>
              <a:t>Ходим в школу, в детский сад,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</a:rPr>
              <a:t>На работу и в аптеку,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</a:rPr>
              <a:t>В магазин, в кино, в театр.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9" y="260648"/>
            <a:ext cx="6980990" cy="438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21388" y="1534206"/>
            <a:ext cx="882650" cy="282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Есть у нас одежда, обувь,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И на каждый день еда,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Телевизоры, машины-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Так привыкли жить всегда!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 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Ну а если на работу 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Маме с папой не ходить?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Сможем ли мы всей семьёй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Продолжать привычно жить?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 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Нет! Всему причиной деньги!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</a:rPr>
              <a:t>И сегодня мы,  </a:t>
            </a:r>
            <a:r>
              <a:rPr lang="ru-RU" sz="2400" dirty="0">
                <a:latin typeface="Times New Roman"/>
                <a:ea typeface="Calibri"/>
              </a:rPr>
              <a:t>сейчас 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Поведём про них подробный 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Увлекательный рассказ!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Рисунок 1" descr="Описание: C:\Users\Пользователь\Desktop\Букварь\одежжж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3600400" cy="283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2" descr="Описание: C:\Users\Пользователь\Desktop\Букварь\обув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2664296" cy="22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45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У взрослых людей есть такая забота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Ходить каждый год, каждый день на работу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За эту работу им платят зарплату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А эту зарплату </a:t>
            </a:r>
            <a:r>
              <a:rPr lang="ru-RU" sz="2400" dirty="0" smtClean="0">
                <a:latin typeface="Times New Roman"/>
                <a:ea typeface="Calibri"/>
              </a:rPr>
              <a:t>рассчитывать надо</a:t>
            </a:r>
            <a:r>
              <a:rPr lang="ru-RU" sz="2400" dirty="0">
                <a:latin typeface="Times New Roman"/>
                <a:ea typeface="Calibri"/>
              </a:rPr>
              <a:t>!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И вот собирают семейный </a:t>
            </a:r>
            <a:r>
              <a:rPr lang="ru-RU" sz="2400" dirty="0" smtClean="0">
                <a:latin typeface="Times New Roman"/>
                <a:ea typeface="Calibri"/>
              </a:rPr>
              <a:t>СОВЕТ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Где создаётся семейный БЮДЖЕТ!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Рисунок 8" descr="Описание: C:\Users\Пользователь\Desktop\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66"/>
          <a:stretch>
            <a:fillRect/>
          </a:stretch>
        </p:blipFill>
        <p:spPr bwMode="auto">
          <a:xfrm>
            <a:off x="5148064" y="836712"/>
            <a:ext cx="348305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3" descr="Описание: C:\Users\Пользователь\Desktop\Букварь\магаз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1972741" cy="16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2248363" cy="2080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5" descr="Описание: C:\Users\Пользователь\Desktop\Букварь\обуче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9" r="25961"/>
          <a:stretch>
            <a:fillRect/>
          </a:stretch>
        </p:blipFill>
        <p:spPr bwMode="auto">
          <a:xfrm flipH="1">
            <a:off x="184399" y="3460909"/>
            <a:ext cx="2262721" cy="21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95528" y="192298"/>
            <a:ext cx="1594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На одежду</a:t>
            </a:r>
            <a:endParaRPr lang="ru-RU" sz="105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И на обувь!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2877" y="201544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На игрушки</a:t>
            </a:r>
            <a:endParaRPr lang="ru-RU" sz="1050" dirty="0">
              <a:latin typeface="Times New Roman"/>
              <a:ea typeface="Times New Roman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И на отдых!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2182" y="6013631"/>
            <a:ext cx="172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И на обучение!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23802" y="6029136"/>
            <a:ext cx="2053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И на развлечения!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46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1"/>
          <a:stretch/>
        </p:blipFill>
        <p:spPr>
          <a:xfrm>
            <a:off x="16024" y="1555893"/>
            <a:ext cx="3917949" cy="5225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11"/>
          <a:stretch/>
        </p:blipFill>
        <p:spPr>
          <a:xfrm flipH="1">
            <a:off x="5364088" y="1556792"/>
            <a:ext cx="3592090" cy="482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250" y="395371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Здравствуйте ребята! Сегодня мы вам расскажем о бюджете семьи, о доходах и расходах.</a:t>
            </a:r>
            <a:endParaRPr lang="ru-RU" b="1" dirty="0"/>
          </a:p>
        </p:txBody>
      </p:sp>
      <p:pic>
        <p:nvPicPr>
          <p:cNvPr id="5" name="Picture 2" descr="http://s.myniceprofile.com/myspacepic/826/82694.gif">
            <a:hlinkClick r:id="" action="ppaction://noaction">
              <a:snd r:embed="rId4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0492">
            <a:off x="4084519" y="3554355"/>
            <a:ext cx="2090020" cy="2090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mzayat.com/images/stick-clipart-presentation-stick-1331px-png-stick-clipart-1331_4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892">
            <a:off x="3655717" y="2796584"/>
            <a:ext cx="465855" cy="1791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9745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60" b="48669"/>
          <a:stretch/>
        </p:blipFill>
        <p:spPr bwMode="auto">
          <a:xfrm>
            <a:off x="467544" y="188640"/>
            <a:ext cx="8206630" cy="37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3" y="3501008"/>
            <a:ext cx="2520280" cy="326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s.myniceprofile.com/myspacepic/826/82694.gif">
            <a:hlinkClick r:id="" action="ppaction://noaction">
              <a:snd r:embed="rId4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747">
            <a:off x="1811584" y="3980952"/>
            <a:ext cx="2090020" cy="2090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4293096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У каждого из вас есть семья.  Для того, чтобы покупать еду, необходимые вещи, одежду, платить за квартиру- нужны деньги. Мама и папа за свою работу получают заработную плату. Дедушка  и бабушка получают пенсию за то, что они работали раньше. Если у вас есть взрослые братья и сестры, которые учатся в институте то, они получают за хорошую учебу стипендию.</a:t>
            </a:r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3802688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62" t="20077" r="13106" b="49187"/>
          <a:stretch/>
        </p:blipFill>
        <p:spPr bwMode="auto">
          <a:xfrm>
            <a:off x="227769" y="2353109"/>
            <a:ext cx="7390657" cy="438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050" y="188640"/>
            <a:ext cx="8089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Посмотрите  на рисунок и ответьте на </a:t>
            </a:r>
            <a:r>
              <a:rPr lang="ru-RU" sz="1600" b="1" dirty="0"/>
              <a:t>вопросы. За каждый верный ответ получите по монетке.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/>
              <a:t>С</a:t>
            </a:r>
            <a:r>
              <a:rPr lang="ru-RU" sz="1600" b="1" dirty="0" smtClean="0"/>
              <a:t>кажите, кто в этой семье получает деньги?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Как называются деньги, которые получают мама и папа за свою работу?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Как называются деньги, которые получают бабушка и дедушка?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Как называются деньги, которые получают за хорошую учебу в институте?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3741" y="4644517"/>
            <a:ext cx="1518886" cy="211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91509"/>
            <a:ext cx="1269215" cy="10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32" y="5191509"/>
            <a:ext cx="1269215" cy="10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31" y="5157229"/>
            <a:ext cx="1269215" cy="10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8031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66146 -0.082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40156 -0.215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2125 -0.2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5372316"/>
          </a:xfrm>
        </p:spPr>
        <p:txBody>
          <a:bodyPr/>
          <a:lstStyle/>
          <a:p>
            <a:pPr algn="l">
              <a:buNone/>
            </a:pPr>
            <a:r>
              <a:rPr lang="ru-RU" sz="3600" dirty="0" err="1" smtClean="0"/>
              <a:t>Физминутка</a:t>
            </a:r>
            <a:r>
              <a:rPr lang="ru-RU" sz="3600" dirty="0" smtClean="0"/>
              <a:t>  «Профессии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2400" dirty="0" smtClean="0"/>
              <a:t>Повар варит кашу – имитация; </a:t>
            </a:r>
            <a:br>
              <a:rPr lang="ru-RU" sz="2400" dirty="0" smtClean="0"/>
            </a:br>
            <a:r>
              <a:rPr lang="ru-RU" sz="2400" dirty="0" smtClean="0"/>
              <a:t>плащ портниха шьёт – махи руками;</a:t>
            </a:r>
            <a:br>
              <a:rPr lang="ru-RU" sz="2400" dirty="0" smtClean="0"/>
            </a:br>
            <a:r>
              <a:rPr lang="ru-RU" sz="2400" dirty="0" smtClean="0"/>
              <a:t>Доктор лечит Машу – открыть и закрыть ротик, высунув язычок;</a:t>
            </a:r>
            <a:br>
              <a:rPr lang="ru-RU" sz="2400" dirty="0" smtClean="0"/>
            </a:br>
            <a:r>
              <a:rPr lang="ru-RU" sz="2400" dirty="0" smtClean="0"/>
              <a:t>Сталь кузнец куёт – хлопки;</a:t>
            </a:r>
            <a:br>
              <a:rPr lang="ru-RU" sz="2400" dirty="0" smtClean="0"/>
            </a:br>
            <a:r>
              <a:rPr lang="ru-RU" sz="2400" dirty="0" smtClean="0"/>
              <a:t>Дровосеки рубят – махи с наклонами;</a:t>
            </a:r>
            <a:br>
              <a:rPr lang="ru-RU" sz="2400" dirty="0" smtClean="0"/>
            </a:br>
            <a:r>
              <a:rPr lang="ru-RU" sz="2400" dirty="0" smtClean="0"/>
              <a:t>строят мастера – прыжки  вверх;</a:t>
            </a:r>
            <a:br>
              <a:rPr lang="ru-RU" sz="2400" dirty="0" smtClean="0"/>
            </a:br>
            <a:r>
              <a:rPr lang="ru-RU" sz="2400" dirty="0" smtClean="0"/>
              <a:t>Что же делать будет наша детвора ? – поднимание плеч.</a:t>
            </a:r>
            <a:br>
              <a:rPr lang="ru-RU" sz="24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444" y="18864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Все деньги, которые получают в семье называются доходами.</a:t>
            </a:r>
          </a:p>
          <a:p>
            <a:pPr algn="ctr"/>
            <a:r>
              <a:rPr lang="ru-RU" sz="1600" b="1" dirty="0" smtClean="0"/>
              <a:t>Доходы, это и заработная плата родителей, пенсия бабушек и дедушек, стипендия братьев и сестер.  Но у всех доход разный.  У  папы он намного больше, чем у брата или сестренки. Давайте раздадим каждому члену семьи мешочек. Это будет его доход. </a:t>
            </a:r>
            <a:endParaRPr lang="ru-RU" sz="1600" b="1" dirty="0"/>
          </a:p>
        </p:txBody>
      </p:sp>
      <p:pic>
        <p:nvPicPr>
          <p:cNvPr id="3087" name="Picture 15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661" b="41949" l="2561" r="2304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392" b="53390"/>
          <a:stretch/>
        </p:blipFill>
        <p:spPr bwMode="auto">
          <a:xfrm>
            <a:off x="547661" y="1675036"/>
            <a:ext cx="1549060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3" y="4060658"/>
            <a:ext cx="2088233" cy="27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s.myniceprofile.com/myspacepic/826/82694.gif">
            <a:hlinkClick r:id="" action="ppaction://noaction">
              <a:snd r:embed="rId5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747">
            <a:off x="1457724" y="4860676"/>
            <a:ext cx="1476025" cy="1476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s://img-fotki.yandex.ru/get/9261/65387414.2db/0_e58e5_43fa4b7b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13136"/>
            <a:ext cx="1728192" cy="1774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215" b="37936" l="27595" r="5007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85" r="47116" b="57849"/>
          <a:stretch/>
        </p:blipFill>
        <p:spPr bwMode="auto">
          <a:xfrm>
            <a:off x="3470176" y="1675037"/>
            <a:ext cx="1879601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s://img-fotki.yandex.ru/get/9261/65387414.2db/0_e58e5_43fa4b7b_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63" y="2016192"/>
            <a:ext cx="1421109" cy="1459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43" b="45422" l="54308" r="9884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01" b="52258"/>
          <a:stretch/>
        </p:blipFill>
        <p:spPr bwMode="auto">
          <a:xfrm>
            <a:off x="2771800" y="3619147"/>
            <a:ext cx="3103719" cy="2038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ttps://img-fotki.yandex.ru/get/9261/65387414.2db/0_e58e5_43fa4b7b_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52" y="5157191"/>
            <a:ext cx="1167208" cy="1198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6145" b="86627" l="6692" r="3107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42" t="46242" r="66294" b="13376"/>
          <a:stretch/>
        </p:blipFill>
        <p:spPr bwMode="auto">
          <a:xfrm>
            <a:off x="6397177" y="1809068"/>
            <a:ext cx="1620181" cy="1532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976" b="40964" l="78154" r="9769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88" b="57919"/>
          <a:stretch/>
        </p:blipFill>
        <p:spPr bwMode="auto">
          <a:xfrm>
            <a:off x="4288790" y="3622268"/>
            <a:ext cx="1586729" cy="195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ttps://thumbs.dreamstime.com/z/%D1%81%D0%B5%D0%BC%D1%8C%D1%8F-%D1%81%D0%BC%D0%BE%D1%82%D1%80%D0%B8%D1%82-%D0%BD%D0%B0-%D0%B8%D0%B7%D0%BE%D0%B1%D1%80%D0%B0%D0%B6%D0%B5%D0%BD%D0%B8%D0%B5-1-%D1%82%D0%B5%D0%BC%D1%8B-2728243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5181" b="87108" l="38462" r="5738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84" t="44406" r="41864" b="11166"/>
          <a:stretch/>
        </p:blipFill>
        <p:spPr bwMode="auto">
          <a:xfrm>
            <a:off x="6492495" y="3693400"/>
            <a:ext cx="1429544" cy="2063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ttps://img-fotki.yandex.ru/get/9261/65387414.2db/0_e58e5_43fa4b7b_ori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59" y="2575136"/>
            <a:ext cx="876697" cy="900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726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230</TotalTime>
  <Words>482</Words>
  <Application>Microsoft Office PowerPoint</Application>
  <PresentationFormat>Экран (4:3)</PresentationFormat>
  <Paragraphs>111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Дидактическое пособие  по финансовой грамотности дошкольников                                                                                                                                       выполнила – Соболева Н.Н.      </vt:lpstr>
      <vt:lpstr>                                    Мы живём привычной жизнью: Ходим в школу, в детский сад, На работу и в аптеку, В магазин, в кино, в театр. </vt:lpstr>
      <vt:lpstr>Слайд 3</vt:lpstr>
      <vt:lpstr>Слайд 4</vt:lpstr>
      <vt:lpstr>Слайд 5</vt:lpstr>
      <vt:lpstr>Слайд 6</vt:lpstr>
      <vt:lpstr>Слайд 7</vt:lpstr>
      <vt:lpstr>Физминутка  «Профессии» Повар варит кашу – имитация;  плащ портниха шьёт – махи руками; Доктор лечит Машу – открыть и закрыть ротик, высунув язычок; Сталь кузнец куёт – хлопки; Дровосеки рубят – махи с наклонами; строят мастера – прыжки  вверх; Что же делать будет наша детвора ? – поднимание плеч.   </vt:lpstr>
      <vt:lpstr>Слайд 9</vt:lpstr>
      <vt:lpstr>Слайд 10</vt:lpstr>
      <vt:lpstr>Слайд 11</vt:lpstr>
      <vt:lpstr>Слайд 12</vt:lpstr>
      <vt:lpstr>Тучка доходов, расходов, капли..</vt:lpstr>
      <vt:lpstr>Дидактическая  игра   Доход – расход Папа получил зарплату – это Д. Бабушка заболела – это Р. Выиграли в лотерею – Д. Потеряли кошелёк – Р. Продали часть урожая – Д. Нашли 100 р. – Д Порвались штаны, или ботинки – Р. Заплатили  коммунальные  платежи – Р. Папа  получил премию – Д. Купили  продукты – Р. 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пособие  по финансовой грамотности дошкольников   Автор-составитель                                                                                                                 Шмакова  Людмила Германовна     </dc:title>
  <dc:creator>Пользователь</dc:creator>
  <cp:lastModifiedBy>Директор</cp:lastModifiedBy>
  <cp:revision>21</cp:revision>
  <dcterms:created xsi:type="dcterms:W3CDTF">2017-03-06T11:51:24Z</dcterms:created>
  <dcterms:modified xsi:type="dcterms:W3CDTF">2005-12-31T23:16:30Z</dcterms:modified>
</cp:coreProperties>
</file>