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76" r:id="rId3"/>
    <p:sldId id="256" r:id="rId4"/>
    <p:sldId id="258" r:id="rId5"/>
    <p:sldId id="277" r:id="rId6"/>
    <p:sldId id="280" r:id="rId7"/>
    <p:sldId id="281" r:id="rId8"/>
    <p:sldId id="283" r:id="rId9"/>
    <p:sldId id="284" r:id="rId10"/>
    <p:sldId id="285" r:id="rId11"/>
    <p:sldId id="274" r:id="rId12"/>
    <p:sldId id="286" r:id="rId13"/>
    <p:sldId id="287" r:id="rId14"/>
    <p:sldId id="288" r:id="rId15"/>
    <p:sldId id="289" r:id="rId16"/>
    <p:sldId id="290" r:id="rId17"/>
    <p:sldId id="271" r:id="rId18"/>
    <p:sldId id="291" r:id="rId19"/>
    <p:sldId id="272" r:id="rId20"/>
    <p:sldId id="27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1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3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51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5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49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9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1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7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7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6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5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3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9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5057-ED66-4E35-81AF-F554295F050E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666B28-F5AF-40DE-A60A-5B006EE02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886" y="9906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Презентация: 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6886" y="4071258"/>
            <a:ext cx="5450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Выполнила: специалист по социальной работе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Проскура Елена Викторовна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0514" y="5682343"/>
            <a:ext cx="267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Санкт-Петербург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2653771"/>
            <a:ext cx="18192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5514" y="4702629"/>
            <a:ext cx="7478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Международного дня детей есть флаг. На зеленом фоне, символизирующем </a:t>
            </a:r>
            <a:r>
              <a:rPr lang="ru-RU" dirty="0" smtClean="0"/>
              <a:t>рост, гармонию</a:t>
            </a:r>
            <a:r>
              <a:rPr lang="ru-RU" dirty="0"/>
              <a:t>, свежесть и плодородие,</a:t>
            </a:r>
          </a:p>
          <a:p>
            <a:r>
              <a:rPr lang="ru-RU" dirty="0" smtClean="0"/>
              <a:t>вокруг </a:t>
            </a:r>
            <a:r>
              <a:rPr lang="ru-RU" dirty="0"/>
              <a:t>знака Земли </a:t>
            </a:r>
            <a:r>
              <a:rPr lang="ru-RU" dirty="0" smtClean="0"/>
              <a:t>размещены стилизованные </a:t>
            </a:r>
            <a:r>
              <a:rPr lang="ru-RU" dirty="0"/>
              <a:t>фигурки - красная,</a:t>
            </a:r>
          </a:p>
          <a:p>
            <a:r>
              <a:rPr lang="ru-RU" dirty="0" smtClean="0"/>
              <a:t>желтая</a:t>
            </a:r>
            <a:r>
              <a:rPr lang="ru-RU" dirty="0"/>
              <a:t>, синяя, белая и </a:t>
            </a:r>
            <a:r>
              <a:rPr lang="ru-RU" dirty="0" smtClean="0"/>
              <a:t>черная. Эти </a:t>
            </a:r>
            <a:r>
              <a:rPr lang="ru-RU" dirty="0"/>
              <a:t>человеческие фигурки </a:t>
            </a:r>
            <a:r>
              <a:rPr lang="ru-RU" dirty="0" smtClean="0"/>
              <a:t>символизируют разнообразие </a:t>
            </a:r>
            <a:r>
              <a:rPr lang="ru-RU" dirty="0"/>
              <a:t>и терпимость. Знак Земли,</a:t>
            </a:r>
          </a:p>
          <a:p>
            <a:r>
              <a:rPr lang="ru-RU" dirty="0" smtClean="0"/>
              <a:t>размещенный </a:t>
            </a:r>
            <a:r>
              <a:rPr lang="ru-RU" dirty="0"/>
              <a:t>в центре, -это символ </a:t>
            </a:r>
            <a:r>
              <a:rPr lang="ru-RU" dirty="0" smtClean="0"/>
              <a:t>нашего общего </a:t>
            </a:r>
            <a:r>
              <a:rPr lang="ru-RU" dirty="0"/>
              <a:t>дома.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75" y="151014"/>
            <a:ext cx="6506094" cy="43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4914" y="4675494"/>
            <a:ext cx="8469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День защиты детей - это не только один из самых радостных</a:t>
            </a:r>
          </a:p>
          <a:p>
            <a:r>
              <a:rPr lang="ru-RU" dirty="0"/>
              <a:t>п</a:t>
            </a:r>
            <a:r>
              <a:rPr lang="ru-RU" dirty="0" smtClean="0"/>
              <a:t>раздников </a:t>
            </a:r>
            <a:r>
              <a:rPr lang="ru-RU" dirty="0"/>
              <a:t>для детей, но и напоминание взрослым о том, что</a:t>
            </a:r>
          </a:p>
          <a:p>
            <a:r>
              <a:rPr lang="ru-RU" dirty="0" smtClean="0"/>
              <a:t>дети </a:t>
            </a:r>
            <a:r>
              <a:rPr lang="ru-RU" dirty="0"/>
              <a:t>нуждаются в их постоянной заботе и </a:t>
            </a:r>
            <a:r>
              <a:rPr lang="ru-RU" dirty="0" smtClean="0"/>
              <a:t>защите, </a:t>
            </a:r>
            <a:r>
              <a:rPr lang="ru-RU" dirty="0"/>
              <a:t>и что взрослые</a:t>
            </a:r>
          </a:p>
          <a:p>
            <a:r>
              <a:rPr lang="ru-RU" dirty="0" smtClean="0"/>
              <a:t>несут </a:t>
            </a:r>
            <a:r>
              <a:rPr lang="ru-RU" dirty="0"/>
              <a:t>ответственность за </a:t>
            </a:r>
            <a:r>
              <a:rPr lang="ru-RU" dirty="0" smtClean="0"/>
              <a:t>них. Это </a:t>
            </a:r>
            <a:r>
              <a:rPr lang="ru-RU" dirty="0"/>
              <a:t>прекрасный повод для мобилизации мировой </a:t>
            </a:r>
            <a:r>
              <a:rPr lang="ru-RU" dirty="0" smtClean="0"/>
              <a:t>общественности в </a:t>
            </a:r>
            <a:r>
              <a:rPr lang="ru-RU" dirty="0"/>
              <a:t>борьбе за сохранение здоровья подрастающего поколения, за </a:t>
            </a:r>
            <a:r>
              <a:rPr lang="ru-RU" dirty="0" smtClean="0"/>
              <a:t>равные права </a:t>
            </a:r>
            <a:r>
              <a:rPr lang="ru-RU" dirty="0"/>
              <a:t>на получение образования и воспитания, за сохранение </a:t>
            </a:r>
            <a:r>
              <a:rPr lang="ru-RU" dirty="0" smtClean="0"/>
              <a:t>мирного неба </a:t>
            </a:r>
            <a:r>
              <a:rPr lang="ru-RU" dirty="0"/>
              <a:t>над каждым ребенком.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75" y="0"/>
            <a:ext cx="64103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99" y="4483971"/>
            <a:ext cx="7445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Несмотря на всю грандиозность празднования и витающее в </a:t>
            </a:r>
            <a:r>
              <a:rPr lang="ru-RU" dirty="0" smtClean="0"/>
              <a:t>воздухе ощущение </a:t>
            </a:r>
            <a:r>
              <a:rPr lang="ru-RU" dirty="0"/>
              <a:t>всеобщей радости, нельзя забывать о том, что и в </a:t>
            </a:r>
            <a:r>
              <a:rPr lang="ru-RU" dirty="0" smtClean="0"/>
              <a:t>нашей стране </a:t>
            </a:r>
            <a:r>
              <a:rPr lang="ru-RU" dirty="0"/>
              <a:t>и в мире есть огромное количество детей, </a:t>
            </a:r>
            <a:r>
              <a:rPr lang="ru-RU" dirty="0" smtClean="0"/>
              <a:t>нуждающихся в </a:t>
            </a:r>
            <a:r>
              <a:rPr lang="ru-RU" dirty="0"/>
              <a:t>поддержке и </a:t>
            </a:r>
            <a:r>
              <a:rPr lang="ru-RU" dirty="0" smtClean="0"/>
              <a:t>защите. К </a:t>
            </a:r>
            <a:r>
              <a:rPr lang="ru-RU" dirty="0"/>
              <a:t>сожалению не все детское население в этот праздничный </a:t>
            </a:r>
            <a:r>
              <a:rPr lang="ru-RU" dirty="0" smtClean="0"/>
              <a:t>день имеет </a:t>
            </a:r>
            <a:r>
              <a:rPr lang="ru-RU" dirty="0"/>
              <a:t>повод для улыбок и радости.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39" y="1978896"/>
            <a:ext cx="4029075" cy="2505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59" y="188613"/>
            <a:ext cx="272415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6" y="124777"/>
            <a:ext cx="33909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886" y="4909457"/>
            <a:ext cx="8371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странах Азии и Африки детям угрожает голод, </a:t>
            </a:r>
            <a:r>
              <a:rPr lang="ru-RU" dirty="0" smtClean="0"/>
              <a:t>военные конфликты</a:t>
            </a:r>
            <a:r>
              <a:rPr lang="ru-RU" dirty="0"/>
              <a:t>, СПИД и другие смертельные болезни, а </a:t>
            </a:r>
            <a:r>
              <a:rPr lang="ru-RU" dirty="0" smtClean="0"/>
              <a:t>также безграмотность</a:t>
            </a:r>
            <a:r>
              <a:rPr lang="ru-RU" dirty="0"/>
              <a:t>. Детская смертность в менее развитых </a:t>
            </a:r>
            <a:r>
              <a:rPr lang="ru-RU" dirty="0" smtClean="0"/>
              <a:t>странах практически </a:t>
            </a:r>
            <a:r>
              <a:rPr lang="ru-RU" dirty="0"/>
              <a:t>в 2 раза выше, чем в нормально </a:t>
            </a:r>
            <a:r>
              <a:rPr lang="ru-RU" dirty="0" smtClean="0"/>
              <a:t>развивающихся.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55"/>
            <a:ext cx="4429125" cy="2486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2" y="1539239"/>
            <a:ext cx="40290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286" y="4038600"/>
            <a:ext cx="8741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нашей стране более 35 миллионов детей, из которых </a:t>
            </a:r>
            <a:r>
              <a:rPr lang="ru-RU" dirty="0" smtClean="0"/>
              <a:t>по-настоящему здоровыми </a:t>
            </a:r>
            <a:r>
              <a:rPr lang="ru-RU" dirty="0"/>
              <a:t>можно назвать только 12%. За последнее </a:t>
            </a:r>
            <a:r>
              <a:rPr lang="ru-RU" dirty="0" smtClean="0"/>
              <a:t>десятилетие по </a:t>
            </a:r>
            <a:r>
              <a:rPr lang="ru-RU" dirty="0"/>
              <a:t>статистике Минздрава РФ, на четверть увеличилось </a:t>
            </a:r>
            <a:r>
              <a:rPr lang="ru-RU" dirty="0" smtClean="0"/>
              <a:t>количество детей </a:t>
            </a:r>
            <a:r>
              <a:rPr lang="ru-RU" dirty="0"/>
              <a:t>имеющих различные психические расстройства, </a:t>
            </a:r>
            <a:r>
              <a:rPr lang="ru-RU" dirty="0" smtClean="0"/>
              <a:t>благодаря чему </a:t>
            </a:r>
            <a:r>
              <a:rPr lang="ru-RU" dirty="0"/>
              <a:t>участились случаи суицида, неконтролируемой агрессии </a:t>
            </a:r>
            <a:r>
              <a:rPr lang="ru-RU" dirty="0" smtClean="0"/>
              <a:t>и вандализма</a:t>
            </a:r>
            <a:r>
              <a:rPr lang="ru-RU" dirty="0"/>
              <a:t>. Только в Москве ежедневно подростками </a:t>
            </a:r>
            <a:r>
              <a:rPr lang="ru-RU" dirty="0" smtClean="0"/>
              <a:t>совершаются попытки </a:t>
            </a:r>
            <a:r>
              <a:rPr lang="ru-RU" dirty="0"/>
              <a:t>самоубийства.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9" y="81395"/>
            <a:ext cx="5648325" cy="2705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56" y="1558287"/>
            <a:ext cx="3914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41" y="1859743"/>
            <a:ext cx="3352800" cy="23526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8566" y="4395850"/>
            <a:ext cx="78703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Стало больше и малолетних наркоманов, почти </a:t>
            </a:r>
            <a:r>
              <a:rPr lang="ru-RU" dirty="0" smtClean="0"/>
              <a:t>половина подростков </a:t>
            </a:r>
            <a:r>
              <a:rPr lang="ru-RU" dirty="0"/>
              <a:t>употребляет алкоголь. На каждые 100 тысяч </a:t>
            </a:r>
            <a:r>
              <a:rPr lang="ru-RU" dirty="0" smtClean="0"/>
              <a:t>населения 760 </a:t>
            </a:r>
            <a:r>
              <a:rPr lang="ru-RU" dirty="0"/>
              <a:t>детей находятся на учтете в службах </a:t>
            </a:r>
            <a:r>
              <a:rPr lang="ru-RU" dirty="0" smtClean="0"/>
              <a:t>наркологических диспансеров</a:t>
            </a:r>
            <a:r>
              <a:rPr lang="ru-RU" dirty="0"/>
              <a:t>. Если добавить к этому снижение </a:t>
            </a:r>
            <a:r>
              <a:rPr lang="ru-RU" dirty="0" smtClean="0"/>
              <a:t>рождаемости и </a:t>
            </a:r>
            <a:r>
              <a:rPr lang="ru-RU" dirty="0"/>
              <a:t>повышение смертности младенцев, то картина </a:t>
            </a:r>
            <a:r>
              <a:rPr lang="ru-RU" dirty="0" smtClean="0"/>
              <a:t>светлого будущего </a:t>
            </a:r>
            <a:r>
              <a:rPr lang="ru-RU" dirty="0"/>
              <a:t>не вырисовывается радостной.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" y="382298"/>
            <a:ext cx="3352800" cy="2352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84" y="245256"/>
            <a:ext cx="27622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" y="0"/>
            <a:ext cx="9285317" cy="69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7171" y="5704115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нашей гостиницы участвуют в конкурсе «Рисунки на асфальте» на празднике Дня защиты детей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71" y="274579"/>
            <a:ext cx="64484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54"/>
            <a:ext cx="9887381" cy="67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0" y="101383"/>
            <a:ext cx="10375414" cy="6756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643" y="183487"/>
            <a:ext cx="6001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Дети –наше счастье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87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" y="177424"/>
            <a:ext cx="9753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0" y="-2759"/>
            <a:ext cx="9154825" cy="68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5" y="133421"/>
            <a:ext cx="9476682" cy="63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0"/>
            <a:ext cx="8567737" cy="70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057" y="5461426"/>
            <a:ext cx="709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Каждый год во всем мире отмечается Международный день детей, </a:t>
            </a:r>
            <a:r>
              <a:rPr lang="ru-RU" dirty="0" smtClean="0"/>
              <a:t>который </a:t>
            </a:r>
            <a:r>
              <a:rPr lang="ru-RU" dirty="0"/>
              <a:t>и в нашей стране празднуется в первый день лета – </a:t>
            </a:r>
          </a:p>
          <a:p>
            <a:r>
              <a:rPr lang="ru-RU" dirty="0"/>
              <a:t>1 июня и называется Днем защиты детей.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" y="508201"/>
            <a:ext cx="70866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97086"/>
            <a:ext cx="8022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Решение о его проведении было принято в 1925 году на Всемирной</a:t>
            </a:r>
          </a:p>
          <a:p>
            <a:r>
              <a:rPr lang="ru-RU" dirty="0" smtClean="0"/>
              <a:t>конференции</a:t>
            </a:r>
            <a:r>
              <a:rPr lang="ru-RU" dirty="0"/>
              <a:t>, посвященной вопросам благополучия детей, в Женеве.</a:t>
            </a:r>
          </a:p>
          <a:p>
            <a:r>
              <a:rPr lang="ru-RU" dirty="0" smtClean="0"/>
              <a:t>Точно </a:t>
            </a:r>
            <a:r>
              <a:rPr lang="ru-RU" dirty="0"/>
              <a:t>не известно, почему этот детский праздник было решено </a:t>
            </a:r>
            <a:r>
              <a:rPr lang="ru-RU" dirty="0" smtClean="0"/>
              <a:t>отмечать именно </a:t>
            </a:r>
            <a:r>
              <a:rPr lang="ru-RU" dirty="0"/>
              <a:t>1 июня</a:t>
            </a:r>
            <a:r>
              <a:rPr lang="ru-RU" dirty="0" smtClean="0"/>
              <a:t>. По </a:t>
            </a:r>
            <a:r>
              <a:rPr lang="ru-RU" dirty="0"/>
              <a:t>одной из версий, в 1925 году Генеральный консул </a:t>
            </a:r>
            <a:r>
              <a:rPr lang="ru-RU" dirty="0" smtClean="0"/>
              <a:t>Китая в </a:t>
            </a:r>
            <a:r>
              <a:rPr lang="ru-RU" dirty="0"/>
              <a:t>Сан-Франциско собрал группу китайских детей-сирот и устроил для </a:t>
            </a:r>
            <a:r>
              <a:rPr lang="ru-RU" dirty="0" smtClean="0"/>
              <a:t>них празднование </a:t>
            </a:r>
            <a:r>
              <a:rPr lang="ru-RU" dirty="0" err="1"/>
              <a:t>Дуань</a:t>
            </a:r>
            <a:r>
              <a:rPr lang="ru-RU" dirty="0"/>
              <a:t>-у </a:t>
            </a:r>
            <a:r>
              <a:rPr lang="ru-RU" dirty="0" err="1"/>
              <a:t>цзе</a:t>
            </a:r>
            <a:r>
              <a:rPr lang="ru-RU" dirty="0"/>
              <a:t> (Фестиваля лодок-драконов), дата </a:t>
            </a:r>
            <a:r>
              <a:rPr lang="ru-RU" dirty="0" smtClean="0"/>
              <a:t>которого как </a:t>
            </a:r>
            <a:r>
              <a:rPr lang="ru-RU" dirty="0"/>
              <a:t>раз пришлась на 1 июня.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0397"/>
            <a:ext cx="4572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05" y="400397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903513" y="4323209"/>
            <a:ext cx="100475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Также история </a:t>
            </a:r>
            <a:r>
              <a:rPr lang="ru-RU" dirty="0"/>
              <a:t>этого праздника уходит в послевоенное время. </a:t>
            </a:r>
          </a:p>
          <a:p>
            <a:r>
              <a:rPr lang="ru-RU" dirty="0"/>
              <a:t>В ноябре 1949 году в Париже состоялся конгресс женщин, на котором </a:t>
            </a:r>
          </a:p>
          <a:p>
            <a:r>
              <a:rPr lang="ru-RU" dirty="0"/>
              <a:t>была произнесена клятва о безустанной борьбе за обеспечение прочного</a:t>
            </a:r>
          </a:p>
          <a:p>
            <a:r>
              <a:rPr lang="ru-RU" dirty="0"/>
              <a:t>мира как единственной гарантии счастья детей. </a:t>
            </a:r>
          </a:p>
          <a:p>
            <a:r>
              <a:rPr lang="ru-RU" dirty="0"/>
              <a:t>Через год, в 1950 году 1 июня был проведен первый Международный </a:t>
            </a:r>
          </a:p>
          <a:p>
            <a:r>
              <a:rPr lang="ru-RU" dirty="0"/>
              <a:t>день защиты детей. После чего, каждый год в этот первый летний </a:t>
            </a:r>
          </a:p>
          <a:p>
            <a:r>
              <a:rPr lang="ru-RU" dirty="0"/>
              <a:t>день стал проводиться праздник в честь подрастающего поколения.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1" y="199506"/>
            <a:ext cx="6187639" cy="40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681" y="425631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03462" y="5714762"/>
            <a:ext cx="8739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 широко празднуется во многих странах мира.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день, в первый день лета, организуются праздничные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скверах, парках и учреждениях образования и культуры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6" y="325062"/>
            <a:ext cx="4305300" cy="2533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8" y="325062"/>
            <a:ext cx="4019550" cy="257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9" y="3058012"/>
            <a:ext cx="38195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571" y="5192486"/>
            <a:ext cx="8436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целый комплекс мероприятий, который способствует </a:t>
            </a:r>
            <a:r>
              <a:rPr lang="ru-RU" dirty="0" smtClean="0"/>
              <a:t>социальному, физическому </a:t>
            </a:r>
            <a:r>
              <a:rPr lang="ru-RU" dirty="0"/>
              <a:t>и душевному развитию детей. Ведь каждый ребенок </a:t>
            </a:r>
            <a:r>
              <a:rPr lang="ru-RU" dirty="0" smtClean="0"/>
              <a:t>имеет право </a:t>
            </a:r>
            <a:r>
              <a:rPr lang="ru-RU" dirty="0"/>
              <a:t>на счастливое и полноценное детство.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" y="141489"/>
            <a:ext cx="4743450" cy="306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85" y="1627389"/>
            <a:ext cx="47339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593</Words>
  <Application>Microsoft Office PowerPoint</Application>
  <PresentationFormat>Широкоэкранный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Алексей Попов</cp:lastModifiedBy>
  <cp:revision>16</cp:revision>
  <dcterms:created xsi:type="dcterms:W3CDTF">2017-05-31T13:32:06Z</dcterms:created>
  <dcterms:modified xsi:type="dcterms:W3CDTF">2022-05-30T19:41:34Z</dcterms:modified>
</cp:coreProperties>
</file>