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71" r:id="rId4"/>
    <p:sldId id="272" r:id="rId5"/>
    <p:sldId id="273" r:id="rId6"/>
    <p:sldId id="263" r:id="rId7"/>
    <p:sldId id="264" r:id="rId8"/>
    <p:sldId id="274" r:id="rId9"/>
    <p:sldId id="275" r:id="rId10"/>
    <p:sldId id="276" r:id="rId11"/>
    <p:sldId id="257" r:id="rId12"/>
    <p:sldId id="268" r:id="rId13"/>
    <p:sldId id="258" r:id="rId14"/>
    <p:sldId id="269" r:id="rId15"/>
    <p:sldId id="259" r:id="rId16"/>
    <p:sldId id="270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6506-05A2-4DEB-A2FE-A24364E31E4C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DF73-63DF-4BDF-8702-23956CD49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C94A4-477A-4ED2-909C-6F09E3775D5D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1C1E-D811-4F9F-A9C2-774084799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1DA4-55C0-4E82-8905-DBE5A4FD9CE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7606F-7296-4185-97E9-B85C400EF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9B21-C684-42A6-8D43-ACD41F79FB43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A18C-BC7D-4302-AE89-CC41C79C9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362E-FB0D-4132-B40D-5AC22F68E66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5963-65B2-43D2-B0CE-5ACD1CD1F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B322-453B-477E-BEF0-4D7E8B3E0A1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A446-245B-4D81-A42F-8F384DBD4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2533-2CF9-4FEE-8233-06A6E2FCBBDF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5D9B-D2A5-4A93-8AF8-4412D401C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06F7-175A-441E-9410-5D48E2BC63D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9F36-B673-4C57-B8A4-37194B115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24BE-1189-4C8F-A89D-283D14101A20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1E67-F81A-4C5C-84AF-4617DF80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6788A-312D-4BCD-8695-6E9024AEF11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A050-47C4-4945-8C9F-017A0188A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83DA-DFF0-4FA4-B22D-EF8BC87422AE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9DA0A-D729-441C-A022-46302CF9B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DB1EB1-9BD7-4F18-BD8F-CB1B2C34DA1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6F4AF2-291D-4246-8F59-A4982ECD1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wmf"/><Relationship Id="rId7" Type="http://schemas.openxmlformats.org/officeDocument/2006/relationships/image" Target="../media/image19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772400" cy="3924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</a:rPr>
              <a:t>«Проценты»</a:t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7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8459788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solidFill>
                  <a:srgbClr val="FF3300"/>
                </a:solidFill>
              </a:rPr>
              <a:t>2. Из 1800 га колхозного поля 558 га </a:t>
            </a:r>
          </a:p>
          <a:p>
            <a:pPr>
              <a:spcBef>
                <a:spcPct val="20000"/>
              </a:spcBef>
            </a:pPr>
            <a:r>
              <a:rPr lang="ru-RU" sz="3200">
                <a:solidFill>
                  <a:srgbClr val="FF3300"/>
                </a:solidFill>
              </a:rPr>
              <a:t>засеяно ячменем. Какой</a:t>
            </a:r>
          </a:p>
          <a:p>
            <a:pPr>
              <a:spcBef>
                <a:spcPct val="20000"/>
              </a:spcBef>
            </a:pPr>
            <a:r>
              <a:rPr lang="ru-RU" sz="3200">
                <a:solidFill>
                  <a:srgbClr val="FF3300"/>
                </a:solidFill>
              </a:rPr>
              <a:t> процент поля засеян ячменем?</a:t>
            </a:r>
          </a:p>
        </p:txBody>
      </p:sp>
      <p:pic>
        <p:nvPicPr>
          <p:cNvPr id="50181" name="Picture 5" descr="MP90044840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76250"/>
            <a:ext cx="23447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MYNET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63" y="1735138"/>
            <a:ext cx="1728787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916238" y="1576388"/>
            <a:ext cx="3600450" cy="1131887"/>
          </a:xfrm>
          <a:prstGeom prst="cloudCallout">
            <a:avLst>
              <a:gd name="adj1" fmla="val -91741"/>
              <a:gd name="adj2" fmla="val 335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/>
              <a:t>А какое решение?</a:t>
            </a:r>
          </a:p>
        </p:txBody>
      </p:sp>
      <p:pic>
        <p:nvPicPr>
          <p:cNvPr id="6" name="Picture 6" descr="MC90042579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2628900"/>
            <a:ext cx="17716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2625" y="3365500"/>
            <a:ext cx="7345363" cy="1755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6429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071563"/>
            <a:ext cx="8072437" cy="53578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1. В корзине яблоки и груши, всего 30 фруктов. 40% из них яблоки. Сколько яблок  в корзине?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Решение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1)30:100=0,3 - 1%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2) 0,3·40=12 – яблок.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Ответ: 12.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928688"/>
            <a:ext cx="7858125" cy="53578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2. В корзине яблоки и груши, из них 15 яблок, что составляет 20% всех фруктов. Сколько всего фруктов  в корзине?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Решение: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15:20=0,75 – 1%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0,75·100=75 – всего фруктов.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Ответ: 75.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1071563"/>
            <a:ext cx="7858125" cy="528637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3. В корзине яблоки и груши. Всего их 60 штук, яблок  24. Сколько процентов составляет количество яблок от всех фруктов?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Решение: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24:60=0,4 – часть составляют яблоки.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0,4·100=40 % - яблок.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Ответ: 40%.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08038" y="333375"/>
            <a:ext cx="6764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C00FF"/>
                </a:solidFill>
              </a:rPr>
              <a:t>А теперь самостоятельная работа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27175" y="908050"/>
            <a:ext cx="4633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/>
              <a:t>Заполните таблицу:</a:t>
            </a:r>
          </a:p>
        </p:txBody>
      </p:sp>
      <p:graphicFrame>
        <p:nvGraphicFramePr>
          <p:cNvPr id="52375" name="Group 151"/>
          <p:cNvGraphicFramePr>
            <a:graphicFrameLocks noGrp="1"/>
          </p:cNvGraphicFramePr>
          <p:nvPr/>
        </p:nvGraphicFramePr>
        <p:xfrm>
          <a:off x="611560" y="1844824"/>
          <a:ext cx="7705725" cy="1377951"/>
        </p:xfrm>
        <a:graphic>
          <a:graphicData uri="http://schemas.openxmlformats.org/drawingml/2006/table">
            <a:tbl>
              <a:tblPr/>
              <a:tblGrid>
                <a:gridCol w="2097087"/>
                <a:gridCol w="857250"/>
                <a:gridCol w="923925"/>
                <a:gridCol w="725488"/>
                <a:gridCol w="592137"/>
                <a:gridCol w="860425"/>
                <a:gridCol w="855663"/>
                <a:gridCol w="7937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Десятичная дробь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Проценты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22" name="Picture 137" descr="MC90028218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35975" y="2708275"/>
            <a:ext cx="7080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3" name="Picture 138" descr="MC90029829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6600" y="17463"/>
            <a:ext cx="56197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4" name="Picture 139" descr="MC90039705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0"/>
            <a:ext cx="684213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5" name="Picture 140" descr="MC90031896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981075"/>
            <a:ext cx="7191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6" name="Picture 141" descr="MC90038928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188" y="260350"/>
            <a:ext cx="7937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7" name="Picture 142" descr="MP90034195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836613"/>
            <a:ext cx="7207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8" name="Picture 143" descr="MP900315619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908050"/>
            <a:ext cx="86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376" name="Picture 152" descr="MYNET07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57925" y="4030663"/>
            <a:ext cx="2700338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153"/>
          <p:cNvSpPr>
            <a:spLocks noChangeArrowheads="1"/>
          </p:cNvSpPr>
          <p:nvPr/>
        </p:nvSpPr>
        <p:spPr bwMode="auto">
          <a:xfrm flipV="1">
            <a:off x="3357563" y="3435350"/>
            <a:ext cx="24304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ru-RU" b="1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b="1"/>
          </a:p>
        </p:txBody>
      </p:sp>
      <p:sp>
        <p:nvSpPr>
          <p:cNvPr id="20531" name="Text Box 155"/>
          <p:cNvSpPr txBox="1">
            <a:spLocks noChangeArrowheads="1"/>
          </p:cNvSpPr>
          <p:nvPr/>
        </p:nvSpPr>
        <p:spPr bwMode="auto">
          <a:xfrm>
            <a:off x="879475" y="3716338"/>
            <a:ext cx="549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9" name="Group 151"/>
          <p:cNvGraphicFramePr>
            <a:graphicFrameLocks noGrp="1"/>
          </p:cNvGraphicFramePr>
          <p:nvPr/>
        </p:nvGraphicFramePr>
        <p:xfrm>
          <a:off x="611560" y="1772816"/>
          <a:ext cx="7705724" cy="1554163"/>
        </p:xfrm>
        <a:graphic>
          <a:graphicData uri="http://schemas.openxmlformats.org/drawingml/2006/table">
            <a:tbl>
              <a:tblPr/>
              <a:tblGrid>
                <a:gridCol w="1694695"/>
                <a:gridCol w="576064"/>
                <a:gridCol w="860882"/>
                <a:gridCol w="1003860"/>
                <a:gridCol w="799557"/>
                <a:gridCol w="885854"/>
                <a:gridCol w="880952"/>
                <a:gridCol w="100386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Десятичная дробь</a:t>
                      </a:r>
                    </a:p>
                  </a:txBody>
                  <a:tcPr marL="91449" marR="914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0,25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0,1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0,2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0,75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0,05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Проценты</a:t>
                      </a:r>
                    </a:p>
                  </a:txBody>
                  <a:tcPr marL="91449" marR="914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91449" marR="9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95288" y="534988"/>
            <a:ext cx="6840537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/>
              <a:t>Задача</a:t>
            </a:r>
          </a:p>
          <a:p>
            <a:pPr>
              <a:defRPr/>
            </a:pPr>
            <a:r>
              <a:rPr lang="ru-RU" sz="2400" dirty="0"/>
              <a:t>Кролик посадил у себя в саду 250 луковиц </a:t>
            </a:r>
          </a:p>
          <a:p>
            <a:pPr>
              <a:defRPr/>
            </a:pPr>
            <a:r>
              <a:rPr lang="ru-RU" sz="2400" dirty="0"/>
              <a:t>тюльпанов красного цвета. </a:t>
            </a:r>
          </a:p>
          <a:p>
            <a:pPr>
              <a:defRPr/>
            </a:pPr>
            <a:r>
              <a:rPr lang="ru-RU" sz="2400" dirty="0"/>
              <a:t>Но 8% тюльпанов выросло желтыми. </a:t>
            </a:r>
          </a:p>
          <a:p>
            <a:pPr>
              <a:defRPr/>
            </a:pPr>
            <a:r>
              <a:rPr lang="ru-RU" sz="2400" dirty="0"/>
              <a:t>Сколько тюльпанов оказалось желтыми?</a:t>
            </a:r>
            <a:br>
              <a:rPr lang="ru-RU" sz="2400" dirty="0"/>
            </a:br>
            <a:r>
              <a:rPr lang="ru-RU" sz="2400" dirty="0">
                <a:solidFill>
                  <a:srgbClr val="FF3300"/>
                </a:solidFill>
              </a:rPr>
              <a:t/>
            </a:r>
            <a:br>
              <a:rPr lang="ru-RU" sz="2400" dirty="0">
                <a:solidFill>
                  <a:srgbClr val="FF3300"/>
                </a:solidFill>
              </a:rPr>
            </a:br>
            <a:endParaRPr lang="ru-RU" sz="2400" dirty="0">
              <a:solidFill>
                <a:srgbClr val="FF3300"/>
              </a:solidFill>
            </a:endParaRPr>
          </a:p>
        </p:txBody>
      </p:sp>
      <p:pic>
        <p:nvPicPr>
          <p:cNvPr id="67591" name="Picture 7" descr="MC9000370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641600"/>
            <a:ext cx="2808287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2535238" y="388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67596" name="Picture 12" descr="MC90042579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3438" y="3933825"/>
            <a:ext cx="198437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213" y="4797425"/>
            <a:ext cx="8858250" cy="920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863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Вычисли устно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75" y="857250"/>
            <a:ext cx="8034338" cy="52149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1,2·2                    1:4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0,3</a:t>
            </a:r>
            <a:r>
              <a:rPr lang="ru-RU" sz="4800" b="1" dirty="0">
                <a:solidFill>
                  <a:srgbClr val="C0504D">
                    <a:lumMod val="50000"/>
                  </a:srgbClr>
                </a:solidFill>
              </a:rPr>
              <a:t>·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2                    1,6:0,4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3,1</a:t>
            </a:r>
            <a:r>
              <a:rPr lang="ru-RU" sz="4800" b="1" dirty="0">
                <a:solidFill>
                  <a:srgbClr val="C0504D">
                    <a:lumMod val="50000"/>
                  </a:srgbClr>
                </a:solidFill>
              </a:rPr>
              <a:t>·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3                    0,6+0,3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0,8:4                    0,07+0,3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39975" y="1047750"/>
            <a:ext cx="1655763" cy="581025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=2,4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39975" y="1916113"/>
            <a:ext cx="1655763" cy="504825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=0,6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975" y="2708275"/>
            <a:ext cx="1655763" cy="576263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=9,3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70138" y="3630613"/>
            <a:ext cx="1625600" cy="57626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=</a:t>
            </a:r>
            <a:r>
              <a:rPr lang="ru-RU" sz="4400" dirty="0">
                <a:solidFill>
                  <a:srgbClr val="FF0000"/>
                </a:solidFill>
              </a:rPr>
              <a:t>=0,2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488" y="1047750"/>
            <a:ext cx="1655762" cy="581025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=0,25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488" y="1916113"/>
            <a:ext cx="1655762" cy="504825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=4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488" y="2781300"/>
            <a:ext cx="1655762" cy="576263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=0,9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75475" y="3633788"/>
            <a:ext cx="1628775" cy="649287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=0,37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0" y="-44450"/>
            <a:ext cx="6516688" cy="2565400"/>
          </a:xfrm>
          <a:prstGeom prst="cloudCallout">
            <a:avLst>
              <a:gd name="adj1" fmla="val 69769"/>
              <a:gd name="adj2" fmla="val 1708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Слово процент означает «сотая часть».</a:t>
            </a:r>
          </a:p>
          <a:p>
            <a:pPr algn="ctr"/>
            <a:r>
              <a:rPr lang="ru-RU" sz="3200" b="1">
                <a:solidFill>
                  <a:srgbClr val="FF3300"/>
                </a:solidFill>
              </a:rPr>
              <a:t> Сотая часть чего?</a:t>
            </a:r>
          </a:p>
        </p:txBody>
      </p:sp>
      <p:pic>
        <p:nvPicPr>
          <p:cNvPr id="12291" name="Picture 11" descr="MC90042579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60350"/>
            <a:ext cx="1984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4" name="Picture 12" descr="MC90042449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133600"/>
            <a:ext cx="20129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MC90042579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59274">
            <a:off x="7246938" y="611188"/>
            <a:ext cx="1984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AutoShape 10"/>
          <p:cNvSpPr>
            <a:spLocks noChangeArrowheads="1"/>
          </p:cNvSpPr>
          <p:nvPr/>
        </p:nvSpPr>
        <p:spPr bwMode="auto">
          <a:xfrm flipH="1" flipV="1">
            <a:off x="468313" y="3860800"/>
            <a:ext cx="8675687" cy="2736850"/>
          </a:xfrm>
          <a:prstGeom prst="wedgeRoundRectCallout">
            <a:avLst>
              <a:gd name="adj1" fmla="val 39245"/>
              <a:gd name="adj2" fmla="val 6823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r>
              <a:rPr lang="ru-RU" b="1">
                <a:solidFill>
                  <a:srgbClr val="000000"/>
                </a:solidFill>
                <a:latin typeface="Arial" charset="0"/>
              </a:rPr>
              <a:t> Хороший вопрос!</a:t>
            </a:r>
          </a:p>
          <a:p>
            <a:r>
              <a:rPr lang="ru-RU" sz="4400" b="1">
                <a:latin typeface="Arial" charset="0"/>
              </a:rPr>
              <a:t>Процент – это сотая часть любой величины</a:t>
            </a:r>
            <a:r>
              <a:rPr lang="ru-RU" b="1">
                <a:latin typeface="Arial" charset="0"/>
              </a:rPr>
              <a:t>: </a:t>
            </a:r>
            <a:r>
              <a:rPr lang="ru-RU" sz="3600" b="1"/>
              <a:t>пути, массы. площади, количества объема.</a:t>
            </a:r>
          </a:p>
          <a:p>
            <a:pPr algn="ctr"/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utoShap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3675" y="0"/>
            <a:ext cx="6034088" cy="2584450"/>
          </a:xfrm>
          <a:prstGeom prst="rect">
            <a:avLst/>
          </a:prstGeom>
          <a:noFill/>
        </p:spPr>
      </p:pic>
      <p:pic>
        <p:nvPicPr>
          <p:cNvPr id="15363" name="Picture 8" descr="MC90035908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33375"/>
            <a:ext cx="1446212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827088" y="2205038"/>
            <a:ext cx="1296987" cy="9731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0,87</a:t>
            </a: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2700338" y="2565400"/>
            <a:ext cx="1273175" cy="612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1,46</a:t>
            </a:r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4427538" y="2565400"/>
            <a:ext cx="1439862" cy="717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0,907</a:t>
            </a: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6948488" y="2492375"/>
            <a:ext cx="1439862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3,456</a:t>
            </a:r>
          </a:p>
        </p:txBody>
      </p:sp>
      <p:sp>
        <p:nvSpPr>
          <p:cNvPr id="48144" name="AutoShape 16"/>
          <p:cNvSpPr>
            <a:spLocks noChangeArrowheads="1"/>
          </p:cNvSpPr>
          <p:nvPr/>
        </p:nvSpPr>
        <p:spPr bwMode="auto">
          <a:xfrm>
            <a:off x="827088" y="3573463"/>
            <a:ext cx="1439862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87%</a:t>
            </a:r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2628900" y="3579813"/>
            <a:ext cx="1557338" cy="78581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146%</a:t>
            </a:r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4630738" y="3556000"/>
            <a:ext cx="1512887" cy="8334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90,7%</a:t>
            </a: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6948488" y="3521075"/>
            <a:ext cx="1511300" cy="8683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345,6%</a:t>
            </a:r>
          </a:p>
        </p:txBody>
      </p:sp>
      <p:sp>
        <p:nvSpPr>
          <p:cNvPr id="15372" name="Line 21"/>
          <p:cNvSpPr>
            <a:spLocks noChangeShapeType="1"/>
          </p:cNvSpPr>
          <p:nvPr/>
        </p:nvSpPr>
        <p:spPr bwMode="auto">
          <a:xfrm>
            <a:off x="1187450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5373" name="AutoShape 22"/>
          <p:cNvCxnSpPr>
            <a:cxnSpLocks noChangeShapeType="1"/>
            <a:stCxn id="48144" idx="0"/>
          </p:cNvCxnSpPr>
          <p:nvPr/>
        </p:nvCxnSpPr>
        <p:spPr bwMode="auto">
          <a:xfrm flipV="1">
            <a:off x="1547813" y="3178175"/>
            <a:ext cx="0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74" name="AutoShape 23"/>
          <p:cNvCxnSpPr>
            <a:cxnSpLocks noChangeShapeType="1"/>
            <a:stCxn id="48139" idx="2"/>
            <a:endCxn id="48145" idx="0"/>
          </p:cNvCxnSpPr>
          <p:nvPr/>
        </p:nvCxnSpPr>
        <p:spPr bwMode="auto">
          <a:xfrm>
            <a:off x="3336925" y="3178175"/>
            <a:ext cx="71438" cy="401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75" name="AutoShape 24"/>
          <p:cNvCxnSpPr>
            <a:cxnSpLocks noChangeShapeType="1"/>
            <a:stCxn id="48146" idx="0"/>
          </p:cNvCxnSpPr>
          <p:nvPr/>
        </p:nvCxnSpPr>
        <p:spPr bwMode="auto">
          <a:xfrm flipH="1" flipV="1">
            <a:off x="5267325" y="3282950"/>
            <a:ext cx="119063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376" name="AutoShape 25"/>
          <p:cNvCxnSpPr>
            <a:cxnSpLocks noChangeShapeType="1"/>
            <a:stCxn id="48141" idx="2"/>
            <a:endCxn id="48147" idx="0"/>
          </p:cNvCxnSpPr>
          <p:nvPr/>
        </p:nvCxnSpPr>
        <p:spPr bwMode="auto">
          <a:xfrm>
            <a:off x="7669213" y="3178175"/>
            <a:ext cx="34925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474" name="TextBox 5"/>
          <p:cNvSpPr txBox="1">
            <a:spLocks noChangeArrowheads="1"/>
          </p:cNvSpPr>
          <p:nvPr/>
        </p:nvSpPr>
        <p:spPr bwMode="auto">
          <a:xfrm>
            <a:off x="971550" y="4508500"/>
            <a:ext cx="396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FF"/>
                </a:solidFill>
              </a:rPr>
              <a:t>Таким образом</a:t>
            </a:r>
            <a:r>
              <a:rPr lang="ru-RU"/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825" y="4878388"/>
            <a:ext cx="87852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cs typeface="+mn-cs"/>
              </a:rPr>
              <a:t>1)Чтобы перевести десятичную дробь в проценты, надо ее умножить на 100.</a:t>
            </a:r>
          </a:p>
          <a:p>
            <a:pPr>
              <a:defRPr/>
            </a:pPr>
            <a:r>
              <a:rPr lang="ru-RU" sz="2000" dirty="0">
                <a:cs typeface="+mn-cs"/>
              </a:rPr>
              <a:t>2) Чтобы перевести проценты в десятичную дробь, надо разделить число процентов на 100.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9" grpId="0" animBg="1"/>
      <p:bldP spid="48140" grpId="0" animBg="1"/>
      <p:bldP spid="48141" grpId="0" animBg="1"/>
      <p:bldP spid="48144" grpId="0" animBg="1"/>
      <p:bldP spid="48145" grpId="0" animBg="1"/>
      <p:bldP spid="48146" grpId="0" animBg="1"/>
      <p:bldP spid="48147" grpId="0" animBg="1"/>
      <p:bldP spid="194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-323850" y="3098800"/>
            <a:ext cx="9144000" cy="1223963"/>
          </a:xfrm>
          <a:prstGeom prst="cloudCallout">
            <a:avLst>
              <a:gd name="adj1" fmla="val 38773"/>
              <a:gd name="adj2" fmla="val -1293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>
                <a:latin typeface="Arial" charset="0"/>
              </a:rPr>
              <a:t>2%;  6%;  49%; 129%;  3,9% ; 0.8%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39750" y="4221163"/>
            <a:ext cx="7416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:</a:t>
            </a:r>
          </a:p>
          <a:p>
            <a:pPr algn="ctr"/>
            <a:r>
              <a:rPr lang="ru-RU">
                <a:latin typeface="Arial" charset="0"/>
              </a:rPr>
              <a:t>2%=0.02</a:t>
            </a:r>
          </a:p>
          <a:p>
            <a:pPr algn="ctr"/>
            <a:r>
              <a:rPr lang="ru-RU">
                <a:latin typeface="Arial" charset="0"/>
              </a:rPr>
              <a:t>6%=0,06</a:t>
            </a:r>
          </a:p>
          <a:p>
            <a:pPr algn="ctr"/>
            <a:r>
              <a:rPr lang="ru-RU">
                <a:latin typeface="Arial" charset="0"/>
              </a:rPr>
              <a:t>49%=0,49</a:t>
            </a:r>
          </a:p>
          <a:p>
            <a:pPr algn="ctr"/>
            <a:r>
              <a:rPr lang="ru-RU">
                <a:latin typeface="Arial" charset="0"/>
              </a:rPr>
              <a:t>129%=1,29</a:t>
            </a:r>
          </a:p>
          <a:p>
            <a:pPr algn="ctr"/>
            <a:r>
              <a:rPr lang="ru-RU">
                <a:latin typeface="Arial" charset="0"/>
              </a:rPr>
              <a:t>3.9%=0,039</a:t>
            </a:r>
          </a:p>
          <a:p>
            <a:pPr algn="ctr"/>
            <a:r>
              <a:rPr lang="ru-RU">
                <a:latin typeface="Arial" charset="0"/>
              </a:rPr>
              <a:t>0.8%=0.008</a:t>
            </a:r>
          </a:p>
        </p:txBody>
      </p:sp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3578225"/>
            <a:ext cx="5475288" cy="1457325"/>
          </a:xfrm>
          <a:prstGeom prst="rect">
            <a:avLst/>
          </a:prstGeom>
          <a:noFill/>
        </p:spPr>
      </p:pic>
      <p:pic>
        <p:nvPicPr>
          <p:cNvPr id="8" name="Picture 7" descr="р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400"/>
            <a:ext cx="2312988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3509963" y="0"/>
            <a:ext cx="5834062" cy="3240088"/>
          </a:xfrm>
          <a:prstGeom prst="cloudCallout">
            <a:avLst>
              <a:gd name="adj1" fmla="val -75389"/>
              <a:gd name="adj2" fmla="val -161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sz="3200">
                <a:latin typeface="Castellar" pitchFamily="18" charset="0"/>
              </a:rPr>
              <a:t>Переведи </a:t>
            </a:r>
          </a:p>
          <a:p>
            <a:r>
              <a:rPr lang="ru-RU" sz="3200">
                <a:latin typeface="Castellar" pitchFamily="18" charset="0"/>
              </a:rPr>
              <a:t>проценты в</a:t>
            </a:r>
          </a:p>
          <a:p>
            <a:r>
              <a:rPr lang="ru-RU" sz="3200">
                <a:latin typeface="Castellar" pitchFamily="18" charset="0"/>
              </a:rPr>
              <a:t> десятичную дробь.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 animBg="1"/>
      <p:bldP spid="46093" grpId="0" animBg="1"/>
      <p:bldP spid="194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ru-RU" b="1" smtClean="0">
                <a:solidFill>
                  <a:srgbClr val="632523"/>
                </a:solidFill>
              </a:rPr>
              <a:t>Переведи  в проценты:</a:t>
            </a:r>
            <a:br>
              <a:rPr lang="ru-RU" b="1" smtClean="0">
                <a:solidFill>
                  <a:srgbClr val="632523"/>
                </a:solidFill>
              </a:rPr>
            </a:br>
            <a:endParaRPr lang="ru-RU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184775"/>
          </a:xfrm>
        </p:spPr>
        <p:txBody>
          <a:bodyPr/>
          <a:lstStyle/>
          <a:p>
            <a:pPr marL="742950" indent="-7429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0,35                              </a:t>
            </a:r>
          </a:p>
          <a:p>
            <a:pPr marL="742950" indent="-7429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1,2                                </a:t>
            </a:r>
          </a:p>
          <a:p>
            <a:pPr marL="742950" indent="-7429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0,02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441450"/>
            <a:ext cx="189230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724525" y="1412875"/>
            <a:ext cx="2951163" cy="1008063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1)35%</a:t>
            </a:r>
          </a:p>
        </p:txBody>
      </p:sp>
      <p:sp>
        <p:nvSpPr>
          <p:cNvPr id="8" name="Овал 7"/>
          <p:cNvSpPr/>
          <p:nvPr/>
        </p:nvSpPr>
        <p:spPr>
          <a:xfrm>
            <a:off x="6011863" y="2924175"/>
            <a:ext cx="2663825" cy="1081088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2)120%</a:t>
            </a:r>
          </a:p>
        </p:txBody>
      </p:sp>
      <p:sp>
        <p:nvSpPr>
          <p:cNvPr id="9" name="Овал 8"/>
          <p:cNvSpPr/>
          <p:nvPr/>
        </p:nvSpPr>
        <p:spPr>
          <a:xfrm>
            <a:off x="6011863" y="4652963"/>
            <a:ext cx="2663825" cy="936625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solidFill>
                  <a:srgbClr val="FF0000"/>
                </a:solidFill>
              </a:rPr>
              <a:t>3) 2%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b="1" dirty="0">
                <a:solidFill>
                  <a:srgbClr val="C0504D">
                    <a:lumMod val="50000"/>
                  </a:srgbClr>
                </a:solidFill>
                <a:ea typeface="+mn-ea"/>
                <a:cs typeface="+mn-cs"/>
              </a:rPr>
              <a:t>Переведи в десятичные дроби:</a:t>
            </a:r>
            <a:br>
              <a:rPr lang="ru-RU" b="1" dirty="0">
                <a:solidFill>
                  <a:srgbClr val="C0504D">
                    <a:lumMod val="50000"/>
                  </a:srgb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50%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145%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7%</a:t>
            </a:r>
          </a:p>
          <a:p>
            <a:pPr marL="0" indent="0">
              <a:buFont typeface="Arial" charset="0"/>
              <a:buNone/>
              <a:defRPr/>
            </a:pPr>
            <a:endParaRPr lang="ru-RU" dirty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84313"/>
            <a:ext cx="19113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6084888" y="1557338"/>
            <a:ext cx="2519362" cy="863600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1) 0,5</a:t>
            </a:r>
          </a:p>
        </p:txBody>
      </p:sp>
      <p:sp>
        <p:nvSpPr>
          <p:cNvPr id="5" name="Овал 4"/>
          <p:cNvSpPr/>
          <p:nvPr/>
        </p:nvSpPr>
        <p:spPr>
          <a:xfrm>
            <a:off x="5976938" y="2852738"/>
            <a:ext cx="2735262" cy="936625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2) 1,45</a:t>
            </a:r>
          </a:p>
        </p:txBody>
      </p:sp>
      <p:sp>
        <p:nvSpPr>
          <p:cNvPr id="6" name="Овал 5"/>
          <p:cNvSpPr/>
          <p:nvPr/>
        </p:nvSpPr>
        <p:spPr>
          <a:xfrm>
            <a:off x="6084888" y="4292600"/>
            <a:ext cx="2627312" cy="865188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FF0000"/>
                </a:solidFill>
              </a:rPr>
              <a:t>3) 0,07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42988" y="333375"/>
            <a:ext cx="75803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rgbClr val="0000FF"/>
                </a:solidFill>
              </a:rPr>
              <a:t>Решение задач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75390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>
                <a:solidFill>
                  <a:srgbClr val="CC00FF"/>
                </a:solidFill>
              </a:rPr>
              <a:t>1.За контрольную работу по математике отметку «5» получили 12 учеников, что составляет 30% всех учеников. Сколько учеников в классе?</a:t>
            </a:r>
          </a:p>
          <a:p>
            <a:endParaRPr lang="ru-RU" sz="3200">
              <a:solidFill>
                <a:srgbClr val="00FF00"/>
              </a:solidFill>
            </a:endParaRP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1692275" y="5788025"/>
            <a:ext cx="6048375" cy="1042988"/>
          </a:xfrm>
          <a:prstGeom prst="cloudCallout">
            <a:avLst>
              <a:gd name="adj1" fmla="val -50269"/>
              <a:gd name="adj2" fmla="val 176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/>
              <a:t>В классе 40 учеников.</a:t>
            </a:r>
          </a:p>
        </p:txBody>
      </p:sp>
      <p:pic>
        <p:nvPicPr>
          <p:cNvPr id="49160" name="Picture 8" descr="MYNET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74625"/>
            <a:ext cx="8636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2268538" y="3571875"/>
            <a:ext cx="4032250" cy="563563"/>
          </a:xfrm>
          <a:prstGeom prst="wedgeRectCallout">
            <a:avLst>
              <a:gd name="adj1" fmla="val 75042"/>
              <a:gd name="adj2" fmla="val 163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>
                <a:solidFill>
                  <a:schemeClr val="tx2"/>
                </a:solidFill>
              </a:rPr>
              <a:t>Пожалуйста, объясните решение</a:t>
            </a:r>
            <a:endParaRPr lang="ru-RU"/>
          </a:p>
        </p:txBody>
      </p:sp>
      <p:pic>
        <p:nvPicPr>
          <p:cNvPr id="49163" name="Picture 11" descr="MC90042579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4135438"/>
            <a:ext cx="15128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1716088" y="4999038"/>
            <a:ext cx="6121400" cy="788987"/>
          </a:xfrm>
          <a:prstGeom prst="wedgeEllipseCallout">
            <a:avLst>
              <a:gd name="adj1" fmla="val -49690"/>
              <a:gd name="adj2" fmla="val 257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/>
              <a:t>12:30*100=40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 animBg="1"/>
      <p:bldP spid="49161" grpId="0" animBg="1"/>
      <p:bldP spid="491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Рисунок 5" descr="http://rudocs.exdat.com/pars_docs/tw_refs/18/17170/17170_html_29f252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38" y="0"/>
            <a:ext cx="276225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2967038" y="1196975"/>
            <a:ext cx="5421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2843213" y="879475"/>
            <a:ext cx="518477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FF3300"/>
                </a:solidFill>
              </a:rPr>
              <a:t>3.Вини- Пух пошел в лес за медом. Он набрал 4,2 кг меда. </a:t>
            </a:r>
          </a:p>
          <a:p>
            <a:r>
              <a:rPr lang="ru-RU" sz="2400">
                <a:solidFill>
                  <a:srgbClr val="FF3300"/>
                </a:solidFill>
              </a:rPr>
              <a:t>По дороге домой Вини-Пух съел 30% меда.</a:t>
            </a:r>
          </a:p>
          <a:p>
            <a:r>
              <a:rPr lang="ru-RU" sz="2400">
                <a:solidFill>
                  <a:srgbClr val="FF3300"/>
                </a:solidFill>
              </a:rPr>
              <a:t> Сколько килограммов меда съел Вини-Пух?</a:t>
            </a:r>
            <a:br>
              <a:rPr lang="ru-RU" sz="2400">
                <a:solidFill>
                  <a:srgbClr val="FF3300"/>
                </a:solidFill>
              </a:rPr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6571" name="Picture 11" descr="MC90042579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3313113"/>
            <a:ext cx="19843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41388" y="4376738"/>
            <a:ext cx="820896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 </a:t>
            </a:r>
            <a:br>
              <a:rPr lang="ru-RU" sz="2800">
                <a:solidFill>
                  <a:srgbClr val="0000FF"/>
                </a:solidFill>
              </a:rPr>
            </a:br>
            <a:r>
              <a:rPr lang="ru-RU" sz="2800"/>
              <a:t/>
            </a:r>
            <a:br>
              <a:rPr lang="ru-RU" sz="2800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03713"/>
            <a:ext cx="9144000" cy="1603375"/>
          </a:xfrm>
          <a:prstGeom prst="rect">
            <a:avLst/>
          </a:prstGeom>
          <a:noFill/>
        </p:spPr>
      </p:pic>
      <p:sp>
        <p:nvSpPr>
          <p:cNvPr id="66570" name="AutoShape 10"/>
          <p:cNvSpPr>
            <a:spLocks noChangeArrowheads="1"/>
          </p:cNvSpPr>
          <p:nvPr/>
        </p:nvSpPr>
        <p:spPr bwMode="auto">
          <a:xfrm flipV="1">
            <a:off x="2760663" y="3416300"/>
            <a:ext cx="5832475" cy="790575"/>
          </a:xfrm>
          <a:prstGeom prst="wedgeRoundRectCallout">
            <a:avLst>
              <a:gd name="adj1" fmla="val 56917"/>
              <a:gd name="adj2" fmla="val 5906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ru-RU" sz="2400"/>
              <a:t>Проверим: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7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454</Words>
  <Application>Microsoft Office PowerPoint</Application>
  <PresentationFormat>Экран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«Проценты» </vt:lpstr>
      <vt:lpstr>Вычисли устно:</vt:lpstr>
      <vt:lpstr>Слайд 3</vt:lpstr>
      <vt:lpstr>Слайд 4</vt:lpstr>
      <vt:lpstr>Слайд 5</vt:lpstr>
      <vt:lpstr>Переведи  в проценты: </vt:lpstr>
      <vt:lpstr>Переведи в десятичные дроби: </vt:lpstr>
      <vt:lpstr>Слайд 8</vt:lpstr>
      <vt:lpstr>Слайд 9</vt:lpstr>
      <vt:lpstr>Слайд 10</vt:lpstr>
      <vt:lpstr>Задачи</vt:lpstr>
      <vt:lpstr>Решение</vt:lpstr>
      <vt:lpstr>Слайд 13</vt:lpstr>
      <vt:lpstr>Решение:</vt:lpstr>
      <vt:lpstr>Слайд 15</vt:lpstr>
      <vt:lpstr>Решение:</vt:lpstr>
      <vt:lpstr>Слайд 17</vt:lpstr>
      <vt:lpstr>Слайд 18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</cp:lastModifiedBy>
  <cp:revision>18</cp:revision>
  <dcterms:created xsi:type="dcterms:W3CDTF">2008-12-22T18:05:58Z</dcterms:created>
  <dcterms:modified xsi:type="dcterms:W3CDTF">2018-09-03T12:22:25Z</dcterms:modified>
</cp:coreProperties>
</file>