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65E78-FA60-49DC-8652-93FD6AA2ED04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554B0-B66D-4F02-B41B-4A440D863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921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554B0-B66D-4F02-B41B-4A440D863FA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09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554B0-B66D-4F02-B41B-4A440D863FA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155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554B0-B66D-4F02-B41B-4A440D863FA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463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554B0-B66D-4F02-B41B-4A440D863FA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203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554B0-B66D-4F02-B41B-4A440D863FA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891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554B0-B66D-4F02-B41B-4A440D863FA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476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554B0-B66D-4F02-B41B-4A440D863FA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808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554B0-B66D-4F02-B41B-4A440D863FA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817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554B0-B66D-4F02-B41B-4A440D863FA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985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554B0-B66D-4F02-B41B-4A440D863FA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037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554B0-B66D-4F02-B41B-4A440D863FA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472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554B0-B66D-4F02-B41B-4A440D863FA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634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554B0-B66D-4F02-B41B-4A440D863FA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19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554B0-B66D-4F02-B41B-4A440D863FA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871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554B0-B66D-4F02-B41B-4A440D863FA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565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3E0B-30D4-4CFC-8068-A88C8467A3A5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27FE-9B03-41F0-86B3-4FAC415DD86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83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3E0B-30D4-4CFC-8068-A88C8467A3A5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27FE-9B03-41F0-86B3-4FAC415DD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739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3E0B-30D4-4CFC-8068-A88C8467A3A5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27FE-9B03-41F0-86B3-4FAC415DD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478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3E0B-30D4-4CFC-8068-A88C8467A3A5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27FE-9B03-41F0-86B3-4FAC415DD86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7879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3E0B-30D4-4CFC-8068-A88C8467A3A5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27FE-9B03-41F0-86B3-4FAC415DD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545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3E0B-30D4-4CFC-8068-A88C8467A3A5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27FE-9B03-41F0-86B3-4FAC415DD86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3277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3E0B-30D4-4CFC-8068-A88C8467A3A5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27FE-9B03-41F0-86B3-4FAC415DD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125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3E0B-30D4-4CFC-8068-A88C8467A3A5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27FE-9B03-41F0-86B3-4FAC415DD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85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3E0B-30D4-4CFC-8068-A88C8467A3A5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27FE-9B03-41F0-86B3-4FAC415DD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38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3E0B-30D4-4CFC-8068-A88C8467A3A5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27FE-9B03-41F0-86B3-4FAC415DD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174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3E0B-30D4-4CFC-8068-A88C8467A3A5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27FE-9B03-41F0-86B3-4FAC415DD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280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3E0B-30D4-4CFC-8068-A88C8467A3A5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27FE-9B03-41F0-86B3-4FAC415DD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62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3E0B-30D4-4CFC-8068-A88C8467A3A5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27FE-9B03-41F0-86B3-4FAC415DD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81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3E0B-30D4-4CFC-8068-A88C8467A3A5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27FE-9B03-41F0-86B3-4FAC415DD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372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3E0B-30D4-4CFC-8068-A88C8467A3A5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27FE-9B03-41F0-86B3-4FAC415DD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811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3E0B-30D4-4CFC-8068-A88C8467A3A5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27FE-9B03-41F0-86B3-4FAC415DD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374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3E0B-30D4-4CFC-8068-A88C8467A3A5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27FE-9B03-41F0-86B3-4FAC415DD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954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5B43E0B-30D4-4CFC-8068-A88C8467A3A5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86A27FE-9B03-41F0-86B3-4FAC415DD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4205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Презентация </a:t>
            </a:r>
            <a:br>
              <a:rPr lang="ru-RU" sz="4000" dirty="0" smtClean="0"/>
            </a:br>
            <a:r>
              <a:rPr lang="ru-RU" sz="4000" dirty="0" smtClean="0"/>
              <a:t>ученика гимназии №3 </a:t>
            </a:r>
            <a:br>
              <a:rPr lang="ru-RU" sz="4000" dirty="0" smtClean="0"/>
            </a:br>
            <a:r>
              <a:rPr lang="ru-RU" sz="4000" dirty="0" smtClean="0"/>
              <a:t>4 «А» класса </a:t>
            </a:r>
            <a:br>
              <a:rPr lang="ru-RU" sz="4000" dirty="0" smtClean="0"/>
            </a:br>
            <a:r>
              <a:rPr lang="ru-RU" sz="4000" dirty="0" smtClean="0"/>
              <a:t>Прудникова Ивана </a:t>
            </a:r>
            <a:br>
              <a:rPr lang="ru-RU" sz="4000" dirty="0" smtClean="0"/>
            </a:br>
            <a:r>
              <a:rPr lang="ru-RU" sz="4000" dirty="0" smtClean="0"/>
              <a:t>на тему: «блокада </a:t>
            </a:r>
            <a:r>
              <a:rPr lang="ru-RU" sz="4000" dirty="0" err="1" smtClean="0"/>
              <a:t>ленинграда</a:t>
            </a:r>
            <a:r>
              <a:rPr lang="ru-RU" sz="4000" dirty="0" smtClean="0"/>
              <a:t>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7032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707886"/>
            <a:ext cx="3629891" cy="602542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i="1" dirty="0"/>
              <a:t>Блокадный паек был очень скудным, даже чтобы поесть один раз, а он выдавался людям на целый день. По рассказам ветеранов-блокадников, кусок хлеба, выдаваемый на человека, был не больше спичечного коробка. Да и состоял он из опилок, соды, бумаги и лишь малой части муки. Из-за этого хлеб был черствым и горьким на вкус, но выбирать не приходилось.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27FE-9B03-41F0-86B3-4FAC415DD864}" type="slidenum">
              <a:rPr lang="ru-RU" smtClean="0"/>
              <a:t>10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07966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Каким был паёк</a:t>
            </a:r>
            <a:endParaRPr lang="ru-RU" sz="4000" dirty="0"/>
          </a:p>
        </p:txBody>
      </p:sp>
      <p:pic>
        <p:nvPicPr>
          <p:cNvPr id="8194" name="Picture 2" descr="Блокада Ленинграда - презентация онлайн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891" y="707886"/>
            <a:ext cx="8562109" cy="489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898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27FE-9B03-41F0-86B3-4FAC415DD864}" type="slidenum">
              <a:rPr lang="ru-RU" smtClean="0"/>
              <a:t>11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5375564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Source Sans Pro"/>
              </a:rPr>
              <a:t>Продовольствие могли привозить в осажденный город лишь одним путем – через Ладожское озеро. Как только появился первый </a:t>
            </a:r>
            <a:r>
              <a:rPr lang="ru-RU" b="1" i="1" dirty="0" smtClean="0">
                <a:latin typeface="Source Sans Pro"/>
              </a:rPr>
              <a:t>л</a:t>
            </a:r>
            <a:r>
              <a:rPr lang="ru-RU" b="1" i="1" dirty="0">
                <a:latin typeface="Source Sans Pro"/>
              </a:rPr>
              <a:t>ё</a:t>
            </a:r>
            <a:r>
              <a:rPr lang="ru-RU" b="1" i="1" dirty="0" smtClean="0">
                <a:latin typeface="Source Sans Pro"/>
              </a:rPr>
              <a:t>д</a:t>
            </a:r>
            <a:r>
              <a:rPr lang="ru-RU" b="1" i="1" dirty="0">
                <a:latin typeface="Source Sans Pro"/>
              </a:rPr>
              <a:t>, машины направлялись в Ленинград. Большинство из них не доезжали до города, поскольку проваливались под лед или попадали под фашистский обстрел</a:t>
            </a:r>
            <a:r>
              <a:rPr lang="ru-RU" b="1" i="1" dirty="0" smtClean="0">
                <a:latin typeface="Source Sans Pro"/>
              </a:rPr>
              <a:t>.</a:t>
            </a:r>
            <a:r>
              <a:rPr lang="ru-RU" b="1" i="1" dirty="0"/>
              <a:t> Чтобы как-то подбодрить жителей, не прекращалось радиовещание. Оно передавало новости или же звук обычного метронома. Это был символ надежды, вечно бьющегося сердца непокоренного города</a:t>
            </a:r>
            <a:r>
              <a:rPr lang="ru-RU" b="1" i="1" dirty="0" smtClean="0"/>
              <a:t>.</a:t>
            </a:r>
            <a:r>
              <a:rPr lang="ru-RU" b="1" i="1" dirty="0"/>
              <a:t> Голод - не </a:t>
            </a:r>
            <a:r>
              <a:rPr lang="ru-RU" b="1" i="1" dirty="0" smtClean="0"/>
              <a:t>единственная </a:t>
            </a:r>
            <a:r>
              <a:rPr lang="ru-RU" b="1" i="1" dirty="0" err="1" smtClean="0"/>
              <a:t>трудность,подстерегавшая</a:t>
            </a:r>
            <a:r>
              <a:rPr lang="ru-RU" b="1" i="1" dirty="0" smtClean="0"/>
              <a:t> </a:t>
            </a:r>
            <a:r>
              <a:rPr lang="ru-RU" b="1" i="1" dirty="0"/>
              <a:t>ленинградцев. Сильные морозы еще больше ужесточили условия их существования. Отопления и водоснабжения в домах не было. Люди делали проруби в Неве и совершали настоящие подвиги, добираясь до воды. Единственным спасением была печь «буржуйка», с помощью которой можно было отопить жилье. Жгли, что только могли: мебель, книги паркет, ненужные вещи.</a:t>
            </a:r>
            <a:endParaRPr lang="ru-RU" dirty="0"/>
          </a:p>
        </p:txBody>
      </p:sp>
      <p:pic>
        <p:nvPicPr>
          <p:cNvPr id="11266" name="Picture 2" descr="https://admin.cgon.ru/storage/upload/medialibrary/a996f5b5d815ed78659e5a0e4df020c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564" y="0"/>
            <a:ext cx="6816436" cy="494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5850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27FE-9B03-41F0-86B3-4FAC415DD864}" type="slidenum">
              <a:rPr lang="ru-RU" smtClean="0"/>
              <a:t>12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1" y="0"/>
            <a:ext cx="121920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Правила передвижения</a:t>
            </a:r>
            <a:endParaRPr lang="ru-RU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86671"/>
            <a:ext cx="576349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Эффективность </a:t>
            </a:r>
            <a:r>
              <a:rPr lang="ru-RU" b="1" i="1" dirty="0"/>
              <a:t>немецких бомбардировок в Ленинграде оказалась не такой высокой, как было запланировано противником. Во многом это заслуга бойцов ПВО и добровольцев, дежуривших на крышах домов. Однако, свою роль сыграла и подготовленность ленинградцев, которые знали, как следует действовать во время воздушной тревоги, где находится ближайшее бомбоубежище, а также о том, какой путь является безопасным</a:t>
            </a:r>
            <a:r>
              <a:rPr lang="ru-RU" b="1" i="1" dirty="0" smtClean="0"/>
              <a:t>.</a:t>
            </a:r>
            <a:r>
              <a:rPr lang="ru-RU" b="1" i="1" dirty="0"/>
              <a:t> До сих пор на некоторых улицах Санкт-Петербурга можно увидеть таблички с надписями: «Граждане! При артобстреле эта сторона улицы наиболее опасна!». Благодаря тому, что жители Северной столицы придерживались упомянутых правил, людские потери от бомбардировок оказались минимальными. Всего около 3% жертв блокады погибли от снарядов. Правда, вторая беда – голод – оказалась страшнее бомбежек: оставшиеся 97% скончались именно из-за скудного питания.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218" name="Picture 2" descr="https://admin.cgon.ru/storage/upload/medialibrary/1c875e8fd8f5fcc7333b1fdd48ff70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491" y="686671"/>
            <a:ext cx="642851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9821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27FE-9B03-41F0-86B3-4FAC415DD864}" type="slidenum">
              <a:rPr lang="ru-RU" smtClean="0"/>
              <a:t>13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1" y="0"/>
            <a:ext cx="121920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Правила питания</a:t>
            </a:r>
            <a:endParaRPr lang="ru-RU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86671"/>
            <a:ext cx="5763491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Вообще правила питания являлись для блокадников основными. Одна из жительниц осажденного города, слова которой приведены в сборнике «Школа жизни. Воспоминания детей блокадного Ленинграда», вспоминала, что у них в семье был установлен строгий порядок: один кусочек хлеба на завтрак и на ужин и два – на обед. Съедать сразу все взрослые детям попросту запрещали. В качестве доказательства эффективности такого метода женщина рассказывает про мать и трех детей, проживавших в соседней квартире. Они, едва выкупали хлеб, тут же его съедали. Все они умерли, кроме младшей дочери</a:t>
            </a:r>
            <a:r>
              <a:rPr lang="ru-RU" b="1" i="1" dirty="0" smtClean="0"/>
              <a:t>.</a:t>
            </a:r>
            <a:r>
              <a:rPr lang="ru-RU" b="1" i="1" dirty="0"/>
              <a:t> В издании «Блокада Ленинграда. Народная книга памяти» имеется множество подобных свидетельств. Аналогичным способом, «по крошечкам» питались дети, оказавшиеся в детских домах, которых этому никто не учил. «Вероятно, срабатывал инстинкт самосохранения», - говорят бывшие блокадники.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2290" name="Picture 2" descr="https://admin.cgon.ru/storage/upload/medialibrary/4fc98212bb8659e542a47d77bd95927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491" y="523220"/>
            <a:ext cx="6553200" cy="300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admin.cgon.ru/storage/upload/medialibrary/db7ecd25cf642aa8ac8fd61aa7b3a8f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491" y="3532909"/>
            <a:ext cx="6553200" cy="332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827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27FE-9B03-41F0-86B3-4FAC415DD864}" type="slidenum">
              <a:rPr lang="ru-RU" smtClean="0"/>
              <a:t>14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1" y="0"/>
            <a:ext cx="121920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Поведение в </a:t>
            </a:r>
            <a:r>
              <a:rPr lang="ru-RU" sz="28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очериди</a:t>
            </a:r>
            <a:endParaRPr lang="ru-RU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86671"/>
            <a:ext cx="576349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Что касается очередей за продуктами питания, то тут люди действовали вполне осознанно. Авторы книги «Война и блокада» Александр Чистиков и Валентин Ковальчук, пишут, что всегда существовала опасность того, что в выстраданную долгими часами ожидания очередь могут вклиниться полукриминальные, а то и просто «нахальные» личности</a:t>
            </a:r>
            <a:r>
              <a:rPr lang="ru-RU" b="1" i="1" dirty="0" smtClean="0"/>
              <a:t>.</a:t>
            </a:r>
            <a:r>
              <a:rPr lang="ru-RU" b="1" i="1" dirty="0"/>
              <a:t> Нормы хлеба все время уменьшались. Если в сентябре 1941 года суточная норма для рабочего составляла 600 граммов, то в ноябре она сократилась до 250 граммов. Все остальные, в том числе и дети, получали всего по 125 граммов. Но и столько хлеба печь было не из чего: в тесто добавляли все, вплоть до древесных опилок. Поэтому неудивительно, что ленинградцы даже передвигались с большим трудом. Однако, несмотря на слабость, двигаться было необходимо.</a:t>
            </a:r>
            <a:endParaRPr lang="ru-RU" dirty="0"/>
          </a:p>
        </p:txBody>
      </p:sp>
      <p:pic>
        <p:nvPicPr>
          <p:cNvPr id="13314" name="Picture 2" descr="https://admin.cgon.ru/storage/upload/medialibrary/2619e3daa8703985a96bb55b29b3629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491" y="686671"/>
            <a:ext cx="6428510" cy="489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313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27FE-9B03-41F0-86B3-4FAC415DD864}" type="slidenum">
              <a:rPr lang="ru-RU" smtClean="0"/>
              <a:t>15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763491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В дни блокады горожане объединялись, чтобы помочь тем, кто оказался на грани жизни и смерти. Специальные бытовые отряды обходили квартиры. Когда находили детей, их забирали и отправляли в детские дома. Лежачим затапливали печь, согревали кипяток. Так было легче. И человек вставал, начинал потихоньку двигаться</a:t>
            </a:r>
            <a:r>
              <a:rPr lang="ru-RU" b="1" i="1" dirty="0" smtClean="0"/>
              <a:t>.</a:t>
            </a:r>
            <a:r>
              <a:rPr lang="ru-RU" b="1" i="1" dirty="0"/>
              <a:t> А ещё почти все блокадники курили. Табак, пусть и смешанный с высушенными листьями, притуплял голод. Ленинградцы шутливо прозвали эту смесь «сказками Венского леса» (за наличие внутри самокрутки суррогатов табака), и с сигаретой в зубах можно было встретить даже десятилетних мальчишек</a:t>
            </a:r>
            <a:r>
              <a:rPr lang="ru-RU" b="1" i="1" dirty="0" smtClean="0"/>
              <a:t>.</a:t>
            </a:r>
            <a:r>
              <a:rPr lang="ru-RU" b="1" i="1" dirty="0"/>
              <a:t> Мало кто знает, что солдаты… охотились на передовой! Они крошили на землю немного хлеба и ждали, когда слетятся воробьи. Затем по команде стреляли по птицам из рогаток. И шутили – два воробья на котелок воды – </a:t>
            </a:r>
            <a:r>
              <a:rPr lang="ru-RU" b="1" i="1" dirty="0" err="1"/>
              <a:t>доппаек</a:t>
            </a:r>
            <a:r>
              <a:rPr lang="ru-RU" b="1" i="1" dirty="0"/>
              <a:t> Ленинградского фронта! Юмор и в этой ситуации помогал выжить. Главное – действовать и верить в победу! </a:t>
            </a:r>
            <a:endParaRPr lang="ru-RU" dirty="0"/>
          </a:p>
        </p:txBody>
      </p:sp>
      <p:pic>
        <p:nvPicPr>
          <p:cNvPr id="14338" name="Picture 2" descr="https://admin.cgon.ru/storage/upload/medialibrary/a91398e1acae88030cf8a0e2bb72fdb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491" y="0"/>
            <a:ext cx="6428509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9970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27FE-9B03-41F0-86B3-4FAC415DD864}" type="slidenum">
              <a:rPr lang="ru-RU" smtClean="0"/>
              <a:t>16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7091" y="0"/>
            <a:ext cx="576349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Я понял какой </a:t>
            </a:r>
            <a:r>
              <a:rPr lang="ru-RU" sz="3200" dirty="0" smtClean="0"/>
              <a:t>важный </a:t>
            </a:r>
            <a:r>
              <a:rPr lang="ru-RU" sz="3200" dirty="0" smtClean="0"/>
              <a:t>подвиг совершили Ленинградцы</a:t>
            </a:r>
            <a:r>
              <a:rPr lang="ru-RU" sz="3200" dirty="0" smtClean="0"/>
              <a:t>, но </a:t>
            </a:r>
            <a:r>
              <a:rPr lang="ru-RU" sz="3200" dirty="0" smtClean="0"/>
              <a:t>нужно </a:t>
            </a:r>
            <a:r>
              <a:rPr lang="ru-RU" sz="3200" dirty="0" smtClean="0"/>
              <a:t>помнит, что</a:t>
            </a:r>
            <a:r>
              <a:rPr lang="en-US" sz="3200" dirty="0" smtClean="0"/>
              <a:t>:</a:t>
            </a:r>
            <a:r>
              <a:rPr lang="ru-RU" sz="3200" b="1" i="1" dirty="0" smtClean="0"/>
              <a:t>ПОДВИГ</a:t>
            </a:r>
            <a:r>
              <a:rPr lang="ru-RU" sz="3200" b="1" i="1" dirty="0"/>
              <a:t>, СОВЕРШЕННЫЙ ЛЮДЬМИ ВО ВРЕМЯ БЛОКАДЫ, НЕЛЬЗЯ ЧЕМ-ЛИБО ИЗМЕРИТЬ. ЕГО НУЖНО ПОМНИТЬ ВСЕГДА И ЧТИТЬ ПАМЯТЬ ГЕРОЕВ.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473228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494" y="193125"/>
            <a:ext cx="11753467" cy="88332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Краткое описание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31493" y="1410396"/>
            <a:ext cx="11753467" cy="52566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27FE-9B03-41F0-86B3-4FAC415DD864}" type="slidenum">
              <a:rPr lang="ru-RU" smtClean="0"/>
              <a:t>2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1493" y="1410396"/>
            <a:ext cx="1175346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Блокада</a:t>
            </a:r>
            <a:r>
              <a:rPr lang="ru-RU" sz="2800" dirty="0"/>
              <a:t> </a:t>
            </a:r>
            <a:r>
              <a:rPr lang="ru-RU" sz="2800" b="1" dirty="0"/>
              <a:t>Ленинграда</a:t>
            </a:r>
            <a:r>
              <a:rPr lang="ru-RU" sz="2800" dirty="0"/>
              <a:t> — военная </a:t>
            </a:r>
            <a:r>
              <a:rPr lang="ru-RU" sz="2800" b="1" dirty="0"/>
              <a:t>блокада</a:t>
            </a:r>
            <a:r>
              <a:rPr lang="ru-RU" sz="2800" dirty="0"/>
              <a:t> города </a:t>
            </a:r>
            <a:r>
              <a:rPr lang="ru-RU" sz="2800" b="1" dirty="0"/>
              <a:t>Ленинграда</a:t>
            </a:r>
            <a:r>
              <a:rPr lang="ru-RU" sz="2800" dirty="0"/>
              <a:t> </a:t>
            </a:r>
            <a:r>
              <a:rPr lang="ru-RU" sz="2800" dirty="0" smtClean="0"/>
              <a:t> </a:t>
            </a:r>
            <a:r>
              <a:rPr lang="ru-RU" sz="2800" dirty="0"/>
              <a:t>немецкими, финскими и испанскими </a:t>
            </a:r>
            <a:r>
              <a:rPr lang="ru-RU" sz="2800" dirty="0" smtClean="0"/>
              <a:t> </a:t>
            </a:r>
            <a:r>
              <a:rPr lang="ru-RU" sz="2800" dirty="0"/>
              <a:t>войсками с участием добровольцев из Северной Африки, Европы и военно-морских сил Италии во время Великой Отечественной войны. Длилась с 8 сентября 1941 года по 27 января 1944 года </a:t>
            </a:r>
            <a:r>
              <a:rPr lang="ru-RU" sz="2800" b="1" dirty="0" smtClean="0"/>
              <a:t>блокадное</a:t>
            </a:r>
            <a:r>
              <a:rPr lang="ru-RU" sz="2800" dirty="0"/>
              <a:t> кольцо было прорвано 18 января 1943 </a:t>
            </a:r>
            <a:r>
              <a:rPr lang="ru-RU" sz="2800" dirty="0" smtClean="0"/>
              <a:t>года </a:t>
            </a:r>
            <a:r>
              <a:rPr lang="ru-RU" sz="2800" dirty="0"/>
              <a:t>-</a:t>
            </a:r>
            <a:r>
              <a:rPr lang="en-US" sz="2800" dirty="0" smtClean="0"/>
              <a:t> </a:t>
            </a:r>
            <a:r>
              <a:rPr lang="ru-RU" sz="2800" dirty="0" smtClean="0"/>
              <a:t>872 </a:t>
            </a:r>
            <a:r>
              <a:rPr lang="ru-RU" sz="2800" dirty="0" smtClean="0"/>
              <a:t>дня.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51843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494" y="193125"/>
            <a:ext cx="11753467" cy="88332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Дорога жизни блокадного </a:t>
            </a:r>
            <a:r>
              <a:rPr lang="ru-RU" b="1" dirty="0" err="1" smtClean="0">
                <a:solidFill>
                  <a:srgbClr val="FF0000"/>
                </a:solidFill>
              </a:rPr>
              <a:t>ленинграда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31493" y="1410396"/>
            <a:ext cx="11753467" cy="52566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27FE-9B03-41F0-86B3-4FAC415DD864}" type="slidenum">
              <a:rPr lang="ru-RU" smtClean="0"/>
              <a:t>3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1493" y="1410396"/>
            <a:ext cx="518545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«</a:t>
            </a:r>
            <a:r>
              <a:rPr lang="ru-RU" b="1" dirty="0" err="1"/>
              <a:t>Доро́га</a:t>
            </a:r>
            <a:r>
              <a:rPr lang="ru-RU" b="1" dirty="0"/>
              <a:t> </a:t>
            </a:r>
            <a:r>
              <a:rPr lang="ru-RU" b="1" dirty="0" err="1"/>
              <a:t>жи́зни</a:t>
            </a:r>
            <a:r>
              <a:rPr lang="ru-RU" b="1" dirty="0" smtClean="0"/>
              <a:t>»</a:t>
            </a:r>
            <a:r>
              <a:rPr lang="ru-RU" dirty="0"/>
              <a:t> — во время Великой Отечественной </a:t>
            </a:r>
            <a:r>
              <a:rPr lang="ru-RU" dirty="0" smtClean="0"/>
              <a:t>войны</a:t>
            </a:r>
            <a:r>
              <a:rPr lang="ru-RU" dirty="0"/>
              <a:t> единственная транспортная магистраль через Ладожское озеро. В периоды навигации — по воде, зимой — по льду. Связывала с 12 сентября 1941 по март 1943 года блокадный Ленинград со страной. Автодорога, проложенная по льду, часто называется </a:t>
            </a:r>
            <a:r>
              <a:rPr lang="ru-RU" i="1" dirty="0"/>
              <a:t>Ледовой дорогой жизни</a:t>
            </a:r>
            <a:r>
              <a:rPr lang="ru-RU" dirty="0"/>
              <a:t> (официально — </a:t>
            </a:r>
            <a:r>
              <a:rPr lang="ru-RU" i="1" dirty="0" smtClean="0"/>
              <a:t>Военно-автомобильная </a:t>
            </a:r>
            <a:r>
              <a:rPr lang="ru-RU" i="1" dirty="0"/>
              <a:t>дорога № 101 (№ 102)</a:t>
            </a:r>
            <a:r>
              <a:rPr lang="ru-RU" dirty="0"/>
              <a:t>). У маяка </a:t>
            </a:r>
            <a:r>
              <a:rPr lang="ru-RU" dirty="0" err="1"/>
              <a:t>Осиновец</a:t>
            </a:r>
            <a:r>
              <a:rPr lang="ru-RU" dirty="0"/>
              <a:t> существует также музей «Дорога жизни».</a:t>
            </a:r>
            <a:endParaRPr lang="ru-RU" sz="2200" dirty="0"/>
          </a:p>
        </p:txBody>
      </p:sp>
      <p:pic>
        <p:nvPicPr>
          <p:cNvPr id="1026" name="Picture 2" descr="Дорога жизни&amp;quot;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418" y="1410396"/>
            <a:ext cx="5708073" cy="400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581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31493" y="1410396"/>
            <a:ext cx="11753467" cy="52566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27FE-9B03-41F0-86B3-4FAC415DD864}" type="slidenum">
              <a:rPr lang="ru-RU" smtClean="0"/>
              <a:t>4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1494" y="1410396"/>
            <a:ext cx="518545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 началу блокады в городе находилось недостаточное для длительной осады количество продуктов и топлива. Единственным путём сообщения с Ленинградом оставался маршрут через Ладожское озеро, находившийся в пределах досягаемости артиллерии и авиации осаждающих, а также военно-морских сил противника, действовавших на озере. Пропускная способность этой транспортной артерии не соответствовала потребностям города. В результате этого начавшийся в Ленинграде массовый голод, усугублённый особенно суровой первой блокадной зимой, проблемами с отоплением и транспортом, привёл к сотням тысяч смертей среди его жителей.</a:t>
            </a:r>
            <a:endParaRPr lang="ru-RU" sz="2200" dirty="0"/>
          </a:p>
        </p:txBody>
      </p:sp>
      <p:pic>
        <p:nvPicPr>
          <p:cNvPr id="2050" name="Picture 2" descr="https://avatars.mds.yandex.net/i?id=f8b4301a6067097a7eb1dcadfe4d35dc_l-5445950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952" y="1410396"/>
            <a:ext cx="6775048" cy="416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395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31493" y="1410396"/>
            <a:ext cx="11753467" cy="52566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27FE-9B03-41F0-86B3-4FAC415DD864}" type="slidenum">
              <a:rPr lang="ru-RU" smtClean="0"/>
              <a:t>5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14288"/>
            <a:ext cx="518545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После прорыва блокады в январе 1943 года снабжение города было постепенно нормализовано и уже с середины февраля в Ленинграде начали действовать «нормы продовольственного снабжения военного времени», установленные для других промышленных центров страны. Однако осада Ленинграда вражескими войсками и флотом продолжалась до января 1944 года. В январе — феврале 1944 года советские войска провели </a:t>
            </a:r>
            <a:r>
              <a:rPr lang="ru-RU" dirty="0" err="1"/>
              <a:t>Ленинградско</a:t>
            </a:r>
            <a:r>
              <a:rPr lang="ru-RU" dirty="0"/>
              <a:t>-Новгородскую операцию, в результате которой противник был отброшен на 220—280 километров от южных рубежей города. В июне — августе 1944 года советские войска при поддержке кораблей и авиации Балтийского флота провели </a:t>
            </a:r>
            <a:r>
              <a:rPr lang="ru-RU" dirty="0" smtClean="0"/>
              <a:t>Выборгскую</a:t>
            </a:r>
            <a:r>
              <a:rPr lang="ru-RU" dirty="0"/>
              <a:t> </a:t>
            </a:r>
            <a:r>
              <a:rPr lang="ru-RU" dirty="0" smtClean="0"/>
              <a:t>и</a:t>
            </a:r>
            <a:r>
              <a:rPr lang="ru-RU" dirty="0"/>
              <a:t> </a:t>
            </a:r>
            <a:r>
              <a:rPr lang="ru-RU" dirty="0" err="1"/>
              <a:t>Свирско</a:t>
            </a:r>
            <a:r>
              <a:rPr lang="ru-RU" dirty="0"/>
              <a:t>-Петрозаводскую операции, 20 июня взяли Выборг, а 28 июня — Петрозаводск. В сентябре 1944 года был взят остров </a:t>
            </a:r>
            <a:r>
              <a:rPr lang="ru-RU" dirty="0" err="1"/>
              <a:t>Гогланд</a:t>
            </a:r>
            <a:r>
              <a:rPr lang="ru-RU" dirty="0" smtClean="0"/>
              <a:t>.</a:t>
            </a:r>
            <a:endParaRPr lang="ru-RU" sz="2200" dirty="0"/>
          </a:p>
        </p:txBody>
      </p:sp>
      <p:pic>
        <p:nvPicPr>
          <p:cNvPr id="3074" name="Picture 2" descr="https://www.spb.kp.ru/best/spb/doroga-pobedy/images/tild6562-3030-4333-a538-366563366261___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458" y="473557"/>
            <a:ext cx="6954003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481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31493" y="1410396"/>
            <a:ext cx="11753467" cy="52566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27FE-9B03-41F0-86B3-4FAC415DD864}" type="slidenum">
              <a:rPr lang="ru-RU" smtClean="0"/>
              <a:t>6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1494" y="1410396"/>
            <a:ext cx="51854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Приказом Верховного Главнокомандующего И. В. Сталина от 1 мая 1945 года № 20 Ленинград вместе со Сталинградом, Севастополем и Одессой назван городом-героем. Позже, Указом Президиума Верховного Совета СССР от 8 мая 1965 года, город был награждён медалью «Золотая Звезда</a:t>
            </a:r>
            <a:r>
              <a:rPr lang="ru-RU" dirty="0" smtClean="0"/>
              <a:t>».</a:t>
            </a:r>
            <a:r>
              <a:rPr lang="ru-RU" dirty="0"/>
              <a:t> 27 января — день, когда Ленинград был полностью освобождён от блокады в 1944 году, — является одним из дней воинской славы </a:t>
            </a:r>
            <a:r>
              <a:rPr lang="ru-RU" dirty="0" smtClean="0"/>
              <a:t>России.</a:t>
            </a:r>
            <a:endParaRPr lang="ru-RU" sz="2200" dirty="0" smtClean="0"/>
          </a:p>
        </p:txBody>
      </p:sp>
      <p:pic>
        <p:nvPicPr>
          <p:cNvPr id="4098" name="Picture 2" descr="https://cdn.fishki.net/upload/post/201409/07/1301948/37954bc23df0fde9f9c2d12e06cda1e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091" y="1"/>
            <a:ext cx="6580909" cy="515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928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494" y="193125"/>
            <a:ext cx="11753467" cy="88332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Как люди выживали во время блокады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ленинграда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31493" y="1410396"/>
            <a:ext cx="11753467" cy="52566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27FE-9B03-41F0-86B3-4FAC415DD864}" type="slidenum">
              <a:rPr lang="ru-RU" smtClean="0"/>
              <a:t>7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1493" y="1076446"/>
            <a:ext cx="518545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Жителям города пришлось многое преодолеть. Главная цель была – выжить. Продовольствия в городе катастрофически не хватало, так как немецкие войска уничтожили </a:t>
            </a:r>
            <a:r>
              <a:rPr lang="ru-RU" b="1" i="1" dirty="0" err="1"/>
              <a:t>Бадаевские</a:t>
            </a:r>
            <a:r>
              <a:rPr lang="ru-RU" b="1" i="1" dirty="0"/>
              <a:t> продовольственные склады, обеспечивавшие не только город, но и часть армии. В городе начался голод</a:t>
            </a:r>
            <a:r>
              <a:rPr lang="ru-RU" b="1" i="1" dirty="0" smtClean="0"/>
              <a:t>.</a:t>
            </a:r>
            <a:r>
              <a:rPr lang="ru-RU" b="1" i="1" dirty="0"/>
              <a:t> Были предприняты попытки эвакуации женщин и детей подальше от военных действий. Из города увезли около миллиона человек. Эвакуация продолжалась вплоть до 1943 года</a:t>
            </a:r>
            <a:r>
              <a:rPr lang="ru-RU" b="1" i="1" dirty="0" smtClean="0"/>
              <a:t>.</a:t>
            </a:r>
            <a:r>
              <a:rPr lang="ru-RU" b="1" i="1" dirty="0"/>
              <a:t> С наступлением холодов люди стали умирать прямо на улицах, некоторые умирали дома во сне. Всего лишь 3% населения погибло от бомбежек, остальные 97% - от голода. Матери, чтобы прокормить своих детей, могли убить домашних животных. </a:t>
            </a:r>
            <a:endParaRPr lang="ru-RU" sz="2200" dirty="0"/>
          </a:p>
        </p:txBody>
      </p:sp>
      <p:pic>
        <p:nvPicPr>
          <p:cNvPr id="5122" name="Picture 2" descr="Блокада Ленинграда - одна из самых трагичных и, в то же врем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950" y="1076447"/>
            <a:ext cx="6775050" cy="445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742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31493" y="1410396"/>
            <a:ext cx="11753467" cy="52566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27FE-9B03-41F0-86B3-4FAC415DD864}" type="slidenum">
              <a:rPr lang="ru-RU" smtClean="0"/>
              <a:t>8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-1" y="0"/>
            <a:ext cx="550025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Люди ели все, что можно было съесть: цветы (из них делали лепешки), растворяли и варили плитки столярного клея с лавровым листом, олифу, на которой поджаривали хлеб</a:t>
            </a:r>
            <a:r>
              <a:rPr lang="ru-RU" b="1" i="1" dirty="0" smtClean="0"/>
              <a:t>.</a:t>
            </a:r>
            <a:r>
              <a:rPr lang="ru-RU" b="1" i="1" dirty="0"/>
              <a:t> Люди выезжали за город, на поля, где уже был собран урожай. Ленинградцы собирали нижние зеленые листья капусты, кочерыжки и ботву. Из них варили супы и делали заготовки на зиму</a:t>
            </a:r>
            <a:r>
              <a:rPr lang="ru-RU" b="1" i="1" dirty="0" smtClean="0"/>
              <a:t>.</a:t>
            </a:r>
            <a:r>
              <a:rPr lang="ru-RU" b="1" i="1" dirty="0"/>
              <a:t> Корм для животных. Особенно хорошо шел корм для птиц. Его быстро раскупили и потом питались много голодных месяцев. Корм для птиц состоял из крупы – чечевицы, гороха, вперемешку с палочками и песком</a:t>
            </a:r>
            <a:r>
              <a:rPr lang="ru-RU" b="1" i="1" dirty="0" smtClean="0"/>
              <a:t>.</a:t>
            </a:r>
            <a:r>
              <a:rPr lang="ru-RU" b="1" i="1" dirty="0"/>
              <a:t> Люди стали выращивать овощи в парках и скверах, власти это всячески поощряли. Из выращенных овощей делали заготовки на зиму</a:t>
            </a:r>
            <a:r>
              <a:rPr lang="ru-RU" b="1" i="1" dirty="0" smtClean="0"/>
              <a:t>.</a:t>
            </a:r>
            <a:r>
              <a:rPr lang="ru-RU" b="1" i="1" dirty="0"/>
              <a:t> Массово издавались брошюры, где рассказывали, как обрабатывать землю, выращивать овощи, какие дикие травы подходят для употребления в пищу, как сварить суп из крапивы, как из высушенного и измельченного корня одуванчика сделать заменитель кофе.</a:t>
            </a:r>
            <a:endParaRPr lang="ru-RU" sz="2000" dirty="0"/>
          </a:p>
        </p:txBody>
      </p:sp>
      <p:pic>
        <p:nvPicPr>
          <p:cNvPr id="6146" name="Picture 2" descr="Рынок в блокадном Ленинграде: свидетельства выживших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255" y="637309"/>
            <a:ext cx="6691745" cy="487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876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31493" y="1410396"/>
            <a:ext cx="11753467" cy="52566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27FE-9B03-41F0-86B3-4FAC415DD864}" type="slidenum">
              <a:rPr lang="ru-RU" smtClean="0"/>
              <a:t>9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38796"/>
            <a:ext cx="518545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Хвоя</a:t>
            </a:r>
            <a:r>
              <a:rPr lang="ru-RU" b="1" i="1" dirty="0"/>
              <a:t>. Это была не только еда, а источник витамина С. Из неё варили напиток, который спасал людей от цинги</a:t>
            </a:r>
            <a:r>
              <a:rPr lang="ru-RU" b="1" i="1" dirty="0" smtClean="0"/>
              <a:t>.</a:t>
            </a:r>
            <a:r>
              <a:rPr lang="ru-RU" b="1" i="1" dirty="0"/>
              <a:t> В пищу шла и промышленная «органика». Свиная кожа для одежды и обуви и столярный клей</a:t>
            </a:r>
            <a:r>
              <a:rPr lang="ru-RU" b="1" i="1" dirty="0" smtClean="0"/>
              <a:t>.</a:t>
            </a:r>
            <a:r>
              <a:rPr lang="ru-RU" b="1" i="1" dirty="0"/>
              <a:t> Спасались и ловлей рыбы. Под обстрелом врага рыбачили на Неве ( в основном, мальчишки). Улов был небольшой, но в условиях блокады и эти крохи спасали жизни</a:t>
            </a:r>
            <a:r>
              <a:rPr lang="ru-RU" b="1" i="1" dirty="0" smtClean="0"/>
              <a:t>.</a:t>
            </a:r>
            <a:r>
              <a:rPr lang="ru-RU" b="1" i="1" dirty="0"/>
              <a:t> Была история, когда на антресолях в доме нашли целый чемодан сухарей, который когда-то бабушка привезла на хранение и про него забыли</a:t>
            </a:r>
            <a:r>
              <a:rPr lang="ru-RU" b="1" i="1" dirty="0" smtClean="0"/>
              <a:t>.</a:t>
            </a:r>
            <a:r>
              <a:rPr lang="ru-RU" b="1" i="1" dirty="0"/>
              <a:t> Спасались конфетами, которыми в прошлом </a:t>
            </a:r>
            <a:r>
              <a:rPr lang="ru-RU" b="1" i="1" dirty="0" smtClean="0"/>
              <a:t>году </a:t>
            </a:r>
            <a:r>
              <a:rPr lang="ru-RU" b="1" i="1" dirty="0"/>
              <a:t>украшали новогоднюю ёлку и положили вместе с ёлочными игрушками</a:t>
            </a:r>
            <a:r>
              <a:rPr lang="ru-RU" b="1" i="1" dirty="0" smtClean="0"/>
              <a:t>.</a:t>
            </a:r>
            <a:r>
              <a:rPr lang="ru-RU" b="1" i="1" dirty="0"/>
              <a:t> Рады были и мешочку с крупой, который случайно «завалялся» за буфетом</a:t>
            </a:r>
            <a:r>
              <a:rPr lang="ru-RU" b="1" i="1" dirty="0" smtClean="0"/>
              <a:t>.</a:t>
            </a:r>
            <a:endParaRPr lang="ru-RU" sz="2000" dirty="0"/>
          </a:p>
        </p:txBody>
      </p:sp>
      <p:pic>
        <p:nvPicPr>
          <p:cNvPr id="7172" name="Picture 4" descr="Другой блокадный Ленинград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458" y="38796"/>
            <a:ext cx="7006542" cy="413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3992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244</TotalTime>
  <Words>1296</Words>
  <Application>Microsoft Office PowerPoint</Application>
  <PresentationFormat>Широкоэкранный</PresentationFormat>
  <Paragraphs>54</Paragraphs>
  <Slides>16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Calibri</vt:lpstr>
      <vt:lpstr>Century Gothic</vt:lpstr>
      <vt:lpstr>Source Sans Pro</vt:lpstr>
      <vt:lpstr>Wingdings 3</vt:lpstr>
      <vt:lpstr>Сектор</vt:lpstr>
      <vt:lpstr>Презентация  ученика гимназии №3  4 «А» класса  Прудникова Ивана  на тему: «блокада ленинграда»</vt:lpstr>
      <vt:lpstr>Краткое описание</vt:lpstr>
      <vt:lpstr>Дорога жизни блокадного ленинграда</vt:lpstr>
      <vt:lpstr>Презентация PowerPoint</vt:lpstr>
      <vt:lpstr>Презентация PowerPoint</vt:lpstr>
      <vt:lpstr>Презентация PowerPoint</vt:lpstr>
      <vt:lpstr>Как люди выживали во время блокады ленинграда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ученика гимназии №3  4 «А» класса  Прудникова Ивана  на тему: «Достопримечательности города Рязань»</dc:title>
  <dc:creator>Александр Прудников</dc:creator>
  <cp:lastModifiedBy>HP</cp:lastModifiedBy>
  <cp:revision>24</cp:revision>
  <dcterms:created xsi:type="dcterms:W3CDTF">2022-02-26T18:07:04Z</dcterms:created>
  <dcterms:modified xsi:type="dcterms:W3CDTF">2022-04-24T16:52:58Z</dcterms:modified>
</cp:coreProperties>
</file>