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80A"/>
    <a:srgbClr val="F2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10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5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0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5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6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1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9EDF-C7AC-405B-9CF7-024595487D3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38C-D7BF-4584-BF4C-A65443F51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0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964" y="0"/>
            <a:ext cx="4892189" cy="674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03058" y="3190875"/>
            <a:ext cx="4572000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Греческое слово «лира» обозначает музыкальный инструмент, под аккомпанемент которого исполнялись песни.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3058" y="3190875"/>
            <a:ext cx="4572000" cy="83099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Лирика —  отражение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мыслей, чувств, </a:t>
            </a:r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переживаний.</a:t>
            </a:r>
            <a:endParaRPr lang="ru-RU" sz="24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9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43608" y="627534"/>
            <a:ext cx="2529818" cy="3875754"/>
            <a:chOff x="611560" y="483518"/>
            <a:chExt cx="2938239" cy="45014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560" y="483518"/>
              <a:ext cx="2938239" cy="3879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113359" y="4520280"/>
              <a:ext cx="2201144" cy="4647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В.Г. Белинский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27984" y="134761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«Великий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поэт, говоря о своём «Я»,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говорит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об общем – о человечестве».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07545"/>
            <a:ext cx="3147502" cy="6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383" y="1780827"/>
            <a:ext cx="4718666" cy="25601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41151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лирических признаниях Фета или Тютчева, Лермонтова или Есенина  читатель узнаёт свои чувства, свои мысли, свои радости и страдания.</a:t>
            </a:r>
          </a:p>
        </p:txBody>
      </p:sp>
    </p:spTree>
    <p:extLst>
      <p:ext uri="{BB962C8B-B14F-4D97-AF65-F5344CB8AC3E}">
        <p14:creationId xmlns:p14="http://schemas.microsoft.com/office/powerpoint/2010/main" val="3318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9709" y="9875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Я вас любил: любовь ещё, быть может,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душе моей угасла не совсем;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Но пусть она вас больше не тревожит;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Я не хочу печалить вас ничем.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Я вас любил безмолвно, безнадежно,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То робостью, то ревностью томим;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Я вас любил так искренно, так нежно,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/>
            </a:r>
            <a:b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</a:b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Как дай вам Бог любимой быть другим.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709" y="2571750"/>
            <a:ext cx="2894977" cy="21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4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600187"/>
            <a:ext cx="2808312" cy="202229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11560" y="445310"/>
            <a:ext cx="2736304" cy="1154877"/>
            <a:chOff x="755576" y="699542"/>
            <a:chExt cx="2736304" cy="11548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699542"/>
              <a:ext cx="2376264" cy="9233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Ода </a:t>
              </a:r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— </a:t>
              </a:r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стихотворение, написанное в торжественном тоне.</a:t>
              </a:r>
            </a:p>
          </p:txBody>
        </p:sp>
        <p:cxnSp>
          <p:nvCxnSpPr>
            <p:cNvPr id="8" name="Прямая соединительная линия 7"/>
            <p:cNvCxnSpPr>
              <a:stCxn id="6" idx="3"/>
            </p:cNvCxnSpPr>
            <p:nvPr/>
          </p:nvCxnSpPr>
          <p:spPr>
            <a:xfrm>
              <a:off x="3131840" y="1161207"/>
              <a:ext cx="360040" cy="6932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580112" y="330249"/>
            <a:ext cx="3240360" cy="1371715"/>
            <a:chOff x="5580112" y="330249"/>
            <a:chExt cx="3240360" cy="13717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868144" y="330249"/>
              <a:ext cx="2952328" cy="1371715"/>
              <a:chOff x="755576" y="699541"/>
              <a:chExt cx="2736304" cy="185007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755576" y="699541"/>
                <a:ext cx="2736304" cy="1850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endParaRPr>
              </a:p>
            </p:txBody>
          </p:sp>
          <p:cxnSp>
            <p:nvCxnSpPr>
              <p:cNvPr id="16" name="Прямая соединительная линия 15"/>
              <p:cNvCxnSpPr>
                <a:stCxn id="15" idx="3"/>
              </p:cNvCxnSpPr>
              <p:nvPr/>
            </p:nvCxnSpPr>
            <p:spPr>
              <a:xfrm>
                <a:off x="3491880" y="792045"/>
                <a:ext cx="0" cy="582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Прямоугольник 22"/>
            <p:cNvSpPr/>
            <p:nvPr/>
          </p:nvSpPr>
          <p:spPr>
            <a:xfrm>
              <a:off x="6012160" y="378525"/>
              <a:ext cx="27723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Элегия </a:t>
              </a:r>
              <a:r>
                <a:rPr lang="ru-RU" sz="1600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— </a:t>
              </a:r>
              <a:r>
                <a:rPr lang="ru-RU" sz="1600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печальное стихотворение, темой которого является несчастная любовь, разлука, утрата. </a:t>
              </a:r>
            </a:p>
          </p:txBody>
        </p:sp>
        <p:cxnSp>
          <p:nvCxnSpPr>
            <p:cNvPr id="25" name="Прямая соединительная линия 24"/>
            <p:cNvCxnSpPr>
              <a:stCxn id="15" idx="1"/>
            </p:cNvCxnSpPr>
            <p:nvPr/>
          </p:nvCxnSpPr>
          <p:spPr>
            <a:xfrm flipH="1">
              <a:off x="5580112" y="1016107"/>
              <a:ext cx="288032" cy="584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1296144" y="3579862"/>
            <a:ext cx="4572000" cy="819732"/>
            <a:chOff x="2411760" y="3622485"/>
            <a:chExt cx="4572000" cy="8197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411760" y="3795886"/>
              <a:ext cx="4572000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Эпиграмма </a:t>
              </a:r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— небольшое </a:t>
              </a:r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сатирическое стихотворение.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582282" y="3622485"/>
              <a:ext cx="0" cy="17340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6012160" y="2611336"/>
            <a:ext cx="2772308" cy="922359"/>
            <a:chOff x="1649760" y="3519858"/>
            <a:chExt cx="5334000" cy="92235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411760" y="3795886"/>
              <a:ext cx="4572000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Послание — </a:t>
              </a:r>
            </a:p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стихотворное письмо.</a:t>
              </a:r>
              <a:endPara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</p:txBody>
        </p:sp>
        <p:cxnSp>
          <p:nvCxnSpPr>
            <p:cNvPr id="19" name="Прямая соединительная линия 18"/>
            <p:cNvCxnSpPr>
              <a:endCxn id="4" idx="3"/>
            </p:cNvCxnSpPr>
            <p:nvPr/>
          </p:nvCxnSpPr>
          <p:spPr>
            <a:xfrm flipH="1" flipV="1">
              <a:off x="1649760" y="3519858"/>
              <a:ext cx="2932522" cy="2760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9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36562"/>
            <a:ext cx="9273085" cy="5491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33" y="3285231"/>
            <a:ext cx="4094978" cy="1934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1203598"/>
            <a:ext cx="20633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Театр</a:t>
            </a:r>
            <a:endParaRPr lang="ru-RU" sz="60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4" name="Picture 2" descr="D:\Literatura\11\Безымянный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35" y="123478"/>
            <a:ext cx="72063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6033" y="1923677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Драма </a:t>
            </a:r>
            <a:r>
              <a:rPr lang="ru-RU" sz="28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</a:t>
            </a:r>
            <a:r>
              <a:rPr lang="ru-RU" sz="28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«действие»(греч.)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для исполнения на </a:t>
            </a:r>
            <a:r>
              <a:rPr lang="ru-RU" sz="28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сцене.</a:t>
            </a:r>
            <a:endParaRPr lang="ru-RU" sz="2800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5" y="-380578"/>
            <a:ext cx="7913366" cy="566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88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53" y="3350610"/>
            <a:ext cx="2987334" cy="1587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607368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Драматические произведения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36498" y="1130588"/>
            <a:ext cx="0" cy="48489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42151" y="1687488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Действия или акты</a:t>
            </a:r>
            <a:endParaRPr lang="ru-RU" sz="28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4549" y="2695600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Явления</a:t>
            </a:r>
            <a:endParaRPr lang="ru-RU" sz="28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12746" y="2210708"/>
            <a:ext cx="0" cy="48489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2050" name="Picture 2" descr="D:\Literatura\11\shutterstock_68845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5" y="-47942"/>
            <a:ext cx="9172951" cy="62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-3458750"/>
            <a:ext cx="3663115" cy="3454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854" y="3060903"/>
            <a:ext cx="6077724" cy="24688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4527" y="267494"/>
            <a:ext cx="4153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«Три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главных основы чего-нибудь»</a:t>
            </a:r>
          </a:p>
        </p:txBody>
      </p:sp>
    </p:spTree>
    <p:extLst>
      <p:ext uri="{BB962C8B-B14F-4D97-AF65-F5344CB8AC3E}">
        <p14:creationId xmlns:p14="http://schemas.microsoft.com/office/powerpoint/2010/main" val="7288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0494E-6 L 0.00452 0.836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07" y="-92546"/>
            <a:ext cx="9165307" cy="55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445" y="123479"/>
            <a:ext cx="1611061" cy="18339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9395" y="2220695"/>
            <a:ext cx="2960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Трагедия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вид драмы, в основу сюжета которого положен конфликт, вызывающий страдания и гибель героя в финале.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5" y="2355726"/>
            <a:ext cx="2960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Комедия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вид драмы, в котором персонажи и сюжет вызывают смех.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939902"/>
            <a:ext cx="2960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Драма</a:t>
            </a:r>
            <a:endParaRPr lang="ru-RU" sz="20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308570"/>
            <a:ext cx="9411022" cy="62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1707654"/>
            <a:ext cx="3704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Три </a:t>
            </a:r>
            <a:r>
              <a:rPr lang="ru-RU" sz="28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рода литературы: </a:t>
            </a:r>
            <a:endParaRPr lang="ru-RU" sz="28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r>
              <a:rPr lang="ru-RU" sz="28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эпос</a:t>
            </a:r>
            <a:r>
              <a:rPr lang="ru-RU" sz="28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 лирика и драма.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532818" y="627534"/>
            <a:ext cx="2647130" cy="4177084"/>
            <a:chOff x="1532818" y="627534"/>
            <a:chExt cx="2647130" cy="41770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2818" y="627534"/>
              <a:ext cx="2647130" cy="35452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996211" y="4342953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Аристотель</a:t>
              </a:r>
              <a:endPara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20768" y="1059582"/>
            <a:ext cx="3604254" cy="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01" y="0"/>
            <a:ext cx="504063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6371" y="1971585"/>
            <a:ext cx="4985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Жанр </a:t>
            </a:r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исторически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сложившиеся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внутренние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подразделения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большинстве видов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2127778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8870" y="2674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Эпос – объективное отображение действительности: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8840" y="533540"/>
            <a:ext cx="478974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0312" y="527835"/>
            <a:ext cx="4634923" cy="5143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547664" y="1156367"/>
            <a:ext cx="2068836" cy="1962413"/>
            <a:chOff x="1800901" y="1098491"/>
            <a:chExt cx="2068836" cy="196241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00901" y="2137574"/>
              <a:ext cx="20688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Большая </a:t>
              </a:r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форма: </a:t>
              </a:r>
              <a:endParaRPr lang="en-US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  <a:p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героическая </a:t>
              </a:r>
              <a:r>
                <a:rPr lang="ru-RU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песнь</a:t>
              </a:r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,</a:t>
              </a:r>
            </a:p>
            <a:p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роман.</a:t>
              </a:r>
              <a:endPara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835319" y="1098491"/>
              <a:ext cx="512545" cy="10390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779912" y="1139707"/>
            <a:ext cx="1850186" cy="1840573"/>
            <a:chOff x="1910227" y="971218"/>
            <a:chExt cx="1850186" cy="184057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10227" y="2165460"/>
              <a:ext cx="18501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Средняя форма: </a:t>
              </a:r>
              <a:endParaRPr lang="en-US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повесть.</a:t>
              </a:r>
              <a:endPara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35319" y="971218"/>
              <a:ext cx="1" cy="11663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794122" y="1098491"/>
            <a:ext cx="1975221" cy="2044039"/>
            <a:chOff x="1943639" y="971218"/>
            <a:chExt cx="1975221" cy="204403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43639" y="2091927"/>
              <a:ext cx="19752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Малая форма: </a:t>
              </a:r>
              <a:endParaRPr lang="en-US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рассказ, новелла, </a:t>
              </a:r>
            </a:p>
            <a:p>
              <a:pPr algn="ctr"/>
              <a:r>
                <a:rPr lang="ru-RU" dirty="0" smtClean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очерк, притча.</a:t>
              </a:r>
              <a:endPara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161677" y="971218"/>
              <a:ext cx="673643" cy="11663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125227" y="3579862"/>
            <a:ext cx="4939284" cy="1398637"/>
            <a:chOff x="2092074" y="3723878"/>
            <a:chExt cx="4939284" cy="139863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092074" y="3723878"/>
              <a:ext cx="49392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Linux Biolinum G" pitchFamily="2" charset="0"/>
                  <a:ea typeface="Linux Biolinum G" pitchFamily="2" charset="0"/>
                  <a:cs typeface="Linux Biolinum G" pitchFamily="2" charset="0"/>
                </a:rPr>
                <a:t>В эпических произведениях, как правило, есть сюжет, персонажи и повествователь.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8259" y="4467342"/>
              <a:ext cx="3993221" cy="655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984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1026" name="Picture 2" descr="D:\Literatura\11\Безымянный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35" y="123478"/>
            <a:ext cx="72063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28371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Роман отображает жизнь в её полноте и многообразии; характеры </a:t>
            </a:r>
            <a:endParaRPr lang="ru-RU" dirty="0" smtClean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показаны 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развитии.</a:t>
            </a:r>
            <a:endParaRPr lang="ru-RU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2637" y="228371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Эпосу свойственно останавливаться на подробностях, художественных деталях.</a:t>
            </a:r>
          </a:p>
        </p:txBody>
      </p:sp>
    </p:spTree>
    <p:extLst>
      <p:ext uri="{BB962C8B-B14F-4D97-AF65-F5344CB8AC3E}">
        <p14:creationId xmlns:p14="http://schemas.microsoft.com/office/powerpoint/2010/main" val="4276748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664" y="-308570"/>
            <a:ext cx="11412760" cy="5572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627534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Романы: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любовные;</a:t>
            </a:r>
            <a:endParaRPr lang="ru-RU" sz="2000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исторические;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фантастические;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философские;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психологические.</a:t>
            </a:r>
            <a:endParaRPr lang="ru-RU" sz="2000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4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88" y="3065096"/>
            <a:ext cx="7254255" cy="13929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5715" y="13271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Повесть </a:t>
            </a:r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произведение, среднее между рассказом и романом по количеству действующих лиц и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4242660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7" y="0"/>
            <a:ext cx="9164567" cy="6121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1439069"/>
            <a:ext cx="4349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Рассказ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небольшое произведение с ограниченным числом персонажей, в котором решается одна проблема и описывается одно событие.</a:t>
            </a:r>
            <a:endParaRPr lang="ru-RU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86" y="771550"/>
            <a:ext cx="4104456" cy="35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92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307</Words>
  <Application>Microsoft Office PowerPoint</Application>
  <PresentationFormat>Экран (16:9)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Ученик</cp:lastModifiedBy>
  <cp:revision>123</cp:revision>
  <dcterms:created xsi:type="dcterms:W3CDTF">2014-03-19T08:28:24Z</dcterms:created>
  <dcterms:modified xsi:type="dcterms:W3CDTF">2018-02-28T10:16:06Z</dcterms:modified>
</cp:coreProperties>
</file>