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65" r:id="rId15"/>
    <p:sldId id="264" r:id="rId16"/>
    <p:sldId id="262" r:id="rId17"/>
    <p:sldId id="26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7415"/>
    <a:srgbClr val="508927"/>
    <a:srgbClr val="A1CB46"/>
    <a:srgbClr val="99C63D"/>
    <a:srgbClr val="9FC95D"/>
    <a:srgbClr val="699841"/>
    <a:srgbClr val="91C229"/>
    <a:srgbClr val="407E18"/>
    <a:srgbClr val="6FBE4A"/>
    <a:srgbClr val="BBD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FAA8BD-96FC-4255-AA0A-5519F54F7855}" type="doc">
      <dgm:prSet loTypeId="urn:microsoft.com/office/officeart/2005/8/layout/hierarchy6" loCatId="hierarchy" qsTypeId="urn:microsoft.com/office/officeart/2005/8/quickstyle/3d5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500147FD-95D1-46CE-A15B-EEAD2B4B417E}">
      <dgm:prSet phldrT="[Текст]" custT="1"/>
      <dgm:spPr/>
      <dgm:t>
        <a:bodyPr/>
        <a:lstStyle/>
        <a:p>
          <a:pPr algn="ctr"/>
          <a:r>
            <a:rPr lang="ru-RU" sz="2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признанию суверенитета</a:t>
          </a:r>
          <a:endParaRPr lang="ru-RU" sz="2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7C23C2-0635-4C89-B2E2-5D13170A924F}" type="parTrans" cxnId="{F4C93806-34ED-44FD-A710-341D4BEBE92A}">
      <dgm:prSet/>
      <dgm:spPr/>
      <dgm:t>
        <a:bodyPr/>
        <a:lstStyle/>
        <a:p>
          <a:endParaRPr lang="ru-RU"/>
        </a:p>
      </dgm:t>
    </dgm:pt>
    <dgm:pt modelId="{FC4061AA-0F55-4E82-9B5C-8287B9B41F88}" type="sibTrans" cxnId="{F4C93806-34ED-44FD-A710-341D4BEBE92A}">
      <dgm:prSet/>
      <dgm:spPr/>
      <dgm:t>
        <a:bodyPr/>
        <a:lstStyle/>
        <a:p>
          <a:endParaRPr lang="ru-RU"/>
        </a:p>
      </dgm:t>
    </dgm:pt>
    <dgm:pt modelId="{27B2B0A4-0F81-4EFE-B80E-AA53AD06C0AA}" type="asst">
      <dgm:prSet phldrT="[Текст]"/>
      <dgm:spPr/>
      <dgm:t>
        <a:bodyPr/>
        <a:lstStyle/>
        <a:p>
          <a:r>
            <a:rPr lang="ru-RU" dirty="0" smtClean="0"/>
            <a:t>Непризнанные (государства, которые не признало ни одно государство — член ООН).</a:t>
          </a:r>
          <a:endParaRPr lang="ru-RU" dirty="0"/>
        </a:p>
      </dgm:t>
    </dgm:pt>
    <dgm:pt modelId="{7014F5DA-2F5A-4ED2-B221-B3CD2C25B2B6}" type="parTrans" cxnId="{5430DE17-13C4-4873-8EA1-5E82C01FF54F}">
      <dgm:prSet/>
      <dgm:spPr/>
      <dgm:t>
        <a:bodyPr/>
        <a:lstStyle/>
        <a:p>
          <a:endParaRPr lang="ru-RU"/>
        </a:p>
      </dgm:t>
    </dgm:pt>
    <dgm:pt modelId="{9BE3A6E9-1D9E-4E26-A34A-8690D4591831}" type="sibTrans" cxnId="{5430DE17-13C4-4873-8EA1-5E82C01FF54F}">
      <dgm:prSet/>
      <dgm:spPr/>
      <dgm:t>
        <a:bodyPr/>
        <a:lstStyle/>
        <a:p>
          <a:endParaRPr lang="ru-RU"/>
        </a:p>
      </dgm:t>
    </dgm:pt>
    <dgm:pt modelId="{CF2CAE72-5074-49A2-B227-3425F92546B0}" type="asst">
      <dgm:prSet/>
      <dgm:spPr/>
      <dgm:t>
        <a:bodyPr/>
        <a:lstStyle/>
        <a:p>
          <a:r>
            <a:rPr lang="ru-RU" dirty="0" smtClean="0"/>
            <a:t>Частично признанные</a:t>
          </a:r>
          <a:endParaRPr lang="ru-RU" dirty="0"/>
        </a:p>
      </dgm:t>
    </dgm:pt>
    <dgm:pt modelId="{6DB522FD-6324-46D0-9FB9-C209027E0072}" type="parTrans" cxnId="{14AA20D2-5730-4814-8EF3-45D0D23CB192}">
      <dgm:prSet/>
      <dgm:spPr/>
      <dgm:t>
        <a:bodyPr/>
        <a:lstStyle/>
        <a:p>
          <a:endParaRPr lang="ru-RU"/>
        </a:p>
      </dgm:t>
    </dgm:pt>
    <dgm:pt modelId="{FC2E2002-0E37-44B3-AE2C-5B0459A69337}" type="sibTrans" cxnId="{14AA20D2-5730-4814-8EF3-45D0D23CB192}">
      <dgm:prSet/>
      <dgm:spPr/>
      <dgm:t>
        <a:bodyPr/>
        <a:lstStyle/>
        <a:p>
          <a:endParaRPr lang="ru-RU"/>
        </a:p>
      </dgm:t>
    </dgm:pt>
    <dgm:pt modelId="{E8E30963-79B0-4E72-90B8-CF5F74B758F0}" type="pres">
      <dgm:prSet presAssocID="{B4FAA8BD-96FC-4255-AA0A-5519F54F785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4AFE30-0AC9-44B7-979D-538934538E69}" type="pres">
      <dgm:prSet presAssocID="{B4FAA8BD-96FC-4255-AA0A-5519F54F7855}" presName="hierFlow" presStyleCnt="0"/>
      <dgm:spPr/>
      <dgm:t>
        <a:bodyPr/>
        <a:lstStyle/>
        <a:p>
          <a:endParaRPr lang="ru-RU"/>
        </a:p>
      </dgm:t>
    </dgm:pt>
    <dgm:pt modelId="{B518FF00-A60D-4240-8041-7F38012524FD}" type="pres">
      <dgm:prSet presAssocID="{B4FAA8BD-96FC-4255-AA0A-5519F54F7855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8FBB87C-1862-47C9-BB08-DF52A5E72B8E}" type="pres">
      <dgm:prSet presAssocID="{500147FD-95D1-46CE-A15B-EEAD2B4B417E}" presName="Name14" presStyleCnt="0"/>
      <dgm:spPr/>
      <dgm:t>
        <a:bodyPr/>
        <a:lstStyle/>
        <a:p>
          <a:endParaRPr lang="ru-RU"/>
        </a:p>
      </dgm:t>
    </dgm:pt>
    <dgm:pt modelId="{2979DCF5-6A6A-4801-9F97-B2FB23BE7773}" type="pres">
      <dgm:prSet presAssocID="{500147FD-95D1-46CE-A15B-EEAD2B4B417E}" presName="level1Shape" presStyleLbl="node0" presStyleIdx="0" presStyleCnt="1" custScaleX="112853" custScaleY="11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180F82-93CA-4F05-B0E9-5A3BD270BC74}" type="pres">
      <dgm:prSet presAssocID="{500147FD-95D1-46CE-A15B-EEAD2B4B417E}" presName="hierChild2" presStyleCnt="0"/>
      <dgm:spPr/>
      <dgm:t>
        <a:bodyPr/>
        <a:lstStyle/>
        <a:p>
          <a:endParaRPr lang="ru-RU"/>
        </a:p>
      </dgm:t>
    </dgm:pt>
    <dgm:pt modelId="{E7F202E1-9445-49AA-AAD5-9FC7669C5A67}" type="pres">
      <dgm:prSet presAssocID="{7014F5DA-2F5A-4ED2-B221-B3CD2C25B2B6}" presName="Name19" presStyleLbl="parChTrans1D2" presStyleIdx="0" presStyleCnt="2"/>
      <dgm:spPr/>
      <dgm:t>
        <a:bodyPr/>
        <a:lstStyle/>
        <a:p>
          <a:endParaRPr lang="ru-RU"/>
        </a:p>
      </dgm:t>
    </dgm:pt>
    <dgm:pt modelId="{1F40634C-870B-4183-80A7-281A81DA5A54}" type="pres">
      <dgm:prSet presAssocID="{27B2B0A4-0F81-4EFE-B80E-AA53AD06C0AA}" presName="Name21" presStyleCnt="0"/>
      <dgm:spPr/>
      <dgm:t>
        <a:bodyPr/>
        <a:lstStyle/>
        <a:p>
          <a:endParaRPr lang="ru-RU"/>
        </a:p>
      </dgm:t>
    </dgm:pt>
    <dgm:pt modelId="{7E6B1AED-650A-425A-A087-147E6AA512C6}" type="pres">
      <dgm:prSet presAssocID="{27B2B0A4-0F81-4EFE-B80E-AA53AD06C0AA}" presName="level2Shape" presStyleLbl="asst1" presStyleIdx="0" presStyleCnt="2"/>
      <dgm:spPr/>
      <dgm:t>
        <a:bodyPr/>
        <a:lstStyle/>
        <a:p>
          <a:endParaRPr lang="ru-RU"/>
        </a:p>
      </dgm:t>
    </dgm:pt>
    <dgm:pt modelId="{D063C656-AEFF-4BD2-AF21-5655921FBC72}" type="pres">
      <dgm:prSet presAssocID="{27B2B0A4-0F81-4EFE-B80E-AA53AD06C0AA}" presName="hierChild3" presStyleCnt="0"/>
      <dgm:spPr/>
      <dgm:t>
        <a:bodyPr/>
        <a:lstStyle/>
        <a:p>
          <a:endParaRPr lang="ru-RU"/>
        </a:p>
      </dgm:t>
    </dgm:pt>
    <dgm:pt modelId="{2BAC2A43-1F83-4EE3-8534-06117A28E915}" type="pres">
      <dgm:prSet presAssocID="{6DB522FD-6324-46D0-9FB9-C209027E0072}" presName="Name19" presStyleLbl="parChTrans1D2" presStyleIdx="1" presStyleCnt="2"/>
      <dgm:spPr/>
      <dgm:t>
        <a:bodyPr/>
        <a:lstStyle/>
        <a:p>
          <a:endParaRPr lang="ru-RU"/>
        </a:p>
      </dgm:t>
    </dgm:pt>
    <dgm:pt modelId="{A70E8556-90FA-48DB-904A-588A7A60FFA5}" type="pres">
      <dgm:prSet presAssocID="{CF2CAE72-5074-49A2-B227-3425F92546B0}" presName="Name21" presStyleCnt="0"/>
      <dgm:spPr/>
      <dgm:t>
        <a:bodyPr/>
        <a:lstStyle/>
        <a:p>
          <a:endParaRPr lang="ru-RU"/>
        </a:p>
      </dgm:t>
    </dgm:pt>
    <dgm:pt modelId="{5EA050E0-3C8E-4C1B-9C13-6104078EA769}" type="pres">
      <dgm:prSet presAssocID="{CF2CAE72-5074-49A2-B227-3425F92546B0}" presName="level2Shape" presStyleLbl="asst1" presStyleIdx="1" presStyleCnt="2"/>
      <dgm:spPr/>
      <dgm:t>
        <a:bodyPr/>
        <a:lstStyle/>
        <a:p>
          <a:endParaRPr lang="ru-RU"/>
        </a:p>
      </dgm:t>
    </dgm:pt>
    <dgm:pt modelId="{C822B682-2215-4FC6-B095-D1484F612817}" type="pres">
      <dgm:prSet presAssocID="{CF2CAE72-5074-49A2-B227-3425F92546B0}" presName="hierChild3" presStyleCnt="0"/>
      <dgm:spPr/>
      <dgm:t>
        <a:bodyPr/>
        <a:lstStyle/>
        <a:p>
          <a:endParaRPr lang="ru-RU"/>
        </a:p>
      </dgm:t>
    </dgm:pt>
    <dgm:pt modelId="{83E11521-AE13-4257-A821-6380A8E1A8B8}" type="pres">
      <dgm:prSet presAssocID="{B4FAA8BD-96FC-4255-AA0A-5519F54F7855}" presName="bgShapesFlow" presStyleCnt="0"/>
      <dgm:spPr/>
      <dgm:t>
        <a:bodyPr/>
        <a:lstStyle/>
        <a:p>
          <a:endParaRPr lang="ru-RU"/>
        </a:p>
      </dgm:t>
    </dgm:pt>
  </dgm:ptLst>
  <dgm:cxnLst>
    <dgm:cxn modelId="{5430DE17-13C4-4873-8EA1-5E82C01FF54F}" srcId="{500147FD-95D1-46CE-A15B-EEAD2B4B417E}" destId="{27B2B0A4-0F81-4EFE-B80E-AA53AD06C0AA}" srcOrd="0" destOrd="0" parTransId="{7014F5DA-2F5A-4ED2-B221-B3CD2C25B2B6}" sibTransId="{9BE3A6E9-1D9E-4E26-A34A-8690D4591831}"/>
    <dgm:cxn modelId="{0D5DD1C5-EE9B-4368-9934-B3A1F18AFCD7}" type="presOf" srcId="{6DB522FD-6324-46D0-9FB9-C209027E0072}" destId="{2BAC2A43-1F83-4EE3-8534-06117A28E915}" srcOrd="0" destOrd="0" presId="urn:microsoft.com/office/officeart/2005/8/layout/hierarchy6"/>
    <dgm:cxn modelId="{D74293D0-CC57-4CAA-AD56-109F76BAC950}" type="presOf" srcId="{27B2B0A4-0F81-4EFE-B80E-AA53AD06C0AA}" destId="{7E6B1AED-650A-425A-A087-147E6AA512C6}" srcOrd="0" destOrd="0" presId="urn:microsoft.com/office/officeart/2005/8/layout/hierarchy6"/>
    <dgm:cxn modelId="{97213752-FCB6-49B0-A1B1-A67F4287851B}" type="presOf" srcId="{7014F5DA-2F5A-4ED2-B221-B3CD2C25B2B6}" destId="{E7F202E1-9445-49AA-AAD5-9FC7669C5A67}" srcOrd="0" destOrd="0" presId="urn:microsoft.com/office/officeart/2005/8/layout/hierarchy6"/>
    <dgm:cxn modelId="{EE8DABC5-C37A-47C3-AC76-E1C88D17BFB9}" type="presOf" srcId="{B4FAA8BD-96FC-4255-AA0A-5519F54F7855}" destId="{E8E30963-79B0-4E72-90B8-CF5F74B758F0}" srcOrd="0" destOrd="0" presId="urn:microsoft.com/office/officeart/2005/8/layout/hierarchy6"/>
    <dgm:cxn modelId="{14AA20D2-5730-4814-8EF3-45D0D23CB192}" srcId="{500147FD-95D1-46CE-A15B-EEAD2B4B417E}" destId="{CF2CAE72-5074-49A2-B227-3425F92546B0}" srcOrd="1" destOrd="0" parTransId="{6DB522FD-6324-46D0-9FB9-C209027E0072}" sibTransId="{FC2E2002-0E37-44B3-AE2C-5B0459A69337}"/>
    <dgm:cxn modelId="{EEA6E1A6-FFB9-4B67-8DF8-C97A54D4DA6C}" type="presOf" srcId="{CF2CAE72-5074-49A2-B227-3425F92546B0}" destId="{5EA050E0-3C8E-4C1B-9C13-6104078EA769}" srcOrd="0" destOrd="0" presId="urn:microsoft.com/office/officeart/2005/8/layout/hierarchy6"/>
    <dgm:cxn modelId="{F4C93806-34ED-44FD-A710-341D4BEBE92A}" srcId="{B4FAA8BD-96FC-4255-AA0A-5519F54F7855}" destId="{500147FD-95D1-46CE-A15B-EEAD2B4B417E}" srcOrd="0" destOrd="0" parTransId="{A77C23C2-0635-4C89-B2E2-5D13170A924F}" sibTransId="{FC4061AA-0F55-4E82-9B5C-8287B9B41F88}"/>
    <dgm:cxn modelId="{8375F041-005F-4617-A9C0-78DDCF7A82D8}" type="presOf" srcId="{500147FD-95D1-46CE-A15B-EEAD2B4B417E}" destId="{2979DCF5-6A6A-4801-9F97-B2FB23BE7773}" srcOrd="0" destOrd="0" presId="urn:microsoft.com/office/officeart/2005/8/layout/hierarchy6"/>
    <dgm:cxn modelId="{CA0C95BF-E11D-4796-A175-B7D23FBC9D50}" type="presParOf" srcId="{E8E30963-79B0-4E72-90B8-CF5F74B758F0}" destId="{9D4AFE30-0AC9-44B7-979D-538934538E69}" srcOrd="0" destOrd="0" presId="urn:microsoft.com/office/officeart/2005/8/layout/hierarchy6"/>
    <dgm:cxn modelId="{F3910A4C-9B30-426D-B2C2-87D0F23FD84A}" type="presParOf" srcId="{9D4AFE30-0AC9-44B7-979D-538934538E69}" destId="{B518FF00-A60D-4240-8041-7F38012524FD}" srcOrd="0" destOrd="0" presId="urn:microsoft.com/office/officeart/2005/8/layout/hierarchy6"/>
    <dgm:cxn modelId="{D3AC6C15-432A-4339-96C6-3BA578DD4CCA}" type="presParOf" srcId="{B518FF00-A60D-4240-8041-7F38012524FD}" destId="{C8FBB87C-1862-47C9-BB08-DF52A5E72B8E}" srcOrd="0" destOrd="0" presId="urn:microsoft.com/office/officeart/2005/8/layout/hierarchy6"/>
    <dgm:cxn modelId="{B2358BE2-30DD-4020-B814-3BB27EEE91C9}" type="presParOf" srcId="{C8FBB87C-1862-47C9-BB08-DF52A5E72B8E}" destId="{2979DCF5-6A6A-4801-9F97-B2FB23BE7773}" srcOrd="0" destOrd="0" presId="urn:microsoft.com/office/officeart/2005/8/layout/hierarchy6"/>
    <dgm:cxn modelId="{B9D0B6C6-35FF-4CBD-BF61-3C4235652964}" type="presParOf" srcId="{C8FBB87C-1862-47C9-BB08-DF52A5E72B8E}" destId="{D7180F82-93CA-4F05-B0E9-5A3BD270BC74}" srcOrd="1" destOrd="0" presId="urn:microsoft.com/office/officeart/2005/8/layout/hierarchy6"/>
    <dgm:cxn modelId="{72D7FDA2-C231-4180-8CF0-1CC089B9355B}" type="presParOf" srcId="{D7180F82-93CA-4F05-B0E9-5A3BD270BC74}" destId="{E7F202E1-9445-49AA-AAD5-9FC7669C5A67}" srcOrd="0" destOrd="0" presId="urn:microsoft.com/office/officeart/2005/8/layout/hierarchy6"/>
    <dgm:cxn modelId="{5164B71A-A50B-42AF-8324-7E0A73695395}" type="presParOf" srcId="{D7180F82-93CA-4F05-B0E9-5A3BD270BC74}" destId="{1F40634C-870B-4183-80A7-281A81DA5A54}" srcOrd="1" destOrd="0" presId="urn:microsoft.com/office/officeart/2005/8/layout/hierarchy6"/>
    <dgm:cxn modelId="{BB991E2A-7D98-4F11-AD97-60C93421992C}" type="presParOf" srcId="{1F40634C-870B-4183-80A7-281A81DA5A54}" destId="{7E6B1AED-650A-425A-A087-147E6AA512C6}" srcOrd="0" destOrd="0" presId="urn:microsoft.com/office/officeart/2005/8/layout/hierarchy6"/>
    <dgm:cxn modelId="{95A320F0-34AE-4F75-97AC-49CC38096300}" type="presParOf" srcId="{1F40634C-870B-4183-80A7-281A81DA5A54}" destId="{D063C656-AEFF-4BD2-AF21-5655921FBC72}" srcOrd="1" destOrd="0" presId="urn:microsoft.com/office/officeart/2005/8/layout/hierarchy6"/>
    <dgm:cxn modelId="{E8B951B4-9520-4E22-B784-978FF243A788}" type="presParOf" srcId="{D7180F82-93CA-4F05-B0E9-5A3BD270BC74}" destId="{2BAC2A43-1F83-4EE3-8534-06117A28E915}" srcOrd="2" destOrd="0" presId="urn:microsoft.com/office/officeart/2005/8/layout/hierarchy6"/>
    <dgm:cxn modelId="{57AF3CB9-D873-43B6-9683-8A3E5537ED28}" type="presParOf" srcId="{D7180F82-93CA-4F05-B0E9-5A3BD270BC74}" destId="{A70E8556-90FA-48DB-904A-588A7A60FFA5}" srcOrd="3" destOrd="0" presId="urn:microsoft.com/office/officeart/2005/8/layout/hierarchy6"/>
    <dgm:cxn modelId="{7AAC4760-5A2F-496E-8E02-A31B50045E1A}" type="presParOf" srcId="{A70E8556-90FA-48DB-904A-588A7A60FFA5}" destId="{5EA050E0-3C8E-4C1B-9C13-6104078EA769}" srcOrd="0" destOrd="0" presId="urn:microsoft.com/office/officeart/2005/8/layout/hierarchy6"/>
    <dgm:cxn modelId="{CA42AEB0-56BE-4CEB-8C86-45B39BA58387}" type="presParOf" srcId="{A70E8556-90FA-48DB-904A-588A7A60FFA5}" destId="{C822B682-2215-4FC6-B095-D1484F612817}" srcOrd="1" destOrd="0" presId="urn:microsoft.com/office/officeart/2005/8/layout/hierarchy6"/>
    <dgm:cxn modelId="{95011559-6956-47C6-AF5B-14AB6932C4DA}" type="presParOf" srcId="{E8E30963-79B0-4E72-90B8-CF5F74B758F0}" destId="{83E11521-AE13-4257-A821-6380A8E1A8B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D43A9E-6037-4F23-AEB9-3C40E1A59E6A}" type="doc">
      <dgm:prSet loTypeId="urn:microsoft.com/office/officeart/2005/8/layout/list1" loCatId="list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4187CBC7-8BFE-43F8-A5E4-57F55B79C02B}">
      <dgm:prSet phldrT="[Текст]" custT="1"/>
      <dgm:spPr>
        <a:ln w="19050">
          <a:solidFill>
            <a:srgbClr val="6FBE4A"/>
          </a:solidFill>
        </a:ln>
      </dgm:spPr>
      <dgm:t>
        <a:bodyPr/>
        <a:lstStyle/>
        <a:p>
          <a:r>
            <a:rPr lang="ru-RU" sz="2400" dirty="0" smtClean="0"/>
            <a:t>Сепаратизм</a:t>
          </a:r>
          <a:endParaRPr lang="ru-RU" sz="2400" dirty="0"/>
        </a:p>
      </dgm:t>
    </dgm:pt>
    <dgm:pt modelId="{8C9B4FDE-254F-4B50-93E0-352F46890A8A}" type="parTrans" cxnId="{518D9638-5857-4A05-B151-C489D2CC70B7}">
      <dgm:prSet/>
      <dgm:spPr/>
      <dgm:t>
        <a:bodyPr/>
        <a:lstStyle/>
        <a:p>
          <a:endParaRPr lang="ru-RU"/>
        </a:p>
      </dgm:t>
    </dgm:pt>
    <dgm:pt modelId="{383406F6-9914-4586-801B-3D8718222E4E}" type="sibTrans" cxnId="{518D9638-5857-4A05-B151-C489D2CC70B7}">
      <dgm:prSet/>
      <dgm:spPr/>
      <dgm:t>
        <a:bodyPr/>
        <a:lstStyle/>
        <a:p>
          <a:endParaRPr lang="ru-RU"/>
        </a:p>
      </dgm:t>
    </dgm:pt>
    <dgm:pt modelId="{417B2A16-C62A-4BF9-A89E-C9B53BEF6A65}">
      <dgm:prSet phldrT="[Текст]" custT="1"/>
      <dgm:spPr>
        <a:solidFill>
          <a:srgbClr val="3B7415"/>
        </a:solidFill>
        <a:ln w="19050">
          <a:solidFill>
            <a:srgbClr val="3B7415"/>
          </a:solidFill>
        </a:ln>
      </dgm:spPr>
      <dgm:t>
        <a:bodyPr/>
        <a:lstStyle/>
        <a:p>
          <a:r>
            <a:rPr lang="ru-RU" sz="2400" dirty="0" smtClean="0"/>
            <a:t>Послевоенное разделение</a:t>
          </a:r>
          <a:endParaRPr lang="ru-RU" sz="2400" dirty="0"/>
        </a:p>
      </dgm:t>
    </dgm:pt>
    <dgm:pt modelId="{5AEE11B5-E277-4DEA-B663-3DF10D9A6034}" type="parTrans" cxnId="{07FAE6A0-3873-4CE7-AC28-6E99F08BBCEE}">
      <dgm:prSet/>
      <dgm:spPr/>
      <dgm:t>
        <a:bodyPr/>
        <a:lstStyle/>
        <a:p>
          <a:endParaRPr lang="ru-RU"/>
        </a:p>
      </dgm:t>
    </dgm:pt>
    <dgm:pt modelId="{4DC337F7-073D-4030-8FF2-FA990A26021B}" type="sibTrans" cxnId="{07FAE6A0-3873-4CE7-AC28-6E99F08BBCEE}">
      <dgm:prSet/>
      <dgm:spPr/>
      <dgm:t>
        <a:bodyPr/>
        <a:lstStyle/>
        <a:p>
          <a:endParaRPr lang="ru-RU"/>
        </a:p>
      </dgm:t>
    </dgm:pt>
    <dgm:pt modelId="{DCD89618-FCB6-405A-9496-E81C894F9834}">
      <dgm:prSet phldrT="[Текст]" custT="1"/>
      <dgm:spPr>
        <a:ln w="19050">
          <a:solidFill>
            <a:srgbClr val="6FBE4A"/>
          </a:solidFill>
        </a:ln>
      </dgm:spPr>
      <dgm:t>
        <a:bodyPr/>
        <a:lstStyle/>
        <a:p>
          <a:r>
            <a:rPr lang="ru-RU" sz="2400" dirty="0" smtClean="0"/>
            <a:t>Получение независимости колоний</a:t>
          </a:r>
          <a:endParaRPr lang="ru-RU" sz="2400" dirty="0"/>
        </a:p>
      </dgm:t>
    </dgm:pt>
    <dgm:pt modelId="{50AD3F08-ACB5-40C4-BEF7-753113E96BBA}" type="parTrans" cxnId="{D28E57EF-4A9C-41AD-8B95-9785E449FCAD}">
      <dgm:prSet/>
      <dgm:spPr/>
      <dgm:t>
        <a:bodyPr/>
        <a:lstStyle/>
        <a:p>
          <a:endParaRPr lang="ru-RU"/>
        </a:p>
      </dgm:t>
    </dgm:pt>
    <dgm:pt modelId="{D6C6CBE0-5EFC-4AD2-B085-B988158BFDF3}" type="sibTrans" cxnId="{D28E57EF-4A9C-41AD-8B95-9785E449FCAD}">
      <dgm:prSet/>
      <dgm:spPr/>
      <dgm:t>
        <a:bodyPr/>
        <a:lstStyle/>
        <a:p>
          <a:endParaRPr lang="ru-RU"/>
        </a:p>
      </dgm:t>
    </dgm:pt>
    <dgm:pt modelId="{FAEB4A76-332B-4BFF-949C-A877A10201E1}">
      <dgm:prSet custT="1"/>
      <dgm:spPr>
        <a:ln w="19050">
          <a:solidFill>
            <a:srgbClr val="3B7415"/>
          </a:solidFill>
        </a:ln>
      </dgm:spPr>
      <dgm:t>
        <a:bodyPr/>
        <a:lstStyle/>
        <a:p>
          <a:r>
            <a:rPr lang="ru-RU" sz="2400" dirty="0" smtClean="0"/>
            <a:t>Революции и гражданские войны</a:t>
          </a:r>
          <a:endParaRPr lang="ru-RU" sz="2400" dirty="0"/>
        </a:p>
      </dgm:t>
    </dgm:pt>
    <dgm:pt modelId="{9D7C49AA-CC91-4266-81F1-16C0A18398DE}" type="parTrans" cxnId="{992C5F29-7B95-4222-8DA5-3386DF7274DF}">
      <dgm:prSet/>
      <dgm:spPr/>
      <dgm:t>
        <a:bodyPr/>
        <a:lstStyle/>
        <a:p>
          <a:endParaRPr lang="ru-RU"/>
        </a:p>
      </dgm:t>
    </dgm:pt>
    <dgm:pt modelId="{8F1C54F3-ED0A-4E68-93F1-124460556ED2}" type="sibTrans" cxnId="{992C5F29-7B95-4222-8DA5-3386DF7274DF}">
      <dgm:prSet/>
      <dgm:spPr/>
      <dgm:t>
        <a:bodyPr/>
        <a:lstStyle/>
        <a:p>
          <a:endParaRPr lang="ru-RU"/>
        </a:p>
      </dgm:t>
    </dgm:pt>
    <dgm:pt modelId="{39AE5383-8670-49C1-BAD2-F5229579C20C}" type="pres">
      <dgm:prSet presAssocID="{46D43A9E-6037-4F23-AEB9-3C40E1A59E6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615CF1-0DDD-4FD6-9243-F77ED24B0FBC}" type="pres">
      <dgm:prSet presAssocID="{FAEB4A76-332B-4BFF-949C-A877A10201E1}" presName="parentLin" presStyleCnt="0"/>
      <dgm:spPr/>
    </dgm:pt>
    <dgm:pt modelId="{E31BBD87-D211-46ED-89B7-896E69B525DF}" type="pres">
      <dgm:prSet presAssocID="{FAEB4A76-332B-4BFF-949C-A877A10201E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3CCE448-4E00-4224-8A82-6320A1CB9B55}" type="pres">
      <dgm:prSet presAssocID="{FAEB4A76-332B-4BFF-949C-A877A10201E1}" presName="parentText" presStyleLbl="node1" presStyleIdx="0" presStyleCnt="4" custScaleX="931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D4D76-5E4E-4622-9719-0BF9126CC3DB}" type="pres">
      <dgm:prSet presAssocID="{FAEB4A76-332B-4BFF-949C-A877A10201E1}" presName="negativeSpace" presStyleCnt="0"/>
      <dgm:spPr/>
    </dgm:pt>
    <dgm:pt modelId="{17041007-75AD-4463-B630-5E7B9BBCE7D8}" type="pres">
      <dgm:prSet presAssocID="{FAEB4A76-332B-4BFF-949C-A877A10201E1}" presName="childText" presStyleLbl="conFgAcc1" presStyleIdx="0" presStyleCnt="4">
        <dgm:presLayoutVars>
          <dgm:bulletEnabled val="1"/>
        </dgm:presLayoutVars>
      </dgm:prSet>
      <dgm:spPr/>
    </dgm:pt>
    <dgm:pt modelId="{C70D714A-7437-428B-9C16-C12A3D0144CB}" type="pres">
      <dgm:prSet presAssocID="{8F1C54F3-ED0A-4E68-93F1-124460556ED2}" presName="spaceBetweenRectangles" presStyleCnt="0"/>
      <dgm:spPr/>
    </dgm:pt>
    <dgm:pt modelId="{2FA7B0A8-08EE-4119-9E29-B2F790B8F276}" type="pres">
      <dgm:prSet presAssocID="{4187CBC7-8BFE-43F8-A5E4-57F55B79C02B}" presName="parentLin" presStyleCnt="0"/>
      <dgm:spPr/>
    </dgm:pt>
    <dgm:pt modelId="{8E2FD874-D515-4E23-B9AD-C3D1E1BEF183}" type="pres">
      <dgm:prSet presAssocID="{4187CBC7-8BFE-43F8-A5E4-57F55B79C02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6138C33-DF05-4102-8196-E9227CBCBB1B}" type="pres">
      <dgm:prSet presAssocID="{4187CBC7-8BFE-43F8-A5E4-57F55B79C02B}" presName="parentText" presStyleLbl="node1" presStyleIdx="1" presStyleCnt="4" custScaleX="403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9E951-77A6-43B8-945A-ED235F2F5D4D}" type="pres">
      <dgm:prSet presAssocID="{4187CBC7-8BFE-43F8-A5E4-57F55B79C02B}" presName="negativeSpace" presStyleCnt="0"/>
      <dgm:spPr/>
    </dgm:pt>
    <dgm:pt modelId="{CA522C7A-BC8F-46A3-86D8-E8A596A7F7B5}" type="pres">
      <dgm:prSet presAssocID="{4187CBC7-8BFE-43F8-A5E4-57F55B79C02B}" presName="childText" presStyleLbl="conFgAcc1" presStyleIdx="1" presStyleCnt="4">
        <dgm:presLayoutVars>
          <dgm:bulletEnabled val="1"/>
        </dgm:presLayoutVars>
      </dgm:prSet>
      <dgm:spPr/>
    </dgm:pt>
    <dgm:pt modelId="{65B140A3-0DEE-4A3A-B637-597F0D923BEE}" type="pres">
      <dgm:prSet presAssocID="{383406F6-9914-4586-801B-3D8718222E4E}" presName="spaceBetweenRectangles" presStyleCnt="0"/>
      <dgm:spPr/>
    </dgm:pt>
    <dgm:pt modelId="{E1146E0F-12AF-4824-8B55-F23FAD7FECEE}" type="pres">
      <dgm:prSet presAssocID="{417B2A16-C62A-4BF9-A89E-C9B53BEF6A65}" presName="parentLin" presStyleCnt="0"/>
      <dgm:spPr/>
    </dgm:pt>
    <dgm:pt modelId="{B95213DE-D761-416D-B051-EE69E7B68CC6}" type="pres">
      <dgm:prSet presAssocID="{417B2A16-C62A-4BF9-A89E-C9B53BEF6A6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B0CE9AB-C396-4C69-977F-1CBAE8B1402F}" type="pres">
      <dgm:prSet presAssocID="{417B2A16-C62A-4BF9-A89E-C9B53BEF6A6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340E0-1E67-4AB6-8A3E-0ACB29593F47}" type="pres">
      <dgm:prSet presAssocID="{417B2A16-C62A-4BF9-A89E-C9B53BEF6A65}" presName="negativeSpace" presStyleCnt="0"/>
      <dgm:spPr/>
    </dgm:pt>
    <dgm:pt modelId="{8C87D99E-7A8D-4D9F-9011-6962A657A213}" type="pres">
      <dgm:prSet presAssocID="{417B2A16-C62A-4BF9-A89E-C9B53BEF6A65}" presName="childText" presStyleLbl="conFgAcc1" presStyleIdx="2" presStyleCnt="4">
        <dgm:presLayoutVars>
          <dgm:bulletEnabled val="1"/>
        </dgm:presLayoutVars>
      </dgm:prSet>
      <dgm:spPr/>
    </dgm:pt>
    <dgm:pt modelId="{40DDCE4B-1507-44CA-A9DB-BEBEFAD8A3CA}" type="pres">
      <dgm:prSet presAssocID="{4DC337F7-073D-4030-8FF2-FA990A26021B}" presName="spaceBetweenRectangles" presStyleCnt="0"/>
      <dgm:spPr/>
    </dgm:pt>
    <dgm:pt modelId="{D703154E-C944-41E4-855E-0CCEFBF8FB20}" type="pres">
      <dgm:prSet presAssocID="{DCD89618-FCB6-405A-9496-E81C894F9834}" presName="parentLin" presStyleCnt="0"/>
      <dgm:spPr/>
    </dgm:pt>
    <dgm:pt modelId="{73A0DFAE-F5E6-4B0C-B75D-AEFF42B61BA3}" type="pres">
      <dgm:prSet presAssocID="{DCD89618-FCB6-405A-9496-E81C894F9834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D1D6E0F-5DBE-4BFC-8B16-8B70E359426D}" type="pres">
      <dgm:prSet presAssocID="{DCD89618-FCB6-405A-9496-E81C894F983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4866E-6940-45B8-9B53-0AC1B572EC72}" type="pres">
      <dgm:prSet presAssocID="{DCD89618-FCB6-405A-9496-E81C894F9834}" presName="negativeSpace" presStyleCnt="0"/>
      <dgm:spPr/>
    </dgm:pt>
    <dgm:pt modelId="{60511452-5741-4C3F-BB57-7E2FD826BBB9}" type="pres">
      <dgm:prSet presAssocID="{DCD89618-FCB6-405A-9496-E81C894F983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E86FB0B-D40B-4A60-A55D-B2623BBBFC30}" type="presOf" srcId="{FAEB4A76-332B-4BFF-949C-A877A10201E1}" destId="{23CCE448-4E00-4224-8A82-6320A1CB9B55}" srcOrd="1" destOrd="0" presId="urn:microsoft.com/office/officeart/2005/8/layout/list1"/>
    <dgm:cxn modelId="{C5B6C9F8-1215-4B7A-BE54-06963F2D1F75}" type="presOf" srcId="{4187CBC7-8BFE-43F8-A5E4-57F55B79C02B}" destId="{36138C33-DF05-4102-8196-E9227CBCBB1B}" srcOrd="1" destOrd="0" presId="urn:microsoft.com/office/officeart/2005/8/layout/list1"/>
    <dgm:cxn modelId="{B4DE1C4B-04CB-440A-93D0-139315A4A130}" type="presOf" srcId="{FAEB4A76-332B-4BFF-949C-A877A10201E1}" destId="{E31BBD87-D211-46ED-89B7-896E69B525DF}" srcOrd="0" destOrd="0" presId="urn:microsoft.com/office/officeart/2005/8/layout/list1"/>
    <dgm:cxn modelId="{0A95685C-D526-4EA0-BAAB-B349D6E122C1}" type="presOf" srcId="{46D43A9E-6037-4F23-AEB9-3C40E1A59E6A}" destId="{39AE5383-8670-49C1-BAD2-F5229579C20C}" srcOrd="0" destOrd="0" presId="urn:microsoft.com/office/officeart/2005/8/layout/list1"/>
    <dgm:cxn modelId="{E56330E8-1DC9-428A-AC26-27729A595D99}" type="presOf" srcId="{417B2A16-C62A-4BF9-A89E-C9B53BEF6A65}" destId="{4B0CE9AB-C396-4C69-977F-1CBAE8B1402F}" srcOrd="1" destOrd="0" presId="urn:microsoft.com/office/officeart/2005/8/layout/list1"/>
    <dgm:cxn modelId="{992C5F29-7B95-4222-8DA5-3386DF7274DF}" srcId="{46D43A9E-6037-4F23-AEB9-3C40E1A59E6A}" destId="{FAEB4A76-332B-4BFF-949C-A877A10201E1}" srcOrd="0" destOrd="0" parTransId="{9D7C49AA-CC91-4266-81F1-16C0A18398DE}" sibTransId="{8F1C54F3-ED0A-4E68-93F1-124460556ED2}"/>
    <dgm:cxn modelId="{848A7A9A-B512-4647-B480-C72318D22ACD}" type="presOf" srcId="{DCD89618-FCB6-405A-9496-E81C894F9834}" destId="{7D1D6E0F-5DBE-4BFC-8B16-8B70E359426D}" srcOrd="1" destOrd="0" presId="urn:microsoft.com/office/officeart/2005/8/layout/list1"/>
    <dgm:cxn modelId="{07FAE6A0-3873-4CE7-AC28-6E99F08BBCEE}" srcId="{46D43A9E-6037-4F23-AEB9-3C40E1A59E6A}" destId="{417B2A16-C62A-4BF9-A89E-C9B53BEF6A65}" srcOrd="2" destOrd="0" parTransId="{5AEE11B5-E277-4DEA-B663-3DF10D9A6034}" sibTransId="{4DC337F7-073D-4030-8FF2-FA990A26021B}"/>
    <dgm:cxn modelId="{91E78676-6D4B-4931-8935-7A4229BC6E07}" type="presOf" srcId="{4187CBC7-8BFE-43F8-A5E4-57F55B79C02B}" destId="{8E2FD874-D515-4E23-B9AD-C3D1E1BEF183}" srcOrd="0" destOrd="0" presId="urn:microsoft.com/office/officeart/2005/8/layout/list1"/>
    <dgm:cxn modelId="{D28E57EF-4A9C-41AD-8B95-9785E449FCAD}" srcId="{46D43A9E-6037-4F23-AEB9-3C40E1A59E6A}" destId="{DCD89618-FCB6-405A-9496-E81C894F9834}" srcOrd="3" destOrd="0" parTransId="{50AD3F08-ACB5-40C4-BEF7-753113E96BBA}" sibTransId="{D6C6CBE0-5EFC-4AD2-B085-B988158BFDF3}"/>
    <dgm:cxn modelId="{6E0CE472-73EB-4934-9EC8-0C370180B6A6}" type="presOf" srcId="{417B2A16-C62A-4BF9-A89E-C9B53BEF6A65}" destId="{B95213DE-D761-416D-B051-EE69E7B68CC6}" srcOrd="0" destOrd="0" presId="urn:microsoft.com/office/officeart/2005/8/layout/list1"/>
    <dgm:cxn modelId="{518D9638-5857-4A05-B151-C489D2CC70B7}" srcId="{46D43A9E-6037-4F23-AEB9-3C40E1A59E6A}" destId="{4187CBC7-8BFE-43F8-A5E4-57F55B79C02B}" srcOrd="1" destOrd="0" parTransId="{8C9B4FDE-254F-4B50-93E0-352F46890A8A}" sibTransId="{383406F6-9914-4586-801B-3D8718222E4E}"/>
    <dgm:cxn modelId="{8F5CA556-9C9D-4F89-971B-8DC2ACD92D1A}" type="presOf" srcId="{DCD89618-FCB6-405A-9496-E81C894F9834}" destId="{73A0DFAE-F5E6-4B0C-B75D-AEFF42B61BA3}" srcOrd="0" destOrd="0" presId="urn:microsoft.com/office/officeart/2005/8/layout/list1"/>
    <dgm:cxn modelId="{06678675-7478-4525-A739-2C107B541508}" type="presParOf" srcId="{39AE5383-8670-49C1-BAD2-F5229579C20C}" destId="{49615CF1-0DDD-4FD6-9243-F77ED24B0FBC}" srcOrd="0" destOrd="0" presId="urn:microsoft.com/office/officeart/2005/8/layout/list1"/>
    <dgm:cxn modelId="{2C881721-F065-423B-B371-ECA7D33F63F1}" type="presParOf" srcId="{49615CF1-0DDD-4FD6-9243-F77ED24B0FBC}" destId="{E31BBD87-D211-46ED-89B7-896E69B525DF}" srcOrd="0" destOrd="0" presId="urn:microsoft.com/office/officeart/2005/8/layout/list1"/>
    <dgm:cxn modelId="{18EB5E21-D7AF-472E-84F6-6EDC9FBAEFEE}" type="presParOf" srcId="{49615CF1-0DDD-4FD6-9243-F77ED24B0FBC}" destId="{23CCE448-4E00-4224-8A82-6320A1CB9B55}" srcOrd="1" destOrd="0" presId="urn:microsoft.com/office/officeart/2005/8/layout/list1"/>
    <dgm:cxn modelId="{3211D613-4759-4E9A-B018-6E88EA67A524}" type="presParOf" srcId="{39AE5383-8670-49C1-BAD2-F5229579C20C}" destId="{EF7D4D76-5E4E-4622-9719-0BF9126CC3DB}" srcOrd="1" destOrd="0" presId="urn:microsoft.com/office/officeart/2005/8/layout/list1"/>
    <dgm:cxn modelId="{5CC17707-C3C4-44D5-A77A-CCD8442FEC0C}" type="presParOf" srcId="{39AE5383-8670-49C1-BAD2-F5229579C20C}" destId="{17041007-75AD-4463-B630-5E7B9BBCE7D8}" srcOrd="2" destOrd="0" presId="urn:microsoft.com/office/officeart/2005/8/layout/list1"/>
    <dgm:cxn modelId="{3081551C-E4B6-497C-AF72-371EBE7F7627}" type="presParOf" srcId="{39AE5383-8670-49C1-BAD2-F5229579C20C}" destId="{C70D714A-7437-428B-9C16-C12A3D0144CB}" srcOrd="3" destOrd="0" presId="urn:microsoft.com/office/officeart/2005/8/layout/list1"/>
    <dgm:cxn modelId="{E79AB049-D31A-4AD1-8122-238CD7FDB3BF}" type="presParOf" srcId="{39AE5383-8670-49C1-BAD2-F5229579C20C}" destId="{2FA7B0A8-08EE-4119-9E29-B2F790B8F276}" srcOrd="4" destOrd="0" presId="urn:microsoft.com/office/officeart/2005/8/layout/list1"/>
    <dgm:cxn modelId="{E17744EF-DFE3-45C9-931A-8E4EDFC3E040}" type="presParOf" srcId="{2FA7B0A8-08EE-4119-9E29-B2F790B8F276}" destId="{8E2FD874-D515-4E23-B9AD-C3D1E1BEF183}" srcOrd="0" destOrd="0" presId="urn:microsoft.com/office/officeart/2005/8/layout/list1"/>
    <dgm:cxn modelId="{6888972A-8979-4CFC-AA16-18195242CC19}" type="presParOf" srcId="{2FA7B0A8-08EE-4119-9E29-B2F790B8F276}" destId="{36138C33-DF05-4102-8196-E9227CBCBB1B}" srcOrd="1" destOrd="0" presId="urn:microsoft.com/office/officeart/2005/8/layout/list1"/>
    <dgm:cxn modelId="{1778F136-0756-4D37-80F0-7F85EB7E9C04}" type="presParOf" srcId="{39AE5383-8670-49C1-BAD2-F5229579C20C}" destId="{1139E951-77A6-43B8-945A-ED235F2F5D4D}" srcOrd="5" destOrd="0" presId="urn:microsoft.com/office/officeart/2005/8/layout/list1"/>
    <dgm:cxn modelId="{FD26923E-7269-4383-ABD4-21894C761F1B}" type="presParOf" srcId="{39AE5383-8670-49C1-BAD2-F5229579C20C}" destId="{CA522C7A-BC8F-46A3-86D8-E8A596A7F7B5}" srcOrd="6" destOrd="0" presId="urn:microsoft.com/office/officeart/2005/8/layout/list1"/>
    <dgm:cxn modelId="{A39CF119-930A-40A2-8A59-AA9B1836710B}" type="presParOf" srcId="{39AE5383-8670-49C1-BAD2-F5229579C20C}" destId="{65B140A3-0DEE-4A3A-B637-597F0D923BEE}" srcOrd="7" destOrd="0" presId="urn:microsoft.com/office/officeart/2005/8/layout/list1"/>
    <dgm:cxn modelId="{493CEF33-8B12-4320-9DAA-FD98AD3082E0}" type="presParOf" srcId="{39AE5383-8670-49C1-BAD2-F5229579C20C}" destId="{E1146E0F-12AF-4824-8B55-F23FAD7FECEE}" srcOrd="8" destOrd="0" presId="urn:microsoft.com/office/officeart/2005/8/layout/list1"/>
    <dgm:cxn modelId="{CEA6210D-8E3D-4173-8E4B-E36E2F131FDB}" type="presParOf" srcId="{E1146E0F-12AF-4824-8B55-F23FAD7FECEE}" destId="{B95213DE-D761-416D-B051-EE69E7B68CC6}" srcOrd="0" destOrd="0" presId="urn:microsoft.com/office/officeart/2005/8/layout/list1"/>
    <dgm:cxn modelId="{1BB55A2B-5C0E-4176-9909-92F4137BD8F1}" type="presParOf" srcId="{E1146E0F-12AF-4824-8B55-F23FAD7FECEE}" destId="{4B0CE9AB-C396-4C69-977F-1CBAE8B1402F}" srcOrd="1" destOrd="0" presId="urn:microsoft.com/office/officeart/2005/8/layout/list1"/>
    <dgm:cxn modelId="{189C06FE-485E-4793-9AA4-5298B79FA11D}" type="presParOf" srcId="{39AE5383-8670-49C1-BAD2-F5229579C20C}" destId="{1D7340E0-1E67-4AB6-8A3E-0ACB29593F47}" srcOrd="9" destOrd="0" presId="urn:microsoft.com/office/officeart/2005/8/layout/list1"/>
    <dgm:cxn modelId="{E2160EFE-AD72-4F7D-95F2-A04805FA41F8}" type="presParOf" srcId="{39AE5383-8670-49C1-BAD2-F5229579C20C}" destId="{8C87D99E-7A8D-4D9F-9011-6962A657A213}" srcOrd="10" destOrd="0" presId="urn:microsoft.com/office/officeart/2005/8/layout/list1"/>
    <dgm:cxn modelId="{D98C5CB8-A42D-41EE-9C62-52BF02919A84}" type="presParOf" srcId="{39AE5383-8670-49C1-BAD2-F5229579C20C}" destId="{40DDCE4B-1507-44CA-A9DB-BEBEFAD8A3CA}" srcOrd="11" destOrd="0" presId="urn:microsoft.com/office/officeart/2005/8/layout/list1"/>
    <dgm:cxn modelId="{6A1AF6D1-A474-43D8-9081-15E4FAE2CC2B}" type="presParOf" srcId="{39AE5383-8670-49C1-BAD2-F5229579C20C}" destId="{D703154E-C944-41E4-855E-0CCEFBF8FB20}" srcOrd="12" destOrd="0" presId="urn:microsoft.com/office/officeart/2005/8/layout/list1"/>
    <dgm:cxn modelId="{65A432C1-9D79-412D-85FF-ED4974E30C24}" type="presParOf" srcId="{D703154E-C944-41E4-855E-0CCEFBF8FB20}" destId="{73A0DFAE-F5E6-4B0C-B75D-AEFF42B61BA3}" srcOrd="0" destOrd="0" presId="urn:microsoft.com/office/officeart/2005/8/layout/list1"/>
    <dgm:cxn modelId="{40C1934C-4F02-45A6-B4F3-B44F3F4F4E51}" type="presParOf" srcId="{D703154E-C944-41E4-855E-0CCEFBF8FB20}" destId="{7D1D6E0F-5DBE-4BFC-8B16-8B70E359426D}" srcOrd="1" destOrd="0" presId="urn:microsoft.com/office/officeart/2005/8/layout/list1"/>
    <dgm:cxn modelId="{B57AE140-28EF-4318-BE1E-B1B3BAD0DA29}" type="presParOf" srcId="{39AE5383-8670-49C1-BAD2-F5229579C20C}" destId="{9354866E-6940-45B8-9B53-0AC1B572EC72}" srcOrd="13" destOrd="0" presId="urn:microsoft.com/office/officeart/2005/8/layout/list1"/>
    <dgm:cxn modelId="{AD484E5F-2A8C-406C-8C81-153529F63F06}" type="presParOf" srcId="{39AE5383-8670-49C1-BAD2-F5229579C20C}" destId="{60511452-5741-4C3F-BB57-7E2FD826BBB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34E24B-6748-4F07-A6C8-D5A88F8FB2B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1450A-D6A4-4449-99DF-E46FE3AFA2FC}">
      <dgm:prSet phldrT="[Текст]" custT="1"/>
      <dgm:spPr>
        <a:ln>
          <a:solidFill>
            <a:schemeClr val="accent2">
              <a:lumMod val="50000"/>
            </a:schemeClr>
          </a:solidFill>
          <a:prstDash val="solid"/>
        </a:ln>
      </dgm:spPr>
      <dgm:t>
        <a:bodyPr/>
        <a:lstStyle/>
        <a:p>
          <a:pPr algn="just"/>
          <a:r>
            <a:rPr lang="ru-RU" sz="1700" dirty="0" smtClean="0"/>
            <a:t>Самопровозглашённые и непризнанные государства отличаются друг от друга по многим параметрам: размером, географическим положением, уровнем экономического развития, статусом, числом признанных государств, контролем над своей территорией, способом возникновения.</a:t>
          </a:r>
          <a:endParaRPr lang="ru-RU" sz="1700" dirty="0"/>
        </a:p>
      </dgm:t>
    </dgm:pt>
    <dgm:pt modelId="{0FB1033F-6778-478A-BD6A-4FA3000C670D}" type="parTrans" cxnId="{C4825C2B-2C6B-4EEB-A9FF-E13104B55A39}">
      <dgm:prSet/>
      <dgm:spPr/>
      <dgm:t>
        <a:bodyPr/>
        <a:lstStyle/>
        <a:p>
          <a:endParaRPr lang="ru-RU"/>
        </a:p>
      </dgm:t>
    </dgm:pt>
    <dgm:pt modelId="{2E0CC6E7-998A-4DA0-B1F5-74761D43CB8D}" type="sibTrans" cxnId="{C4825C2B-2C6B-4EEB-A9FF-E13104B55A39}">
      <dgm:prSet/>
      <dgm:spPr/>
      <dgm:t>
        <a:bodyPr/>
        <a:lstStyle/>
        <a:p>
          <a:endParaRPr lang="ru-RU"/>
        </a:p>
      </dgm:t>
    </dgm:pt>
    <dgm:pt modelId="{EFC146A1-B69C-43A5-9E4B-11AC9140E6B1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just"/>
          <a:r>
            <a:rPr lang="ru-RU" dirty="0" smtClean="0"/>
            <a:t>Существует несколько причин появления непризнанных государств: гражданская война и революция, сепаратизм, послевоенное разделение, освобождение колонии от метрополии, распад государства и т.д.</a:t>
          </a:r>
          <a:endParaRPr lang="ru-RU" dirty="0"/>
        </a:p>
      </dgm:t>
    </dgm:pt>
    <dgm:pt modelId="{05E1994D-993F-4A6C-B0E9-96DEFDF5DD1B}" type="parTrans" cxnId="{06D76C35-94A6-44A4-899B-34631DB51A9C}">
      <dgm:prSet/>
      <dgm:spPr/>
      <dgm:t>
        <a:bodyPr/>
        <a:lstStyle/>
        <a:p>
          <a:endParaRPr lang="ru-RU"/>
        </a:p>
      </dgm:t>
    </dgm:pt>
    <dgm:pt modelId="{D3BCD49F-31B2-4146-884A-347FEAED1B13}" type="sibTrans" cxnId="{06D76C35-94A6-44A4-899B-34631DB51A9C}">
      <dgm:prSet/>
      <dgm:spPr/>
      <dgm:t>
        <a:bodyPr/>
        <a:lstStyle/>
        <a:p>
          <a:endParaRPr lang="ru-RU"/>
        </a:p>
      </dgm:t>
    </dgm:pt>
    <dgm:pt modelId="{471BD256-473A-4980-B3EF-49CA51E05D44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just"/>
          <a:r>
            <a:rPr lang="ru-RU" dirty="0" smtClean="0"/>
            <a:t>Самопровозглашённые государства сталкиваются с рядом проблем, связанных с их неприязненностью со стороны государства, от которого они отделились, и со стороны ООН.</a:t>
          </a:r>
          <a:endParaRPr lang="ru-RU" dirty="0"/>
        </a:p>
      </dgm:t>
    </dgm:pt>
    <dgm:pt modelId="{977D52DF-E96D-444C-A05D-1CD2902E8706}" type="parTrans" cxnId="{90550EB2-1CFE-46B7-BADD-F425A8AAF5B9}">
      <dgm:prSet/>
      <dgm:spPr/>
      <dgm:t>
        <a:bodyPr/>
        <a:lstStyle/>
        <a:p>
          <a:endParaRPr lang="ru-RU"/>
        </a:p>
      </dgm:t>
    </dgm:pt>
    <dgm:pt modelId="{211CDCDB-FEF6-47C1-9BFB-63898FDA0CCF}" type="sibTrans" cxnId="{90550EB2-1CFE-46B7-BADD-F425A8AAF5B9}">
      <dgm:prSet/>
      <dgm:spPr/>
      <dgm:t>
        <a:bodyPr/>
        <a:lstStyle/>
        <a:p>
          <a:endParaRPr lang="ru-RU"/>
        </a:p>
      </dgm:t>
    </dgm:pt>
    <dgm:pt modelId="{1DDD131A-31B1-4D26-9BD7-DAF08C316850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just"/>
          <a:r>
            <a:rPr lang="ru-RU" dirty="0" smtClean="0"/>
            <a:t>Россия участвует в урегулировании ситуации вокруг некоторых непризнанных государств, оказывает им поддержку, а других не признаёт или даже принимает участие в их ликвидации в случае угрозы гражданам других государств и своего государства.</a:t>
          </a:r>
          <a:endParaRPr lang="ru-RU" dirty="0"/>
        </a:p>
      </dgm:t>
    </dgm:pt>
    <dgm:pt modelId="{198DFE50-46F3-43A6-A5EE-7EF46CC266AE}" type="parTrans" cxnId="{EE8E7BCA-DFBC-4E35-B72F-F6392251EAE6}">
      <dgm:prSet/>
      <dgm:spPr/>
      <dgm:t>
        <a:bodyPr/>
        <a:lstStyle/>
        <a:p>
          <a:endParaRPr lang="ru-RU"/>
        </a:p>
      </dgm:t>
    </dgm:pt>
    <dgm:pt modelId="{A89A05D5-98C4-4B18-B795-D26FDF1BA9BA}" type="sibTrans" cxnId="{EE8E7BCA-DFBC-4E35-B72F-F6392251EAE6}">
      <dgm:prSet/>
      <dgm:spPr/>
      <dgm:t>
        <a:bodyPr/>
        <a:lstStyle/>
        <a:p>
          <a:endParaRPr lang="ru-RU"/>
        </a:p>
      </dgm:t>
    </dgm:pt>
    <dgm:pt modelId="{A16280A7-A942-4772-B62C-CE6013FFDF93}" type="pres">
      <dgm:prSet presAssocID="{4434E24B-6748-4F07-A6C8-D5A88F8FB2B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A660C85-3DF1-4675-A773-EFB895726759}" type="pres">
      <dgm:prSet presAssocID="{4434E24B-6748-4F07-A6C8-D5A88F8FB2BB}" presName="Name1" presStyleCnt="0"/>
      <dgm:spPr/>
    </dgm:pt>
    <dgm:pt modelId="{6830B212-3417-4531-B6C7-9680B56F9BC9}" type="pres">
      <dgm:prSet presAssocID="{4434E24B-6748-4F07-A6C8-D5A88F8FB2BB}" presName="cycle" presStyleCnt="0"/>
      <dgm:spPr/>
    </dgm:pt>
    <dgm:pt modelId="{A2A81E3A-7956-4E85-97A1-0C7ECB92DB40}" type="pres">
      <dgm:prSet presAssocID="{4434E24B-6748-4F07-A6C8-D5A88F8FB2BB}" presName="srcNode" presStyleLbl="node1" presStyleIdx="0" presStyleCnt="4"/>
      <dgm:spPr/>
    </dgm:pt>
    <dgm:pt modelId="{64A52671-3209-4DC3-99AE-10F4E9512652}" type="pres">
      <dgm:prSet presAssocID="{4434E24B-6748-4F07-A6C8-D5A88F8FB2BB}" presName="conn" presStyleLbl="parChTrans1D2" presStyleIdx="0" presStyleCnt="1"/>
      <dgm:spPr/>
      <dgm:t>
        <a:bodyPr/>
        <a:lstStyle/>
        <a:p>
          <a:endParaRPr lang="ru-RU"/>
        </a:p>
      </dgm:t>
    </dgm:pt>
    <dgm:pt modelId="{AA85D3FD-2C35-4F09-AD53-32012BF86D24}" type="pres">
      <dgm:prSet presAssocID="{4434E24B-6748-4F07-A6C8-D5A88F8FB2BB}" presName="extraNode" presStyleLbl="node1" presStyleIdx="0" presStyleCnt="4"/>
      <dgm:spPr/>
    </dgm:pt>
    <dgm:pt modelId="{07529814-003B-45F1-BD2F-AA23BA1A185A}" type="pres">
      <dgm:prSet presAssocID="{4434E24B-6748-4F07-A6C8-D5A88F8FB2BB}" presName="dstNode" presStyleLbl="node1" presStyleIdx="0" presStyleCnt="4"/>
      <dgm:spPr/>
    </dgm:pt>
    <dgm:pt modelId="{FB7ECC34-97CD-4FF7-970C-25C5096C1D95}" type="pres">
      <dgm:prSet presAssocID="{10E1450A-D6A4-4449-99DF-E46FE3AFA2F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16AA6-A280-48BF-9B3F-EBEAF5DE4997}" type="pres">
      <dgm:prSet presAssocID="{10E1450A-D6A4-4449-99DF-E46FE3AFA2FC}" presName="accent_1" presStyleCnt="0"/>
      <dgm:spPr/>
    </dgm:pt>
    <dgm:pt modelId="{A145F62D-F86B-4A21-92A4-BD4CCB50AFB8}" type="pres">
      <dgm:prSet presAssocID="{10E1450A-D6A4-4449-99DF-E46FE3AFA2FC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9054860A-0585-432E-B70A-70C03BBE28A6}" type="pres">
      <dgm:prSet presAssocID="{EFC146A1-B69C-43A5-9E4B-11AC9140E6B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7E0CFF-6CD3-4F2F-A092-101316ECF5DC}" type="pres">
      <dgm:prSet presAssocID="{EFC146A1-B69C-43A5-9E4B-11AC9140E6B1}" presName="accent_2" presStyleCnt="0"/>
      <dgm:spPr/>
    </dgm:pt>
    <dgm:pt modelId="{07A969EA-6A18-4BF6-8545-CA565A7606CD}" type="pres">
      <dgm:prSet presAssocID="{EFC146A1-B69C-43A5-9E4B-11AC9140E6B1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1057C9BE-644D-4BBD-BD70-6D80617D451D}" type="pres">
      <dgm:prSet presAssocID="{471BD256-473A-4980-B3EF-49CA51E05D4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AD651-C3C7-420C-81AF-D20A36562ABC}" type="pres">
      <dgm:prSet presAssocID="{471BD256-473A-4980-B3EF-49CA51E05D44}" presName="accent_3" presStyleCnt="0"/>
      <dgm:spPr/>
    </dgm:pt>
    <dgm:pt modelId="{5ECCD1AA-6583-4CD2-A15B-B432686F77BD}" type="pres">
      <dgm:prSet presAssocID="{471BD256-473A-4980-B3EF-49CA51E05D44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642E7A37-2B0F-48E7-8CE9-A3B884715713}" type="pres">
      <dgm:prSet presAssocID="{1DDD131A-31B1-4D26-9BD7-DAF08C31685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4A6C6-26B4-4CA7-940B-26C1C311EF31}" type="pres">
      <dgm:prSet presAssocID="{1DDD131A-31B1-4D26-9BD7-DAF08C316850}" presName="accent_4" presStyleCnt="0"/>
      <dgm:spPr/>
    </dgm:pt>
    <dgm:pt modelId="{29FB1B6E-CA4F-4B35-AD52-790BFBF9D3D2}" type="pres">
      <dgm:prSet presAssocID="{1DDD131A-31B1-4D26-9BD7-DAF08C316850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44F7A99C-BD8B-4060-A497-DB16476F4E16}" type="presOf" srcId="{10E1450A-D6A4-4449-99DF-E46FE3AFA2FC}" destId="{FB7ECC34-97CD-4FF7-970C-25C5096C1D95}" srcOrd="0" destOrd="0" presId="urn:microsoft.com/office/officeart/2008/layout/VerticalCurvedList"/>
    <dgm:cxn modelId="{56B1D038-A60E-4980-9A67-0413499FB9CC}" type="presOf" srcId="{EFC146A1-B69C-43A5-9E4B-11AC9140E6B1}" destId="{9054860A-0585-432E-B70A-70C03BBE28A6}" srcOrd="0" destOrd="0" presId="urn:microsoft.com/office/officeart/2008/layout/VerticalCurvedList"/>
    <dgm:cxn modelId="{06D76C35-94A6-44A4-899B-34631DB51A9C}" srcId="{4434E24B-6748-4F07-A6C8-D5A88F8FB2BB}" destId="{EFC146A1-B69C-43A5-9E4B-11AC9140E6B1}" srcOrd="1" destOrd="0" parTransId="{05E1994D-993F-4A6C-B0E9-96DEFDF5DD1B}" sibTransId="{D3BCD49F-31B2-4146-884A-347FEAED1B13}"/>
    <dgm:cxn modelId="{7DD8940B-8F80-4DDA-8D0A-37FB2877C366}" type="presOf" srcId="{471BD256-473A-4980-B3EF-49CA51E05D44}" destId="{1057C9BE-644D-4BBD-BD70-6D80617D451D}" srcOrd="0" destOrd="0" presId="urn:microsoft.com/office/officeart/2008/layout/VerticalCurvedList"/>
    <dgm:cxn modelId="{644F3F6C-2F84-4125-BC20-4CE4428E340E}" type="presOf" srcId="{4434E24B-6748-4F07-A6C8-D5A88F8FB2BB}" destId="{A16280A7-A942-4772-B62C-CE6013FFDF93}" srcOrd="0" destOrd="0" presId="urn:microsoft.com/office/officeart/2008/layout/VerticalCurvedList"/>
    <dgm:cxn modelId="{C4825C2B-2C6B-4EEB-A9FF-E13104B55A39}" srcId="{4434E24B-6748-4F07-A6C8-D5A88F8FB2BB}" destId="{10E1450A-D6A4-4449-99DF-E46FE3AFA2FC}" srcOrd="0" destOrd="0" parTransId="{0FB1033F-6778-478A-BD6A-4FA3000C670D}" sibTransId="{2E0CC6E7-998A-4DA0-B1F5-74761D43CB8D}"/>
    <dgm:cxn modelId="{017CC029-152E-4338-A765-2C59DBCC226D}" type="presOf" srcId="{2E0CC6E7-998A-4DA0-B1F5-74761D43CB8D}" destId="{64A52671-3209-4DC3-99AE-10F4E9512652}" srcOrd="0" destOrd="0" presId="urn:microsoft.com/office/officeart/2008/layout/VerticalCurvedList"/>
    <dgm:cxn modelId="{B97BD4BD-9AA3-4AAA-A451-8EA54E860026}" type="presOf" srcId="{1DDD131A-31B1-4D26-9BD7-DAF08C316850}" destId="{642E7A37-2B0F-48E7-8CE9-A3B884715713}" srcOrd="0" destOrd="0" presId="urn:microsoft.com/office/officeart/2008/layout/VerticalCurvedList"/>
    <dgm:cxn modelId="{90550EB2-1CFE-46B7-BADD-F425A8AAF5B9}" srcId="{4434E24B-6748-4F07-A6C8-D5A88F8FB2BB}" destId="{471BD256-473A-4980-B3EF-49CA51E05D44}" srcOrd="2" destOrd="0" parTransId="{977D52DF-E96D-444C-A05D-1CD2902E8706}" sibTransId="{211CDCDB-FEF6-47C1-9BFB-63898FDA0CCF}"/>
    <dgm:cxn modelId="{EE8E7BCA-DFBC-4E35-B72F-F6392251EAE6}" srcId="{4434E24B-6748-4F07-A6C8-D5A88F8FB2BB}" destId="{1DDD131A-31B1-4D26-9BD7-DAF08C316850}" srcOrd="3" destOrd="0" parTransId="{198DFE50-46F3-43A6-A5EE-7EF46CC266AE}" sibTransId="{A89A05D5-98C4-4B18-B795-D26FDF1BA9BA}"/>
    <dgm:cxn modelId="{E4EFA8A8-B333-4C89-8608-0F7D9E92C5AF}" type="presParOf" srcId="{A16280A7-A942-4772-B62C-CE6013FFDF93}" destId="{2A660C85-3DF1-4675-A773-EFB895726759}" srcOrd="0" destOrd="0" presId="urn:microsoft.com/office/officeart/2008/layout/VerticalCurvedList"/>
    <dgm:cxn modelId="{B62CB74B-2CD2-4425-ABA2-952F81BE46BC}" type="presParOf" srcId="{2A660C85-3DF1-4675-A773-EFB895726759}" destId="{6830B212-3417-4531-B6C7-9680B56F9BC9}" srcOrd="0" destOrd="0" presId="urn:microsoft.com/office/officeart/2008/layout/VerticalCurvedList"/>
    <dgm:cxn modelId="{1AC343A1-C28C-49AD-A441-FFCA5DEB275A}" type="presParOf" srcId="{6830B212-3417-4531-B6C7-9680B56F9BC9}" destId="{A2A81E3A-7956-4E85-97A1-0C7ECB92DB40}" srcOrd="0" destOrd="0" presId="urn:microsoft.com/office/officeart/2008/layout/VerticalCurvedList"/>
    <dgm:cxn modelId="{931A5C26-A708-4575-9596-84044C2241D4}" type="presParOf" srcId="{6830B212-3417-4531-B6C7-9680B56F9BC9}" destId="{64A52671-3209-4DC3-99AE-10F4E9512652}" srcOrd="1" destOrd="0" presId="urn:microsoft.com/office/officeart/2008/layout/VerticalCurvedList"/>
    <dgm:cxn modelId="{3BDF419E-624F-4D41-A3B2-94A7B3C96CBE}" type="presParOf" srcId="{6830B212-3417-4531-B6C7-9680B56F9BC9}" destId="{AA85D3FD-2C35-4F09-AD53-32012BF86D24}" srcOrd="2" destOrd="0" presId="urn:microsoft.com/office/officeart/2008/layout/VerticalCurvedList"/>
    <dgm:cxn modelId="{D024C210-FF15-472C-8027-AF4A769B594C}" type="presParOf" srcId="{6830B212-3417-4531-B6C7-9680B56F9BC9}" destId="{07529814-003B-45F1-BD2F-AA23BA1A185A}" srcOrd="3" destOrd="0" presId="urn:microsoft.com/office/officeart/2008/layout/VerticalCurvedList"/>
    <dgm:cxn modelId="{1FC8E9C1-76D3-4CC6-9229-02040F712A34}" type="presParOf" srcId="{2A660C85-3DF1-4675-A773-EFB895726759}" destId="{FB7ECC34-97CD-4FF7-970C-25C5096C1D95}" srcOrd="1" destOrd="0" presId="urn:microsoft.com/office/officeart/2008/layout/VerticalCurvedList"/>
    <dgm:cxn modelId="{F0A758D3-2987-4D15-B9CC-B97151A17ECA}" type="presParOf" srcId="{2A660C85-3DF1-4675-A773-EFB895726759}" destId="{CA116AA6-A280-48BF-9B3F-EBEAF5DE4997}" srcOrd="2" destOrd="0" presId="urn:microsoft.com/office/officeart/2008/layout/VerticalCurvedList"/>
    <dgm:cxn modelId="{E082CCEB-2583-4E62-8154-EBAB96F57EAA}" type="presParOf" srcId="{CA116AA6-A280-48BF-9B3F-EBEAF5DE4997}" destId="{A145F62D-F86B-4A21-92A4-BD4CCB50AFB8}" srcOrd="0" destOrd="0" presId="urn:microsoft.com/office/officeart/2008/layout/VerticalCurvedList"/>
    <dgm:cxn modelId="{D5040194-23EF-4D1A-A5C7-1AB8FDA2E227}" type="presParOf" srcId="{2A660C85-3DF1-4675-A773-EFB895726759}" destId="{9054860A-0585-432E-B70A-70C03BBE28A6}" srcOrd="3" destOrd="0" presId="urn:microsoft.com/office/officeart/2008/layout/VerticalCurvedList"/>
    <dgm:cxn modelId="{D36BD926-1066-485C-A1AE-3DC4EF1DF7D7}" type="presParOf" srcId="{2A660C85-3DF1-4675-A773-EFB895726759}" destId="{A57E0CFF-6CD3-4F2F-A092-101316ECF5DC}" srcOrd="4" destOrd="0" presId="urn:microsoft.com/office/officeart/2008/layout/VerticalCurvedList"/>
    <dgm:cxn modelId="{6B28B696-50BF-4797-8971-DD8E0A5728AB}" type="presParOf" srcId="{A57E0CFF-6CD3-4F2F-A092-101316ECF5DC}" destId="{07A969EA-6A18-4BF6-8545-CA565A7606CD}" srcOrd="0" destOrd="0" presId="urn:microsoft.com/office/officeart/2008/layout/VerticalCurvedList"/>
    <dgm:cxn modelId="{64FE99FD-85AE-41FF-A51B-327A2A0E5467}" type="presParOf" srcId="{2A660C85-3DF1-4675-A773-EFB895726759}" destId="{1057C9BE-644D-4BBD-BD70-6D80617D451D}" srcOrd="5" destOrd="0" presId="urn:microsoft.com/office/officeart/2008/layout/VerticalCurvedList"/>
    <dgm:cxn modelId="{F0B71B47-3B7D-4826-AEF0-FEA989BE8C3F}" type="presParOf" srcId="{2A660C85-3DF1-4675-A773-EFB895726759}" destId="{8DBAD651-C3C7-420C-81AF-D20A36562ABC}" srcOrd="6" destOrd="0" presId="urn:microsoft.com/office/officeart/2008/layout/VerticalCurvedList"/>
    <dgm:cxn modelId="{646F6A64-82D5-43B8-A394-54079A64C3C2}" type="presParOf" srcId="{8DBAD651-C3C7-420C-81AF-D20A36562ABC}" destId="{5ECCD1AA-6583-4CD2-A15B-B432686F77BD}" srcOrd="0" destOrd="0" presId="urn:microsoft.com/office/officeart/2008/layout/VerticalCurvedList"/>
    <dgm:cxn modelId="{B0DC3770-096B-45A2-9D35-BA2F16A422EF}" type="presParOf" srcId="{2A660C85-3DF1-4675-A773-EFB895726759}" destId="{642E7A37-2B0F-48E7-8CE9-A3B884715713}" srcOrd="7" destOrd="0" presId="urn:microsoft.com/office/officeart/2008/layout/VerticalCurvedList"/>
    <dgm:cxn modelId="{FE67B599-EB20-4899-A863-F59565F7092E}" type="presParOf" srcId="{2A660C85-3DF1-4675-A773-EFB895726759}" destId="{9AB4A6C6-26B4-4CA7-940B-26C1C311EF31}" srcOrd="8" destOrd="0" presId="urn:microsoft.com/office/officeart/2008/layout/VerticalCurvedList"/>
    <dgm:cxn modelId="{600413EE-5DA7-40AE-AB66-8E36BDA1F641}" type="presParOf" srcId="{9AB4A6C6-26B4-4CA7-940B-26C1C311EF31}" destId="{29FB1B6E-CA4F-4B35-AD52-790BFBF9D3D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79DCF5-6A6A-4801-9F97-B2FB23BE7773}">
      <dsp:nvSpPr>
        <dsp:cNvPr id="0" name=""/>
        <dsp:cNvSpPr/>
      </dsp:nvSpPr>
      <dsp:spPr>
        <a:xfrm>
          <a:off x="2582515" y="2241"/>
          <a:ext cx="2634627" cy="1712014"/>
        </a:xfrm>
        <a:prstGeom prst="roundRect">
          <a:avLst>
            <a:gd name="adj" fmla="val 1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признанию суверенитета</a:t>
          </a:r>
          <a:endParaRPr lang="ru-RU" sz="2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2658" y="52384"/>
        <a:ext cx="2534341" cy="1611728"/>
      </dsp:txXfrm>
    </dsp:sp>
    <dsp:sp modelId="{E7F202E1-9445-49AA-AAD5-9FC7669C5A67}">
      <dsp:nvSpPr>
        <dsp:cNvPr id="0" name=""/>
        <dsp:cNvSpPr/>
      </dsp:nvSpPr>
      <dsp:spPr>
        <a:xfrm>
          <a:off x="2382361" y="1714256"/>
          <a:ext cx="1517467" cy="622550"/>
        </a:xfrm>
        <a:custGeom>
          <a:avLst/>
          <a:gdLst/>
          <a:ahLst/>
          <a:cxnLst/>
          <a:rect l="0" t="0" r="0" b="0"/>
          <a:pathLst>
            <a:path>
              <a:moveTo>
                <a:pt x="1517467" y="0"/>
              </a:moveTo>
              <a:lnTo>
                <a:pt x="1517467" y="311275"/>
              </a:lnTo>
              <a:lnTo>
                <a:pt x="0" y="311275"/>
              </a:lnTo>
              <a:lnTo>
                <a:pt x="0" y="622550"/>
              </a:lnTo>
            </a:path>
          </a:pathLst>
        </a:custGeom>
        <a:noFill/>
        <a:ln w="19050" cap="rnd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6B1AED-650A-425A-A087-147E6AA512C6}">
      <dsp:nvSpPr>
        <dsp:cNvPr id="0" name=""/>
        <dsp:cNvSpPr/>
      </dsp:nvSpPr>
      <dsp:spPr>
        <a:xfrm>
          <a:off x="1215078" y="2336807"/>
          <a:ext cx="2334565" cy="155637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Непризнанные (государства, которые не признало ни одно государство — член ООН).</a:t>
          </a:r>
          <a:endParaRPr lang="ru-RU" sz="1600" kern="1200" dirty="0"/>
        </a:p>
      </dsp:txBody>
      <dsp:txXfrm>
        <a:off x="1260663" y="2382392"/>
        <a:ext cx="2243395" cy="1465207"/>
      </dsp:txXfrm>
    </dsp:sp>
    <dsp:sp modelId="{2BAC2A43-1F83-4EE3-8534-06117A28E915}">
      <dsp:nvSpPr>
        <dsp:cNvPr id="0" name=""/>
        <dsp:cNvSpPr/>
      </dsp:nvSpPr>
      <dsp:spPr>
        <a:xfrm>
          <a:off x="3899829" y="1714256"/>
          <a:ext cx="1517467" cy="622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275"/>
              </a:lnTo>
              <a:lnTo>
                <a:pt x="1517467" y="311275"/>
              </a:lnTo>
              <a:lnTo>
                <a:pt x="1517467" y="622550"/>
              </a:lnTo>
            </a:path>
          </a:pathLst>
        </a:custGeom>
        <a:noFill/>
        <a:ln w="19050" cap="rnd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A050E0-3C8E-4C1B-9C13-6104078EA769}">
      <dsp:nvSpPr>
        <dsp:cNvPr id="0" name=""/>
        <dsp:cNvSpPr/>
      </dsp:nvSpPr>
      <dsp:spPr>
        <a:xfrm>
          <a:off x="4250014" y="2336807"/>
          <a:ext cx="2334565" cy="155637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Частично признанные</a:t>
          </a:r>
          <a:endParaRPr lang="ru-RU" sz="1600" kern="1200" dirty="0"/>
        </a:p>
      </dsp:txBody>
      <dsp:txXfrm>
        <a:off x="4295599" y="2382392"/>
        <a:ext cx="2243395" cy="14652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41007-75AD-4463-B630-5E7B9BBCE7D8}">
      <dsp:nvSpPr>
        <dsp:cNvPr id="0" name=""/>
        <dsp:cNvSpPr/>
      </dsp:nvSpPr>
      <dsp:spPr>
        <a:xfrm>
          <a:off x="0" y="328998"/>
          <a:ext cx="859631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CE448-4E00-4224-8A82-6320A1CB9B55}">
      <dsp:nvSpPr>
        <dsp:cNvPr id="0" name=""/>
        <dsp:cNvSpPr/>
      </dsp:nvSpPr>
      <dsp:spPr>
        <a:xfrm>
          <a:off x="429815" y="4278"/>
          <a:ext cx="5603299" cy="64944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3B741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Революции и гражданские войны</a:t>
          </a:r>
          <a:endParaRPr lang="ru-RU" sz="2400" kern="1200" dirty="0"/>
        </a:p>
      </dsp:txBody>
      <dsp:txXfrm>
        <a:off x="461518" y="35981"/>
        <a:ext cx="5539893" cy="586034"/>
      </dsp:txXfrm>
    </dsp:sp>
    <dsp:sp modelId="{CA522C7A-BC8F-46A3-86D8-E8A596A7F7B5}">
      <dsp:nvSpPr>
        <dsp:cNvPr id="0" name=""/>
        <dsp:cNvSpPr/>
      </dsp:nvSpPr>
      <dsp:spPr>
        <a:xfrm>
          <a:off x="0" y="1326918"/>
          <a:ext cx="859631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50000"/>
              <a:hueOff val="298058"/>
              <a:satOff val="-22284"/>
              <a:lumOff val="247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38C33-DF05-4102-8196-E9227CBCBB1B}">
      <dsp:nvSpPr>
        <dsp:cNvPr id="0" name=""/>
        <dsp:cNvSpPr/>
      </dsp:nvSpPr>
      <dsp:spPr>
        <a:xfrm>
          <a:off x="429815" y="1002198"/>
          <a:ext cx="2425982" cy="649440"/>
        </a:xfrm>
        <a:prstGeom prst="roundRect">
          <a:avLst/>
        </a:prstGeom>
        <a:solidFill>
          <a:schemeClr val="accent2">
            <a:shade val="50000"/>
            <a:hueOff val="307483"/>
            <a:satOff val="-22808"/>
            <a:lumOff val="27274"/>
            <a:alphaOff val="0"/>
          </a:schemeClr>
        </a:solidFill>
        <a:ln w="19050" cap="rnd" cmpd="sng" algn="ctr">
          <a:solidFill>
            <a:srgbClr val="6FBE4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Сепаратизм</a:t>
          </a:r>
          <a:endParaRPr lang="ru-RU" sz="2400" kern="1200" dirty="0"/>
        </a:p>
      </dsp:txBody>
      <dsp:txXfrm>
        <a:off x="461518" y="1033901"/>
        <a:ext cx="2362576" cy="586034"/>
      </dsp:txXfrm>
    </dsp:sp>
    <dsp:sp modelId="{8C87D99E-7A8D-4D9F-9011-6962A657A213}">
      <dsp:nvSpPr>
        <dsp:cNvPr id="0" name=""/>
        <dsp:cNvSpPr/>
      </dsp:nvSpPr>
      <dsp:spPr>
        <a:xfrm>
          <a:off x="0" y="2324838"/>
          <a:ext cx="859631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50000"/>
              <a:hueOff val="596117"/>
              <a:satOff val="-44568"/>
              <a:lumOff val="49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CE9AB-C396-4C69-977F-1CBAE8B1402F}">
      <dsp:nvSpPr>
        <dsp:cNvPr id="0" name=""/>
        <dsp:cNvSpPr/>
      </dsp:nvSpPr>
      <dsp:spPr>
        <a:xfrm>
          <a:off x="429815" y="2000118"/>
          <a:ext cx="6017418" cy="649440"/>
        </a:xfrm>
        <a:prstGeom prst="roundRect">
          <a:avLst/>
        </a:prstGeom>
        <a:solidFill>
          <a:srgbClr val="3B7415"/>
        </a:solidFill>
        <a:ln w="19050" cap="rnd" cmpd="sng" algn="ctr">
          <a:solidFill>
            <a:srgbClr val="3B741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Послевоенное разделение</a:t>
          </a:r>
          <a:endParaRPr lang="ru-RU" sz="2400" kern="1200" dirty="0"/>
        </a:p>
      </dsp:txBody>
      <dsp:txXfrm>
        <a:off x="461518" y="2031821"/>
        <a:ext cx="5954012" cy="586034"/>
      </dsp:txXfrm>
    </dsp:sp>
    <dsp:sp modelId="{60511452-5741-4C3F-BB57-7E2FD826BBB9}">
      <dsp:nvSpPr>
        <dsp:cNvPr id="0" name=""/>
        <dsp:cNvSpPr/>
      </dsp:nvSpPr>
      <dsp:spPr>
        <a:xfrm>
          <a:off x="0" y="3322758"/>
          <a:ext cx="859631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50000"/>
              <a:hueOff val="298058"/>
              <a:satOff val="-22284"/>
              <a:lumOff val="247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1D6E0F-5DBE-4BFC-8B16-8B70E359426D}">
      <dsp:nvSpPr>
        <dsp:cNvPr id="0" name=""/>
        <dsp:cNvSpPr/>
      </dsp:nvSpPr>
      <dsp:spPr>
        <a:xfrm>
          <a:off x="429815" y="2998038"/>
          <a:ext cx="6017418" cy="649440"/>
        </a:xfrm>
        <a:prstGeom prst="roundRect">
          <a:avLst/>
        </a:prstGeom>
        <a:solidFill>
          <a:schemeClr val="accent2">
            <a:shade val="50000"/>
            <a:hueOff val="307483"/>
            <a:satOff val="-22808"/>
            <a:lumOff val="27274"/>
            <a:alphaOff val="0"/>
          </a:schemeClr>
        </a:solidFill>
        <a:ln w="19050" cap="rnd" cmpd="sng" algn="ctr">
          <a:solidFill>
            <a:srgbClr val="6FBE4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Получение независимости колоний</a:t>
          </a:r>
          <a:endParaRPr lang="ru-RU" sz="2400" kern="1200" dirty="0"/>
        </a:p>
      </dsp:txBody>
      <dsp:txXfrm>
        <a:off x="461518" y="3029741"/>
        <a:ext cx="5954012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52671-3209-4DC3-99AE-10F4E9512652}">
      <dsp:nvSpPr>
        <dsp:cNvPr id="0" name=""/>
        <dsp:cNvSpPr/>
      </dsp:nvSpPr>
      <dsp:spPr>
        <a:xfrm>
          <a:off x="-6720880" y="-1027699"/>
          <a:ext cx="7998998" cy="7998998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ECC34-97CD-4FF7-970C-25C5096C1D95}">
      <dsp:nvSpPr>
        <dsp:cNvPr id="0" name=""/>
        <dsp:cNvSpPr/>
      </dsp:nvSpPr>
      <dsp:spPr>
        <a:xfrm>
          <a:off x="668775" y="456943"/>
          <a:ext cx="10334351" cy="914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5776" tIns="43180" rIns="43180" bIns="4318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Самопровозглашённые и непризнанные государства отличаются друг от друга по многим параметрам: размером, географическим положением, уровнем экономического развития, статусом, числом признанных государств, контролем над своей территорией, способом возникновения.</a:t>
          </a:r>
          <a:endParaRPr lang="ru-RU" sz="1700" kern="1200" dirty="0"/>
        </a:p>
      </dsp:txBody>
      <dsp:txXfrm>
        <a:off x="668775" y="456943"/>
        <a:ext cx="10334351" cy="914363"/>
      </dsp:txXfrm>
    </dsp:sp>
    <dsp:sp modelId="{A145F62D-F86B-4A21-92A4-BD4CCB50AFB8}">
      <dsp:nvSpPr>
        <dsp:cNvPr id="0" name=""/>
        <dsp:cNvSpPr/>
      </dsp:nvSpPr>
      <dsp:spPr>
        <a:xfrm>
          <a:off x="97298" y="342648"/>
          <a:ext cx="1142954" cy="1142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4860A-0585-432E-B70A-70C03BBE28A6}">
      <dsp:nvSpPr>
        <dsp:cNvPr id="0" name=""/>
        <dsp:cNvSpPr/>
      </dsp:nvSpPr>
      <dsp:spPr>
        <a:xfrm>
          <a:off x="1193001" y="1828726"/>
          <a:ext cx="9810125" cy="914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5776" tIns="43180" rIns="43180" bIns="4318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Существует несколько причин появления непризнанных государств: гражданская война и революция, сепаратизм, послевоенное разделение, освобождение колонии от метрополии, распад государства и т.д.</a:t>
          </a:r>
          <a:endParaRPr lang="ru-RU" sz="1700" kern="1200" dirty="0"/>
        </a:p>
      </dsp:txBody>
      <dsp:txXfrm>
        <a:off x="1193001" y="1828726"/>
        <a:ext cx="9810125" cy="914363"/>
      </dsp:txXfrm>
    </dsp:sp>
    <dsp:sp modelId="{07A969EA-6A18-4BF6-8545-CA565A7606CD}">
      <dsp:nvSpPr>
        <dsp:cNvPr id="0" name=""/>
        <dsp:cNvSpPr/>
      </dsp:nvSpPr>
      <dsp:spPr>
        <a:xfrm>
          <a:off x="621524" y="1714431"/>
          <a:ext cx="1142954" cy="1142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7C9BE-644D-4BBD-BD70-6D80617D451D}">
      <dsp:nvSpPr>
        <dsp:cNvPr id="0" name=""/>
        <dsp:cNvSpPr/>
      </dsp:nvSpPr>
      <dsp:spPr>
        <a:xfrm>
          <a:off x="1193001" y="3200509"/>
          <a:ext cx="9810125" cy="914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5776" tIns="43180" rIns="43180" bIns="4318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Самопровозглашённые государства сталкиваются с рядом проблем, связанных с их неприязненностью со стороны государства, от которого они отделились, и со стороны ООН.</a:t>
          </a:r>
          <a:endParaRPr lang="ru-RU" sz="1700" kern="1200" dirty="0"/>
        </a:p>
      </dsp:txBody>
      <dsp:txXfrm>
        <a:off x="1193001" y="3200509"/>
        <a:ext cx="9810125" cy="914363"/>
      </dsp:txXfrm>
    </dsp:sp>
    <dsp:sp modelId="{5ECCD1AA-6583-4CD2-A15B-B432686F77BD}">
      <dsp:nvSpPr>
        <dsp:cNvPr id="0" name=""/>
        <dsp:cNvSpPr/>
      </dsp:nvSpPr>
      <dsp:spPr>
        <a:xfrm>
          <a:off x="621524" y="3086214"/>
          <a:ext cx="1142954" cy="1142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E7A37-2B0F-48E7-8CE9-A3B884715713}">
      <dsp:nvSpPr>
        <dsp:cNvPr id="0" name=""/>
        <dsp:cNvSpPr/>
      </dsp:nvSpPr>
      <dsp:spPr>
        <a:xfrm>
          <a:off x="668775" y="4572292"/>
          <a:ext cx="10334351" cy="9143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5776" tIns="43180" rIns="43180" bIns="4318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Россия участвует в урегулировании ситуации вокруг некоторых непризнанных государств, оказывает им поддержку, а других не признаёт или даже принимает участие в их ликвидации в случае угрозы гражданам других государств и своего государства.</a:t>
          </a:r>
          <a:endParaRPr lang="ru-RU" sz="1700" kern="1200" dirty="0"/>
        </a:p>
      </dsp:txBody>
      <dsp:txXfrm>
        <a:off x="668775" y="4572292"/>
        <a:ext cx="10334351" cy="914363"/>
      </dsp:txXfrm>
    </dsp:sp>
    <dsp:sp modelId="{29FB1B6E-CA4F-4B35-AD52-790BFBF9D3D2}">
      <dsp:nvSpPr>
        <dsp:cNvPr id="0" name=""/>
        <dsp:cNvSpPr/>
      </dsp:nvSpPr>
      <dsp:spPr>
        <a:xfrm>
          <a:off x="97298" y="4457997"/>
          <a:ext cx="1142954" cy="1142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81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3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183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590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7540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18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37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85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55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59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5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5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97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58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03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70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F165B-8FB2-4D42-9A84-7454B72E1D8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1AC784-3D08-43FB-83A9-1BADED1FC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9120" y="2155151"/>
            <a:ext cx="8969203" cy="1646302"/>
          </a:xfrm>
        </p:spPr>
        <p:txBody>
          <a:bodyPr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Индивидуальный исследовательский проект: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«Исследование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 появления на карте мира 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непризнанных и самопровозглашенных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государств»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ученицы </a:t>
            </a:r>
            <a:r>
              <a:rPr lang="ru-RU" dirty="0" smtClean="0"/>
              <a:t>10 </a:t>
            </a:r>
            <a:r>
              <a:rPr lang="ru-RU" dirty="0"/>
              <a:t>«А» класса</a:t>
            </a:r>
          </a:p>
          <a:p>
            <a:r>
              <a:rPr lang="ru-RU" dirty="0"/>
              <a:t>Падюковой Алины Александровны</a:t>
            </a:r>
          </a:p>
          <a:p>
            <a:r>
              <a:rPr lang="ru-RU" dirty="0"/>
              <a:t>Руководитель проекта: Ларцева Елена Сергеевна, </a:t>
            </a:r>
            <a:r>
              <a:rPr lang="ru-RU" dirty="0" smtClean="0"/>
              <a:t>география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10545" y="6015289"/>
            <a:ext cx="966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г. Ухта</a:t>
            </a: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2022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95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835" y="391276"/>
            <a:ext cx="8596668" cy="13208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Приднестровская Молдавская Республика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324" y="1270000"/>
            <a:ext cx="3578578" cy="2012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24" y="3604902"/>
            <a:ext cx="3578578" cy="28494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67169" y="1712076"/>
            <a:ext cx="4610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Н</a:t>
            </a:r>
            <a:r>
              <a:rPr lang="ru-RU" sz="2400" dirty="0" smtClean="0"/>
              <a:t>епризнанное </a:t>
            </a:r>
            <a:r>
              <a:rPr lang="ru-RU" sz="2400" dirty="0"/>
              <a:t>государство, провозглашённое на части территории бывшей Молдавской </a:t>
            </a:r>
            <a:r>
              <a:rPr lang="ru-RU" sz="2400" dirty="0" smtClean="0"/>
              <a:t>ССР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На </a:t>
            </a:r>
            <a:r>
              <a:rPr lang="ru-RU" sz="2400" dirty="0"/>
              <a:t>востоке граничит с Украиной, на западе — с </a:t>
            </a:r>
            <a:r>
              <a:rPr lang="ru-RU" sz="2400" dirty="0" smtClean="0"/>
              <a:t>Молдавией</a:t>
            </a:r>
            <a:endParaRPr lang="ru-RU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Официально </a:t>
            </a:r>
            <a:r>
              <a:rPr lang="ru-RU" sz="2400" dirty="0"/>
              <a:t>признана Нагорным Карабахом и Южной </a:t>
            </a:r>
            <a:r>
              <a:rPr lang="ru-RU" sz="2400" dirty="0" smtClean="0"/>
              <a:t>Осетией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5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88380"/>
            <a:ext cx="8596668" cy="13208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 Южная Осетия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1" t="4059" r="875" b="7749"/>
          <a:stretch/>
        </p:blipFill>
        <p:spPr>
          <a:xfrm>
            <a:off x="677333" y="4049871"/>
            <a:ext cx="3912623" cy="2200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" y="1360310"/>
            <a:ext cx="3278909" cy="218593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975668" y="1733689"/>
            <a:ext cx="47138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Территория Южной Осетии входит в состав нескольких районов Грузии согласно её </a:t>
            </a:r>
            <a:r>
              <a:rPr lang="ru-RU" sz="2400" dirty="0" smtClean="0"/>
              <a:t>конституции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Республика возникла после вооруженного грузино-осетинского конфликта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Признана </a:t>
            </a:r>
            <a:r>
              <a:rPr lang="ru-RU" sz="2400" dirty="0"/>
              <a:t>РФ, Венесуэлой, Никарагуа, </a:t>
            </a:r>
            <a:r>
              <a:rPr lang="ru-RU" sz="2400" dirty="0" smtClean="0"/>
              <a:t>Науру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159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Нагорно-Карабахская Республика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050" y="1270000"/>
            <a:ext cx="3550356" cy="19970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4432" b="2877"/>
          <a:stretch/>
        </p:blipFill>
        <p:spPr>
          <a:xfrm>
            <a:off x="781050" y="3581400"/>
            <a:ext cx="3920718" cy="25622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18496" y="1270000"/>
            <a:ext cx="5038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Непризнанное </a:t>
            </a:r>
            <a:r>
              <a:rPr lang="ru-RU" sz="2400" dirty="0"/>
              <a:t>государство в </a:t>
            </a:r>
            <a:r>
              <a:rPr lang="ru-RU" sz="2400" dirty="0" smtClean="0"/>
              <a:t>Закавказье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Официально </a:t>
            </a:r>
            <a:r>
              <a:rPr lang="ru-RU" sz="2400" dirty="0"/>
              <a:t>признана Абхазией и Южной </a:t>
            </a:r>
            <a:r>
              <a:rPr lang="ru-RU" sz="2400" dirty="0" smtClean="0"/>
              <a:t>Осетией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68" y="3149356"/>
            <a:ext cx="5056986" cy="29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978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Луганская и Донецкая Народные Республики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8" t="12803" r="2161" b="2045"/>
          <a:stretch/>
        </p:blipFill>
        <p:spPr>
          <a:xfrm>
            <a:off x="654579" y="3403580"/>
            <a:ext cx="2962275" cy="265807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79" y="1158029"/>
            <a:ext cx="2243136" cy="1495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125" y="1154669"/>
            <a:ext cx="2248176" cy="1498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6607" y="2758604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ЛНР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91070" y="270181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ДНР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49056" y="1281276"/>
            <a:ext cx="33339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Непризнанные государства, которые были провозглашены в ходе политического кризиса на </a:t>
            </a:r>
            <a:r>
              <a:rPr lang="ru-RU" dirty="0" smtClean="0"/>
              <a:t>Украине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90674" y="4254773"/>
            <a:ext cx="59772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Украиной рассматриваются как террористические </a:t>
            </a:r>
            <a:r>
              <a:rPr lang="ru-RU" dirty="0" smtClean="0"/>
              <a:t>организации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</a:t>
            </a:r>
            <a:r>
              <a:rPr lang="ru-RU" dirty="0" smtClean="0"/>
              <a:t>ласти </a:t>
            </a:r>
            <a:r>
              <a:rPr lang="ru-RU" dirty="0"/>
              <a:t>ДНР и ЛНР рассматривают западную часть Донецкой области и северную часть Луганской </a:t>
            </a:r>
            <a:r>
              <a:rPr lang="ru-RU" dirty="0" smtClean="0"/>
              <a:t>области как </a:t>
            </a:r>
            <a:r>
              <a:rPr lang="ru-RU" dirty="0"/>
              <a:t>свои собственные </a:t>
            </a:r>
            <a:r>
              <a:rPr lang="ru-RU" dirty="0" smtClean="0"/>
              <a:t>территории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Независимость </a:t>
            </a:r>
            <a:r>
              <a:rPr lang="ru-RU" dirty="0"/>
              <a:t>была признана </a:t>
            </a:r>
            <a:r>
              <a:rPr lang="ru-RU" dirty="0" smtClean="0"/>
              <a:t>Россией и Южной </a:t>
            </a:r>
            <a:r>
              <a:rPr lang="ru-RU" dirty="0"/>
              <a:t>Осетией.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90673" y="31140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Согласно законодательству Украины, территория Донецкой и Луганской областей, контролируемая ДНР и ЛНР соответственно, считаются временно оккупированными Россией</a:t>
            </a:r>
          </a:p>
        </p:txBody>
      </p:sp>
    </p:spTree>
    <p:extLst>
      <p:ext uri="{BB962C8B-B14F-4D97-AF65-F5344CB8AC3E}">
        <p14:creationId xmlns:p14="http://schemas.microsoft.com/office/powerpoint/2010/main" val="37836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n w="6600">
                  <a:noFill/>
                  <a:prstDash val="solid"/>
                </a:ln>
                <a:solidFill>
                  <a:srgbClr val="508927"/>
                </a:solidFill>
              </a:rPr>
              <a:t>Проблемы непризнанных и самопровозглашённых стран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81"/>
          <a:stretch/>
        </p:blipFill>
        <p:spPr>
          <a:xfrm>
            <a:off x="3907271" y="4143462"/>
            <a:ext cx="3424862" cy="19625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04" y="4214485"/>
            <a:ext cx="2808223" cy="1872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977" y="3842659"/>
            <a:ext cx="3730580" cy="22633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334" y="1811334"/>
            <a:ext cx="94734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arenR"/>
            </a:pPr>
            <a:r>
              <a:rPr lang="ru-RU" sz="2000" dirty="0" smtClean="0">
                <a:ln w="0">
                  <a:solidFill>
                    <a:schemeClr val="accent1"/>
                  </a:solidFill>
                </a:ln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Выделение суверенных границ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>
                <a:ln w="0">
                  <a:solidFill>
                    <a:schemeClr val="accent1"/>
                  </a:solidFill>
                </a:ln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Правосубъектностью и вступление в ООН неосуществимы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>
                <a:ln w="0">
                  <a:solidFill>
                    <a:schemeClr val="accent1"/>
                  </a:solidFill>
                </a:ln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Поддержке извне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>
                <a:ln w="0">
                  <a:solidFill>
                    <a:schemeClr val="accent1"/>
                  </a:solidFill>
                </a:ln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Нежелание </a:t>
            </a:r>
            <a:r>
              <a:rPr lang="ru-RU" sz="2000" dirty="0">
                <a:ln w="0">
                  <a:solidFill>
                    <a:schemeClr val="accent1"/>
                  </a:solidFill>
                </a:ln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республик признавать отделившиеся от них государственные </a:t>
            </a:r>
            <a:r>
              <a:rPr lang="ru-RU" sz="2000" dirty="0" smtClean="0">
                <a:ln w="0">
                  <a:solidFill>
                    <a:schemeClr val="accent1"/>
                  </a:solidFill>
                </a:ln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образования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>
                <a:ln w="0">
                  <a:solidFill>
                    <a:schemeClr val="accent1"/>
                  </a:solidFill>
                </a:ln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Спад экономики государства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>
                <a:ln w="0">
                  <a:solidFill>
                    <a:schemeClr val="accent1"/>
                  </a:solidFill>
                </a:ln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Ограничение </a:t>
            </a:r>
            <a:r>
              <a:rPr lang="ru-RU" sz="2000" dirty="0">
                <a:ln w="0">
                  <a:solidFill>
                    <a:schemeClr val="accent1"/>
                  </a:solidFill>
                </a:ln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прав и свобод граждан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94660" y="6106766"/>
            <a:ext cx="2185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3B7415"/>
                </a:solidFill>
              </a:rPr>
              <a:t>Паспорт Абхазии</a:t>
            </a:r>
            <a:endParaRPr lang="ru-RU" sz="2000" dirty="0">
              <a:solidFill>
                <a:srgbClr val="3B741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3129" y="6106001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3B7415"/>
                </a:solidFill>
              </a:rPr>
              <a:t>Эмблема ООН</a:t>
            </a:r>
            <a:endParaRPr lang="ru-RU" sz="2000" dirty="0">
              <a:solidFill>
                <a:srgbClr val="3B741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5458" y="6086633"/>
            <a:ext cx="3228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3B7415"/>
                </a:solidFill>
              </a:rPr>
              <a:t>Государственная граница</a:t>
            </a:r>
            <a:endParaRPr lang="ru-RU" sz="2000" dirty="0">
              <a:solidFill>
                <a:srgbClr val="3B74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3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r>
              <a:rPr lang="ru-RU" dirty="0"/>
              <a:t>Отношение России к непризнанным государствам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Trebuchet MS" panose="020B0603020202020204" pitchFamily="34" charset="0"/>
              <a:buChar char="●"/>
            </a:pPr>
            <a:r>
              <a:rPr lang="ru-RU" dirty="0"/>
              <a:t>Ликвидация непризнанного государства, в случае если оно представляет реальную угрозу безопасности и территориальной целостности России (</a:t>
            </a:r>
            <a:r>
              <a:rPr lang="ru-RU" dirty="0" err="1"/>
              <a:t>псевдогосударство</a:t>
            </a:r>
            <a:r>
              <a:rPr lang="ru-RU" dirty="0"/>
              <a:t> </a:t>
            </a:r>
            <a:r>
              <a:rPr lang="ru-RU" dirty="0" smtClean="0"/>
              <a:t>Ичкерия, ИГИЛ).</a:t>
            </a:r>
          </a:p>
          <a:p>
            <a:pPr>
              <a:buFont typeface="Trebuchet MS" panose="020B0603020202020204" pitchFamily="34" charset="0"/>
              <a:buChar char="●"/>
            </a:pPr>
            <a:r>
              <a:rPr lang="ru-RU" dirty="0"/>
              <a:t>Участие в урегулировании ситуации вокруг непризнанного государства, поддержание статус-кво, недопущение эскалации войны и вмешательства третьих сил (Нагорный Карабах</a:t>
            </a:r>
            <a:r>
              <a:rPr lang="ru-RU" dirty="0" smtClean="0"/>
              <a:t>).</a:t>
            </a:r>
          </a:p>
          <a:p>
            <a:pPr>
              <a:buFont typeface="Trebuchet MS" panose="020B0603020202020204" pitchFamily="34" charset="0"/>
              <a:buChar char="●"/>
            </a:pPr>
            <a:r>
              <a:rPr lang="ru-RU" dirty="0"/>
              <a:t>Поддержка и обеспечение безопасности непризнанного государства с помощью миротворческих сил, но без дипломатического признания (Абхазия и Южная Осетия, Приднестровье</a:t>
            </a:r>
            <a:r>
              <a:rPr lang="ru-RU" dirty="0" smtClean="0"/>
              <a:t>).</a:t>
            </a:r>
          </a:p>
          <a:p>
            <a:pPr>
              <a:buFont typeface="Trebuchet MS" panose="020B0603020202020204" pitchFamily="34" charset="0"/>
              <a:buChar char="●"/>
            </a:pPr>
            <a:r>
              <a:rPr lang="ru-RU" dirty="0"/>
              <a:t>Поддержка непризнанного государства без привлечения миротворческих сил и без дипломатического </a:t>
            </a:r>
            <a:r>
              <a:rPr lang="ru-RU" dirty="0" smtClean="0"/>
              <a:t>признания.</a:t>
            </a:r>
          </a:p>
          <a:p>
            <a:pPr>
              <a:buFont typeface="Trebuchet MS" panose="020B0603020202020204" pitchFamily="34" charset="0"/>
              <a:buChar char="●"/>
            </a:pPr>
            <a:r>
              <a:rPr lang="ru-RU" dirty="0"/>
              <a:t>Полное дипломатическое признание ранее непризнанного государства и создание там российских военных баз (Абхазия и Южная Осетия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2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9115" y="262370"/>
            <a:ext cx="6714066" cy="993775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n w="0">
                  <a:noFill/>
                  <a:prstDash val="dash"/>
                </a:ln>
                <a:solidFill>
                  <a:srgbClr val="50892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25000" dir="5400000" sy="-100000" algn="bl" rotWithShape="0"/>
                </a:effectLst>
              </a:rPr>
              <a:t>Заключение</a:t>
            </a:r>
            <a:endParaRPr lang="ru-RU" sz="4800" dirty="0">
              <a:ln w="0">
                <a:noFill/>
                <a:prstDash val="dash"/>
              </a:ln>
              <a:solidFill>
                <a:srgbClr val="50892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300" endPos="25000" dir="5400000" sy="-100000" algn="bl" rotWithShape="0"/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165098"/>
              </p:ext>
            </p:extLst>
          </p:nvPr>
        </p:nvGraphicFramePr>
        <p:xfrm>
          <a:off x="696384" y="838200"/>
          <a:ext cx="11088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5440" t="9156" r="2469" b="13427"/>
          <a:stretch/>
        </p:blipFill>
        <p:spPr>
          <a:xfrm>
            <a:off x="960582" y="1299011"/>
            <a:ext cx="858982" cy="858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7722" t="5380" r="8072" b="3026"/>
          <a:stretch/>
        </p:blipFill>
        <p:spPr>
          <a:xfrm>
            <a:off x="1530194" y="4056347"/>
            <a:ext cx="760398" cy="8270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32207" t="36639" r="41711" b="29506"/>
          <a:stretch/>
        </p:blipFill>
        <p:spPr>
          <a:xfrm>
            <a:off x="1484781" y="2821780"/>
            <a:ext cx="851225" cy="6215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l="48000" t="39573" r="26128" b="34202"/>
          <a:stretch/>
        </p:blipFill>
        <p:spPr>
          <a:xfrm>
            <a:off x="962644" y="5649912"/>
            <a:ext cx="856920" cy="4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3916" y="1915776"/>
            <a:ext cx="8596668" cy="1826581"/>
          </a:xfrm>
        </p:spPr>
        <p:txBody>
          <a:bodyPr/>
          <a:lstStyle/>
          <a:p>
            <a:r>
              <a:rPr lang="ru-RU" dirty="0" smtClean="0">
                <a:solidFill>
                  <a:srgbClr val="3B741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внимание!</a:t>
            </a:r>
            <a:endParaRPr lang="ru-RU" dirty="0">
              <a:solidFill>
                <a:srgbClr val="3B741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08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8" y="766620"/>
            <a:ext cx="7344000" cy="803564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olid"/>
          </a:ln>
        </p:spPr>
        <p:txBody>
          <a:bodyPr>
            <a:noAutofit/>
          </a:bodyPr>
          <a:lstStyle/>
          <a:p>
            <a:r>
              <a:rPr lang="ru-RU" sz="3800" dirty="0">
                <a:ln>
                  <a:solidFill>
                    <a:srgbClr val="508927"/>
                  </a:solidFill>
                </a:ln>
                <a:solidFill>
                  <a:srgbClr val="508927"/>
                </a:solidFill>
              </a:rPr>
              <a:t>Гипотеза </a:t>
            </a:r>
            <a:r>
              <a:rPr lang="ru-RU" sz="3800" dirty="0" smtClean="0">
                <a:ln>
                  <a:solidFill>
                    <a:srgbClr val="508927"/>
                  </a:solidFill>
                </a:ln>
                <a:solidFill>
                  <a:srgbClr val="508927"/>
                </a:solidFill>
              </a:rPr>
              <a:t>и актуальность темы</a:t>
            </a:r>
            <a:endParaRPr lang="ru-RU" sz="3800" dirty="0">
              <a:ln>
                <a:solidFill>
                  <a:srgbClr val="508927"/>
                </a:solidFill>
              </a:ln>
              <a:solidFill>
                <a:srgbClr val="508927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893455"/>
            <a:ext cx="9297939" cy="445270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just"/>
            <a:r>
              <a:rPr lang="ru-RU" sz="2600" b="1" dirty="0"/>
              <a:t>Гипотеза</a:t>
            </a:r>
            <a:r>
              <a:rPr lang="ru-RU" sz="2600" dirty="0"/>
              <a:t>: в мире на данный момент существует множество непризнанных самопровозглашённых государств</a:t>
            </a:r>
            <a:r>
              <a:rPr lang="ru-RU" sz="2600" dirty="0" smtClean="0"/>
              <a:t>.</a:t>
            </a:r>
          </a:p>
          <a:p>
            <a:pPr algn="just"/>
            <a:r>
              <a:rPr lang="ru-RU" sz="2600" b="1" dirty="0"/>
              <a:t>Актуальность</a:t>
            </a:r>
            <a:r>
              <a:rPr lang="ru-RU" sz="2600" dirty="0"/>
              <a:t> темы моего проекта заключается в том, что в международном праве существует ряд до конца не решенных проблем, одной из которых является образования новых государств и правовые </a:t>
            </a:r>
            <a:r>
              <a:rPr lang="ru-RU" sz="2600" dirty="0" smtClean="0"/>
              <a:t>последствия, возникающие </a:t>
            </a:r>
            <a:r>
              <a:rPr lang="ru-RU" sz="2600" dirty="0"/>
              <a:t>при таких обстоятельствах.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77333" y="609600"/>
            <a:ext cx="73767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77333" y="609600"/>
            <a:ext cx="0" cy="84974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87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9684" y="480291"/>
            <a:ext cx="6918036" cy="905164"/>
          </a:xfrm>
          <a:prstGeom prst="snip2DiagRect">
            <a:avLst/>
          </a:prstGeom>
          <a:noFill/>
          <a:ln w="19050" cap="flat" cmpd="sng" algn="ctr">
            <a:solidFill>
              <a:srgbClr val="5089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>
            <a:normAutofit/>
          </a:bodyPr>
          <a:lstStyle/>
          <a:p>
            <a:pPr algn="ctr"/>
            <a:r>
              <a:rPr lang="ru-RU" sz="3800" b="1" dirty="0">
                <a:ln w="12700">
                  <a:solidFill>
                    <a:srgbClr val="3B7415"/>
                  </a:solidFill>
                  <a:prstDash val="solid"/>
                </a:ln>
                <a:solidFill>
                  <a:srgbClr val="3B741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Цель и задачи </a:t>
            </a:r>
            <a:r>
              <a:rPr lang="ru-RU" sz="3800" b="1" dirty="0" smtClean="0">
                <a:ln w="12700">
                  <a:solidFill>
                    <a:srgbClr val="3B7415"/>
                  </a:solidFill>
                  <a:prstDash val="solid"/>
                </a:ln>
                <a:solidFill>
                  <a:srgbClr val="3B741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проекта</a:t>
            </a:r>
            <a:endParaRPr lang="ru-RU" sz="3800" b="1" dirty="0">
              <a:ln w="12700">
                <a:solidFill>
                  <a:srgbClr val="3B7415"/>
                </a:solidFill>
                <a:prstDash val="solid"/>
              </a:ln>
              <a:solidFill>
                <a:srgbClr val="3B741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5114" y="1504808"/>
            <a:ext cx="10443250" cy="3538247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Цель проекта</a:t>
            </a:r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выявить причины появления на карте мира непризнанных и самопровозглашенных </a:t>
            </a:r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государств</a:t>
            </a:r>
          </a:p>
          <a:p>
            <a:pPr algn="just"/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Для реализации данной цели я поставила перед собой следующие </a:t>
            </a:r>
            <a:r>
              <a:rPr lang="ru-RU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задачи</a:t>
            </a:r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  <a:p>
            <a:pPr algn="just"/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1.Изучить </a:t>
            </a:r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информацию о непризнанных и самопровозглашённых государствах.</a:t>
            </a:r>
          </a:p>
          <a:p>
            <a:pPr algn="just"/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2.Выяснить </a:t>
            </a:r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причины их возникновения.</a:t>
            </a:r>
          </a:p>
          <a:p>
            <a:pPr algn="just"/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3.Узнать </a:t>
            </a:r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 географическом положении таких стран.</a:t>
            </a:r>
          </a:p>
          <a:p>
            <a:pPr algn="just"/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4.Выяснить</a:t>
            </a:r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с какими проблемами сталкиваются непризнанные государства.</a:t>
            </a:r>
          </a:p>
          <a:p>
            <a:pPr algn="just"/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5.Систематизировать и разработать </a:t>
            </a:r>
            <a:r>
              <a:rPr lang="ru-RU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презентацию, содержащую информацию о непризнанных и самопровозглашённых государствах</a:t>
            </a:r>
            <a:r>
              <a:rPr lang="ru-RU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ru-RU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60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3000"/>
                    </a14:imgEffect>
                  </a14:imgLayer>
                </a14:imgProps>
              </a:ext>
            </a:extLst>
          </a:blip>
          <a:srcRect l="4299" t="2209" r="4009" b="35058"/>
          <a:stretch/>
        </p:blipFill>
        <p:spPr>
          <a:xfrm>
            <a:off x="2123702" y="2382017"/>
            <a:ext cx="6286006" cy="41996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941" y="206426"/>
            <a:ext cx="9180946" cy="1320800"/>
          </a:xfrm>
          <a:prstGeom prst="roundRect">
            <a:avLst>
              <a:gd name="adj" fmla="val 19552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407E1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Понятие непризнанных и самопровозглашённых </a:t>
            </a:r>
            <a:r>
              <a:rPr lang="ru-RU" sz="3200" b="1" dirty="0" smtClean="0">
                <a:solidFill>
                  <a:srgbClr val="407E1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государств</a:t>
            </a:r>
            <a:endParaRPr lang="ru-RU" sz="3200" b="1" dirty="0">
              <a:solidFill>
                <a:srgbClr val="407E18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45699"/>
              </p:ext>
            </p:extLst>
          </p:nvPr>
        </p:nvGraphicFramePr>
        <p:xfrm>
          <a:off x="1219093" y="2382017"/>
          <a:ext cx="7799659" cy="389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6178" y="1489465"/>
            <a:ext cx="95327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 smtClean="0">
                <a:ln w="0"/>
                <a:solidFill>
                  <a:srgbClr val="407E1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Самопровозглашённое государство</a:t>
            </a:r>
            <a:r>
              <a:rPr lang="ru-RU" sz="2400" b="1" dirty="0" smtClean="0">
                <a:ln w="0"/>
                <a:solidFill>
                  <a:srgbClr val="407E1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smtClean="0">
                <a:ln w="0"/>
                <a:solidFill>
                  <a:srgbClr val="407E1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– государство, стремящееся отделиться </a:t>
            </a:r>
            <a:r>
              <a:rPr lang="ru-RU" sz="2400" dirty="0">
                <a:ln w="0"/>
                <a:solidFill>
                  <a:srgbClr val="407E1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получить </a:t>
            </a:r>
            <a:r>
              <a:rPr lang="ru-RU" sz="2400" dirty="0" smtClean="0">
                <a:ln w="0"/>
                <a:solidFill>
                  <a:srgbClr val="407E1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суверенитет.</a:t>
            </a:r>
            <a:r>
              <a:rPr lang="ru-RU" sz="2400" dirty="0" smtClean="0">
                <a:solidFill>
                  <a:srgbClr val="407E18"/>
                </a:solidFill>
              </a:rPr>
              <a:t> </a:t>
            </a:r>
            <a:endParaRPr lang="ru-RU" sz="2400" dirty="0">
              <a:solidFill>
                <a:srgbClr val="407E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85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915" y="517545"/>
            <a:ext cx="8836121" cy="1431636"/>
          </a:xfrm>
          <a:prstGeom prst="ellipse">
            <a:avLst/>
          </a:prstGeom>
          <a:solidFill>
            <a:srgbClr val="A1CB46"/>
          </a:solidFill>
          <a:ln>
            <a:solidFill>
              <a:srgbClr val="50892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>
            <a:noAutofit/>
          </a:bodyPr>
          <a:lstStyle/>
          <a:p>
            <a:pPr algn="ctr"/>
            <a:r>
              <a:rPr lang="ru-RU" sz="3800" b="1" dirty="0" smtClean="0">
                <a:ln w="9525">
                  <a:solidFill>
                    <a:srgbClr val="699841"/>
                  </a:solidFill>
                  <a:prstDash val="solid"/>
                </a:ln>
                <a:solidFill>
                  <a:srgbClr val="508927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Контроль </a:t>
            </a:r>
            <a:r>
              <a:rPr lang="ru-RU" sz="3800" b="1" dirty="0">
                <a:ln w="9525">
                  <a:solidFill>
                    <a:srgbClr val="699841"/>
                  </a:solidFill>
                  <a:prstDash val="solid"/>
                </a:ln>
                <a:solidFill>
                  <a:srgbClr val="508927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над </a:t>
            </a:r>
            <a:r>
              <a:rPr lang="ru-RU" sz="3800" b="1" dirty="0" smtClean="0">
                <a:ln w="9525">
                  <a:solidFill>
                    <a:srgbClr val="699841"/>
                  </a:solidFill>
                  <a:prstDash val="solid"/>
                </a:ln>
                <a:solidFill>
                  <a:srgbClr val="508927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своей территорией</a:t>
            </a:r>
            <a:endParaRPr lang="ru-RU" sz="3800" b="1" dirty="0">
              <a:ln w="9525">
                <a:solidFill>
                  <a:srgbClr val="699841"/>
                </a:solidFill>
                <a:prstDash val="solid"/>
              </a:ln>
              <a:solidFill>
                <a:srgbClr val="508927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46920" y="2127710"/>
            <a:ext cx="9497070" cy="3118545"/>
            <a:chOff x="197538" y="1125781"/>
            <a:chExt cx="9497070" cy="3489465"/>
          </a:xfrm>
        </p:grpSpPr>
        <p:sp>
          <p:nvSpPr>
            <p:cNvPr id="8" name="Полилиния 7"/>
            <p:cNvSpPr/>
            <p:nvPr/>
          </p:nvSpPr>
          <p:spPr>
            <a:xfrm>
              <a:off x="197538" y="1561172"/>
              <a:ext cx="2148658" cy="1193275"/>
            </a:xfrm>
            <a:custGeom>
              <a:avLst/>
              <a:gdLst>
                <a:gd name="connsiteX0" fmla="*/ 0 w 2148658"/>
                <a:gd name="connsiteY0" fmla="*/ 0 h 1544662"/>
                <a:gd name="connsiteX1" fmla="*/ 2148658 w 2148658"/>
                <a:gd name="connsiteY1" fmla="*/ 0 h 1544662"/>
                <a:gd name="connsiteX2" fmla="*/ 2148658 w 2148658"/>
                <a:gd name="connsiteY2" fmla="*/ 1544662 h 1544662"/>
                <a:gd name="connsiteX3" fmla="*/ 0 w 2148658"/>
                <a:gd name="connsiteY3" fmla="*/ 1544662 h 1544662"/>
                <a:gd name="connsiteX4" fmla="*/ 0 w 2148658"/>
                <a:gd name="connsiteY4" fmla="*/ 0 h 154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658" h="1544662">
                  <a:moveTo>
                    <a:pt x="0" y="0"/>
                  </a:moveTo>
                  <a:lnTo>
                    <a:pt x="2148658" y="0"/>
                  </a:lnTo>
                  <a:lnTo>
                    <a:pt x="2148658" y="1544662"/>
                  </a:lnTo>
                  <a:lnTo>
                    <a:pt x="0" y="15446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Полный контроль территории</a:t>
              </a:r>
              <a:endParaRPr lang="ru-RU" sz="18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97538" y="2777323"/>
              <a:ext cx="2148658" cy="1837923"/>
            </a:xfrm>
            <a:custGeom>
              <a:avLst/>
              <a:gdLst>
                <a:gd name="connsiteX0" fmla="*/ 0 w 2148658"/>
                <a:gd name="connsiteY0" fmla="*/ 0 h 2196000"/>
                <a:gd name="connsiteX1" fmla="*/ 2148658 w 2148658"/>
                <a:gd name="connsiteY1" fmla="*/ 0 h 2196000"/>
                <a:gd name="connsiteX2" fmla="*/ 2148658 w 2148658"/>
                <a:gd name="connsiteY2" fmla="*/ 2196000 h 2196000"/>
                <a:gd name="connsiteX3" fmla="*/ 0 w 2148658"/>
                <a:gd name="connsiteY3" fmla="*/ 2196000 h 2196000"/>
                <a:gd name="connsiteX4" fmla="*/ 0 w 2148658"/>
                <a:gd name="connsiteY4" fmla="*/ 0 h 21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658" h="2196000">
                  <a:moveTo>
                    <a:pt x="0" y="0"/>
                  </a:moveTo>
                  <a:lnTo>
                    <a:pt x="2148658" y="0"/>
                  </a:lnTo>
                  <a:lnTo>
                    <a:pt x="2148658" y="2196000"/>
                  </a:lnTo>
                  <a:lnTo>
                    <a:pt x="0" y="2196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 smtClean="0"/>
                <a:t>Вазиристан, Приднестровье, Сомалиленд, Северный Кипр</a:t>
              </a:r>
              <a:endParaRPr lang="ru-RU" sz="18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2647009" y="1441451"/>
              <a:ext cx="2148658" cy="1312996"/>
            </a:xfrm>
            <a:custGeom>
              <a:avLst/>
              <a:gdLst>
                <a:gd name="connsiteX0" fmla="*/ 0 w 2148658"/>
                <a:gd name="connsiteY0" fmla="*/ 0 h 1453155"/>
                <a:gd name="connsiteX1" fmla="*/ 2148658 w 2148658"/>
                <a:gd name="connsiteY1" fmla="*/ 0 h 1453155"/>
                <a:gd name="connsiteX2" fmla="*/ 2148658 w 2148658"/>
                <a:gd name="connsiteY2" fmla="*/ 1453155 h 1453155"/>
                <a:gd name="connsiteX3" fmla="*/ 0 w 2148658"/>
                <a:gd name="connsiteY3" fmla="*/ 1453155 h 1453155"/>
                <a:gd name="connsiteX4" fmla="*/ 0 w 2148658"/>
                <a:gd name="connsiteY4" fmla="*/ 0 h 145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658" h="1453155">
                  <a:moveTo>
                    <a:pt x="0" y="0"/>
                  </a:moveTo>
                  <a:lnTo>
                    <a:pt x="2148658" y="0"/>
                  </a:lnTo>
                  <a:lnTo>
                    <a:pt x="2148658" y="1453155"/>
                  </a:lnTo>
                  <a:lnTo>
                    <a:pt x="0" y="1453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Частичный контроль территории</a:t>
              </a:r>
              <a:endParaRPr lang="ru-RU" sz="18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647009" y="2754446"/>
              <a:ext cx="2148658" cy="1860800"/>
            </a:xfrm>
            <a:custGeom>
              <a:avLst/>
              <a:gdLst>
                <a:gd name="connsiteX0" fmla="*/ 0 w 2148658"/>
                <a:gd name="connsiteY0" fmla="*/ 0 h 2196000"/>
                <a:gd name="connsiteX1" fmla="*/ 2148658 w 2148658"/>
                <a:gd name="connsiteY1" fmla="*/ 0 h 2196000"/>
                <a:gd name="connsiteX2" fmla="*/ 2148658 w 2148658"/>
                <a:gd name="connsiteY2" fmla="*/ 2196000 h 2196000"/>
                <a:gd name="connsiteX3" fmla="*/ 0 w 2148658"/>
                <a:gd name="connsiteY3" fmla="*/ 2196000 h 2196000"/>
                <a:gd name="connsiteX4" fmla="*/ 0 w 2148658"/>
                <a:gd name="connsiteY4" fmla="*/ 0 h 21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658" h="2196000">
                  <a:moveTo>
                    <a:pt x="0" y="0"/>
                  </a:moveTo>
                  <a:lnTo>
                    <a:pt x="2148658" y="0"/>
                  </a:lnTo>
                  <a:lnTo>
                    <a:pt x="2148658" y="2196000"/>
                  </a:lnTo>
                  <a:lnTo>
                    <a:pt x="0" y="2196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 smtClean="0"/>
                <a:t>Абхазия, Нагорный Карабах, Тамил Илам, Южная Осетия</a:t>
              </a:r>
              <a:endParaRPr lang="ru-RU" sz="1800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096480" y="1300655"/>
              <a:ext cx="2148658" cy="1476669"/>
            </a:xfrm>
            <a:custGeom>
              <a:avLst/>
              <a:gdLst>
                <a:gd name="connsiteX0" fmla="*/ 0 w 2148658"/>
                <a:gd name="connsiteY0" fmla="*/ 0 h 1476669"/>
                <a:gd name="connsiteX1" fmla="*/ 2148658 w 2148658"/>
                <a:gd name="connsiteY1" fmla="*/ 0 h 1476669"/>
                <a:gd name="connsiteX2" fmla="*/ 2148658 w 2148658"/>
                <a:gd name="connsiteY2" fmla="*/ 1476669 h 1476669"/>
                <a:gd name="connsiteX3" fmla="*/ 0 w 2148658"/>
                <a:gd name="connsiteY3" fmla="*/ 1476669 h 1476669"/>
                <a:gd name="connsiteX4" fmla="*/ 0 w 2148658"/>
                <a:gd name="connsiteY4" fmla="*/ 0 h 147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658" h="1476669">
                  <a:moveTo>
                    <a:pt x="0" y="0"/>
                  </a:moveTo>
                  <a:lnTo>
                    <a:pt x="2148658" y="0"/>
                  </a:lnTo>
                  <a:lnTo>
                    <a:pt x="2148658" y="1476669"/>
                  </a:lnTo>
                  <a:lnTo>
                    <a:pt x="0" y="14766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Протекторат международного сообщества</a:t>
              </a:r>
              <a:endParaRPr lang="ru-RU" sz="1800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096480" y="2760325"/>
              <a:ext cx="2148658" cy="1854921"/>
            </a:xfrm>
            <a:custGeom>
              <a:avLst/>
              <a:gdLst>
                <a:gd name="connsiteX0" fmla="*/ 0 w 2148658"/>
                <a:gd name="connsiteY0" fmla="*/ 0 h 2196000"/>
                <a:gd name="connsiteX1" fmla="*/ 2148658 w 2148658"/>
                <a:gd name="connsiteY1" fmla="*/ 0 h 2196000"/>
                <a:gd name="connsiteX2" fmla="*/ 2148658 w 2148658"/>
                <a:gd name="connsiteY2" fmla="*/ 2196000 h 2196000"/>
                <a:gd name="connsiteX3" fmla="*/ 0 w 2148658"/>
                <a:gd name="connsiteY3" fmla="*/ 2196000 h 2196000"/>
                <a:gd name="connsiteX4" fmla="*/ 0 w 2148658"/>
                <a:gd name="connsiteY4" fmla="*/ 0 h 21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658" h="2196000">
                  <a:moveTo>
                    <a:pt x="0" y="0"/>
                  </a:moveTo>
                  <a:lnTo>
                    <a:pt x="2148658" y="0"/>
                  </a:lnTo>
                  <a:lnTo>
                    <a:pt x="2148658" y="2196000"/>
                  </a:lnTo>
                  <a:lnTo>
                    <a:pt x="0" y="2196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 smtClean="0"/>
                <a:t>Косово</a:t>
              </a:r>
              <a:endParaRPr lang="ru-RU" sz="18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7545950" y="1125781"/>
              <a:ext cx="2148658" cy="1728509"/>
            </a:xfrm>
            <a:custGeom>
              <a:avLst/>
              <a:gdLst>
                <a:gd name="connsiteX0" fmla="*/ 0 w 2148658"/>
                <a:gd name="connsiteY0" fmla="*/ 0 h 1728509"/>
                <a:gd name="connsiteX1" fmla="*/ 2148658 w 2148658"/>
                <a:gd name="connsiteY1" fmla="*/ 0 h 1728509"/>
                <a:gd name="connsiteX2" fmla="*/ 2148658 w 2148658"/>
                <a:gd name="connsiteY2" fmla="*/ 1728509 h 1728509"/>
                <a:gd name="connsiteX3" fmla="*/ 0 w 2148658"/>
                <a:gd name="connsiteY3" fmla="*/ 1728509 h 1728509"/>
                <a:gd name="connsiteX4" fmla="*/ 0 w 2148658"/>
                <a:gd name="connsiteY4" fmla="*/ 0 h 172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658" h="1728509">
                  <a:moveTo>
                    <a:pt x="0" y="0"/>
                  </a:moveTo>
                  <a:lnTo>
                    <a:pt x="2148658" y="0"/>
                  </a:lnTo>
                  <a:lnTo>
                    <a:pt x="2148658" y="1728509"/>
                  </a:lnTo>
                  <a:lnTo>
                    <a:pt x="0" y="17285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/>
                <a:t>Квазигосударства, контролирующие территорию лишь в местах компактного расселения этнической группы</a:t>
              </a:r>
              <a:endParaRPr lang="ru-RU" sz="1400" kern="12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7545950" y="2823285"/>
              <a:ext cx="2148658" cy="1791961"/>
            </a:xfrm>
            <a:custGeom>
              <a:avLst/>
              <a:gdLst>
                <a:gd name="connsiteX0" fmla="*/ 0 w 2148658"/>
                <a:gd name="connsiteY0" fmla="*/ 0 h 2196000"/>
                <a:gd name="connsiteX1" fmla="*/ 2148658 w 2148658"/>
                <a:gd name="connsiteY1" fmla="*/ 0 h 2196000"/>
                <a:gd name="connsiteX2" fmla="*/ 2148658 w 2148658"/>
                <a:gd name="connsiteY2" fmla="*/ 2196000 h 2196000"/>
                <a:gd name="connsiteX3" fmla="*/ 0 w 2148658"/>
                <a:gd name="connsiteY3" fmla="*/ 2196000 h 2196000"/>
                <a:gd name="connsiteX4" fmla="*/ 0 w 2148658"/>
                <a:gd name="connsiteY4" fmla="*/ 0 h 219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658" h="2196000">
                  <a:moveTo>
                    <a:pt x="0" y="0"/>
                  </a:moveTo>
                  <a:lnTo>
                    <a:pt x="2148658" y="0"/>
                  </a:lnTo>
                  <a:lnTo>
                    <a:pt x="2148658" y="2196000"/>
                  </a:lnTo>
                  <a:lnTo>
                    <a:pt x="0" y="2196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 smtClean="0"/>
                <a:t>Курдистан</a:t>
              </a:r>
              <a:endParaRPr lang="ru-RU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94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3043" y="332509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3B7415"/>
                </a:solidFill>
              </a:rPr>
              <a:t>Причины появления непризнанных самопровозглашённых государств</a:t>
            </a:r>
            <a:endParaRPr lang="ru-RU" dirty="0">
              <a:solidFill>
                <a:srgbClr val="3B7415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512473"/>
              </p:ext>
            </p:extLst>
          </p:nvPr>
        </p:nvGraphicFramePr>
        <p:xfrm>
          <a:off x="1139682" y="1874261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1587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934" y="328569"/>
            <a:ext cx="8596668" cy="13208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n>
                  <a:solidFill>
                    <a:srgbClr val="3B7415"/>
                  </a:solidFill>
                </a:ln>
                <a:solidFill>
                  <a:srgbClr val="3B7415"/>
                </a:solidFill>
              </a:rPr>
              <a:t>Географическое положение непризнанных и самопровозглашённых стран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21847"/>
            <a:ext cx="5304366" cy="6044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Китайская Республика на Тайване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667" t="23629" r="32166" b="32222"/>
          <a:stretch/>
        </p:blipFill>
        <p:spPr>
          <a:xfrm>
            <a:off x="677334" y="4470293"/>
            <a:ext cx="3600362" cy="2120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A2A2A"/>
              </a:clrFrom>
              <a:clrTo>
                <a:srgbClr val="2A2A2A">
                  <a:alpha val="0"/>
                </a:srgbClr>
              </a:clrTo>
            </a:clrChange>
          </a:blip>
          <a:srcRect l="9322" t="9643" r="25790" b="13571"/>
          <a:stretch/>
        </p:blipFill>
        <p:spPr>
          <a:xfrm>
            <a:off x="677334" y="2216792"/>
            <a:ext cx="2658184" cy="17693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01544" y="3431772"/>
            <a:ext cx="51759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Вопрос </a:t>
            </a:r>
            <a:r>
              <a:rPr lang="ru-RU" sz="2400" dirty="0"/>
              <a:t>о членстве Тайваня в </a:t>
            </a:r>
            <a:r>
              <a:rPr lang="ru-RU" sz="2400" dirty="0" smtClean="0"/>
              <a:t>ООН и признании независимости 	государства </a:t>
            </a:r>
            <a:r>
              <a:rPr lang="ru-RU" sz="2400" dirty="0"/>
              <a:t>поднимается </a:t>
            </a:r>
            <a:r>
              <a:rPr lang="ru-RU" sz="2400" dirty="0" smtClean="0"/>
              <a:t>	регулярно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Признана </a:t>
            </a:r>
            <a:r>
              <a:rPr lang="ru-RU" sz="2400" dirty="0"/>
              <a:t>23 странами.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01544" y="2231443"/>
            <a:ext cx="6814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Тайвань - одна из провинций Китая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Остров между Восточно-Китайским и Южно-Китайским </a:t>
            </a:r>
            <a:r>
              <a:rPr lang="ru-RU" sz="2400" dirty="0" smtClean="0"/>
              <a:t>морями</a:t>
            </a:r>
          </a:p>
        </p:txBody>
      </p:sp>
    </p:spTree>
    <p:extLst>
      <p:ext uri="{BB962C8B-B14F-4D97-AF65-F5344CB8AC3E}">
        <p14:creationId xmlns:p14="http://schemas.microsoft.com/office/powerpoint/2010/main" val="444352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4" y="485505"/>
            <a:ext cx="8596668" cy="1320800"/>
          </a:xfrm>
        </p:spPr>
        <p:txBody>
          <a:bodyPr>
            <a:normAutofit/>
          </a:bodyPr>
          <a:lstStyle/>
          <a:p>
            <a:r>
              <a:rPr lang="ru-RU" sz="2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rPr>
              <a:t>Турецкая Республика Северного Кипра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075" y="1291719"/>
            <a:ext cx="3417744" cy="22776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635" t="8000" r="10159" b="6857"/>
          <a:stretch/>
        </p:blipFill>
        <p:spPr>
          <a:xfrm>
            <a:off x="600074" y="3715140"/>
            <a:ext cx="4369090" cy="26091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20505" y="3277347"/>
            <a:ext cx="44947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В </a:t>
            </a:r>
            <a:r>
              <a:rPr lang="ru-RU" sz="2400" dirty="0"/>
              <a:t>северной части острова была провозглашена Турецкая республика Северного </a:t>
            </a:r>
            <a:r>
              <a:rPr lang="ru-RU" sz="2400" dirty="0" smtClean="0"/>
              <a:t>Кипра, не </a:t>
            </a:r>
            <a:r>
              <a:rPr lang="ru-RU" sz="2400" dirty="0"/>
              <a:t>признанная мировым </a:t>
            </a:r>
            <a:r>
              <a:rPr lang="ru-RU" sz="2400" dirty="0" smtClean="0"/>
              <a:t>сообществом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Официально </a:t>
            </a:r>
            <a:r>
              <a:rPr lang="ru-RU" sz="2400" dirty="0"/>
              <a:t>признана </a:t>
            </a:r>
            <a:r>
              <a:rPr lang="ru-RU" sz="2400" dirty="0" smtClean="0"/>
              <a:t>Турцией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29080" y="1314810"/>
            <a:ext cx="4930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Находится на севере острова Кипр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Был разделен между греческой и турецкой общинами</a:t>
            </a:r>
          </a:p>
        </p:txBody>
      </p:sp>
    </p:spTree>
    <p:extLst>
      <p:ext uri="{BB962C8B-B14F-4D97-AF65-F5344CB8AC3E}">
        <p14:creationId xmlns:p14="http://schemas.microsoft.com/office/powerpoint/2010/main" val="25360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188" y="475599"/>
            <a:ext cx="3323166" cy="5143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 Абхазия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188" y="1163204"/>
            <a:ext cx="4101806" cy="2050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88" y="3560618"/>
            <a:ext cx="4101806" cy="2838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50295" y="989949"/>
            <a:ext cx="5094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Частично </a:t>
            </a:r>
            <a:r>
              <a:rPr lang="ru-RU" sz="2400" dirty="0"/>
              <a:t>признанное государство в </a:t>
            </a:r>
            <a:r>
              <a:rPr lang="ru-RU" sz="2400" dirty="0" smtClean="0"/>
              <a:t>Закавказье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В </a:t>
            </a:r>
            <a:r>
              <a:rPr lang="ru-RU" sz="2400" dirty="0"/>
              <a:t>документах ООН Абхазия рассматривается как территория </a:t>
            </a:r>
            <a:r>
              <a:rPr lang="ru-RU" sz="2400" dirty="0" smtClean="0"/>
              <a:t>Грузии</a:t>
            </a: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Официально </a:t>
            </a:r>
            <a:r>
              <a:rPr lang="ru-RU" sz="2400" dirty="0"/>
              <a:t>признана Россией, Никарагуа, Венесуэлой, </a:t>
            </a:r>
            <a:r>
              <a:rPr lang="ru-RU" sz="2400" dirty="0" smtClean="0"/>
              <a:t>Науру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525" y="3741305"/>
            <a:ext cx="3986644" cy="26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1785</TotalTime>
  <Words>740</Words>
  <Application>Microsoft Office PowerPoint</Application>
  <PresentationFormat>Широкоэкранный</PresentationFormat>
  <Paragraphs>92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Trebuchet MS</vt:lpstr>
      <vt:lpstr>Wingdings</vt:lpstr>
      <vt:lpstr>Wingdings 3</vt:lpstr>
      <vt:lpstr>Аспект</vt:lpstr>
      <vt:lpstr>Индивидуальный исследовательский проект:  «Исследование причин появления на карте мира  непризнанных и самопровозглашенных государств»</vt:lpstr>
      <vt:lpstr>Гипотеза и актуальность темы</vt:lpstr>
      <vt:lpstr>Цель и задачи проекта</vt:lpstr>
      <vt:lpstr>Понятие непризнанных и самопровозглашённых государств</vt:lpstr>
      <vt:lpstr>Контроль над своей территорией</vt:lpstr>
      <vt:lpstr>Причины появления непризнанных самопровозглашённых государств</vt:lpstr>
      <vt:lpstr>Географическое положение непризнанных и самопровозглашённых стран</vt:lpstr>
      <vt:lpstr>Турецкая Республика Северного Кипра</vt:lpstr>
      <vt:lpstr>Республика Абхазия</vt:lpstr>
      <vt:lpstr>Приднестровская Молдавская Республика</vt:lpstr>
      <vt:lpstr>Республика Южная Осетия</vt:lpstr>
      <vt:lpstr>Нагорно-Карабахская Республика</vt:lpstr>
      <vt:lpstr>Луганская и Донецкая Народные Республики</vt:lpstr>
      <vt:lpstr>Проблемы непризнанных и самопровозглашённых стран</vt:lpstr>
      <vt:lpstr>Отношение России к непризнанным государствам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 Хосико</dc:creator>
  <cp:lastModifiedBy>Алина Хосико</cp:lastModifiedBy>
  <cp:revision>102</cp:revision>
  <cp:lastPrinted>2022-02-23T12:26:33Z</cp:lastPrinted>
  <dcterms:created xsi:type="dcterms:W3CDTF">2022-01-02T18:56:14Z</dcterms:created>
  <dcterms:modified xsi:type="dcterms:W3CDTF">2022-03-30T14:41:59Z</dcterms:modified>
</cp:coreProperties>
</file>