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77" r:id="rId3"/>
    <p:sldId id="257" r:id="rId4"/>
    <p:sldId id="273" r:id="rId5"/>
    <p:sldId id="274" r:id="rId6"/>
    <p:sldId id="259" r:id="rId7"/>
    <p:sldId id="266" r:id="rId8"/>
    <p:sldId id="330" r:id="rId9"/>
    <p:sldId id="261" r:id="rId10"/>
    <p:sldId id="262" r:id="rId11"/>
    <p:sldId id="263" r:id="rId12"/>
    <p:sldId id="264" r:id="rId13"/>
    <p:sldId id="312" r:id="rId14"/>
    <p:sldId id="316" r:id="rId15"/>
    <p:sldId id="321" r:id="rId16"/>
    <p:sldId id="268" r:id="rId17"/>
    <p:sldId id="271" r:id="rId18"/>
    <p:sldId id="272" r:id="rId19"/>
    <p:sldId id="331" r:id="rId20"/>
    <p:sldId id="336" r:id="rId21"/>
    <p:sldId id="329" r:id="rId22"/>
    <p:sldId id="332" r:id="rId23"/>
    <p:sldId id="265" r:id="rId24"/>
    <p:sldId id="30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990000"/>
    <a:srgbClr val="016306"/>
    <a:srgbClr val="781E6B"/>
    <a:srgbClr val="D60093"/>
    <a:srgbClr val="00CC99"/>
    <a:srgbClr val="FF9900"/>
    <a:srgbClr val="003399"/>
    <a:srgbClr val="ED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3B3C90-1E50-4C24-A5A4-85F0A03EAD3C}" v="61" dt="2020-03-02T08:10:53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53" autoAdjust="0"/>
  </p:normalViewPr>
  <p:slideViewPr>
    <p:cSldViewPr>
      <p:cViewPr>
        <p:scale>
          <a:sx n="78" d="100"/>
          <a:sy n="78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F7BB4-A3C4-4FBE-97E7-73E30E34C450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77A4-0EC9-4AFA-ABAF-594BA8F18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FD44-7FC9-41DF-A187-59D360388A0A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8DE4-3D61-40E0-B277-23CDBCBF4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7135-3D03-4164-8764-D2CBDFC1E75B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E160-AD4E-408A-9A43-0AA8B3C8C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FDE3-7982-4A8B-968C-D8AE628628D0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8419-15BE-44F9-B2EC-89049AF0A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30E1-DCB2-46ED-BCDD-B735109BE23D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E790-4598-4FED-92F7-DABB63A46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C04FA-50E0-418A-A1BC-0C6C348231A6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861A8-35A8-47ED-98CF-E66DDB4F8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84CE-7A7C-4CB7-AF61-4625D360566F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D9EA4-B9B3-45E0-AD49-964D4E018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9D82B-CD9A-457F-9D4F-33CC83A74F86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1122D-821B-4FD2-8D97-52D474D75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CE98-6BF1-43B9-8140-FAD479241DF7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DFD7A-4B70-4B0D-8A35-510AD9CCE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91C1-F2BD-4850-BD07-9BA6E3319EEF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0C0CC-6F7A-4DA6-AB63-3B0E66997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1F49-7ECE-4358-8440-C606002AD37D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EC79-FAA8-466E-BD7F-8055ADE88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324EE-A1D2-4EFE-851D-89F99964B591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2F11-A824-4577-B467-8F736B236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3C561-FD90-4585-9232-B904C7BE10B3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7DD36-99D7-4DE4-BD15-208CA89D0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EE52CA-0F76-49D6-B165-14ACC2C228BB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C99321-0779-4DF5-B638-05091CC15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980728"/>
            <a:ext cx="8509644" cy="2523504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Экологическое воспитание дошкольников в рамках ФГОС</a:t>
            </a:r>
            <a:r>
              <a:rPr lang="ru-RU" sz="36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.</a:t>
            </a:r>
          </a:p>
        </p:txBody>
      </p:sp>
      <p:sp>
        <p:nvSpPr>
          <p:cNvPr id="911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435029"/>
            <a:ext cx="5276453" cy="1586259"/>
          </a:xfrm>
          <a:prstGeom prst="roundRect">
            <a:avLst>
              <a:gd name="adj" fmla="val 1782"/>
            </a:avLst>
          </a:prstGeo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/>
              </a:rPr>
              <a:t>Выполнила: </a:t>
            </a: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/>
              </a:rPr>
              <a:t>воспитатели МБДОУ ЦРР 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/>
              </a:rPr>
              <a:t>детский  сад </a:t>
            </a: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/>
              </a:rPr>
              <a:t>112                          </a:t>
            </a:r>
            <a:r>
              <a:rPr lang="ru-RU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/>
              </a:rPr>
              <a:t>Захарина</a:t>
            </a: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/>
              </a:rPr>
              <a:t> Наталья </a:t>
            </a:r>
            <a:r>
              <a:rPr lang="ru-RU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/>
              </a:rPr>
              <a:t>Алексанровна</a:t>
            </a: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/>
              </a:rPr>
              <a:t>   </a:t>
            </a:r>
            <a:r>
              <a:rPr lang="ru-RU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/>
              </a:rPr>
              <a:t>Уютова</a:t>
            </a: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/>
              </a:rPr>
              <a:t> Наталья Леонидовна         </a:t>
            </a:r>
            <a:endParaRPr lang="ru-RU" sz="2400" i="1" dirty="0">
              <a:solidFill>
                <a:schemeClr val="tx1">
                  <a:lumMod val="85000"/>
                  <a:lumOff val="15000"/>
                </a:schemeClr>
              </a:solidFill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5786437"/>
          </a:xfrm>
        </p:spPr>
        <p:txBody>
          <a:bodyPr/>
          <a:lstStyle/>
          <a:p>
            <a:pPr eaLnBrk="1" hangingPunct="1"/>
            <a:r>
              <a:rPr lang="ru-RU" sz="2800"/>
              <a:t>• </a:t>
            </a:r>
            <a:r>
              <a:rPr lang="ru-RU" sz="2800" b="1"/>
              <a:t>Содержание должно отличаться </a:t>
            </a:r>
            <a:r>
              <a:rPr lang="ru-RU" sz="2800">
                <a:solidFill>
                  <a:srgbClr val="002060"/>
                </a:solidFill>
              </a:rPr>
              <a:t>научностью. Несмотря на возраст, дети должны получать в доступной форме научные представления об окружающем мире, в частности, о природе. Формирование научного мировоззрения особенно важно в наше время, когда в обществе широко распространено мифологизированное сознание, не научный подход к объяснению природных явлений;  </a:t>
            </a:r>
            <a:r>
              <a:rPr lang="ru-RU" sz="2800" b="1"/>
              <a:t>Содержание</a:t>
            </a:r>
            <a:r>
              <a:rPr lang="ru-RU" sz="2800"/>
              <a:t> </a:t>
            </a:r>
            <a:r>
              <a:rPr lang="ru-RU" sz="2800" b="1"/>
              <a:t>должно способствовать </a:t>
            </a:r>
            <a:r>
              <a:rPr lang="ru-RU" sz="2800">
                <a:solidFill>
                  <a:srgbClr val="0070C0"/>
                </a:solidFill>
              </a:rPr>
              <a:t>формированию у детей целостного восприятия окружающего мира, с одной стороны, и взаимосвязей частей этого целого - с другой.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428625" y="571500"/>
            <a:ext cx="82153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latin typeface="Times New Roman" pitchFamily="18" charset="0"/>
              </a:rPr>
              <a:t>• Экологическое образование </a:t>
            </a:r>
            <a:r>
              <a:rPr lang="ru-RU" sz="3000">
                <a:latin typeface="Times New Roman" pitchFamily="18" charset="0"/>
              </a:rPr>
              <a:t>- часть общего образования, оно имеет межпредметный характер, способствует развитию мышления, речи, эрудиции, эмоциональной сферы, нравственному воспитанию, - то есть становлению личности в целом; </a:t>
            </a:r>
          </a:p>
          <a:p>
            <a:r>
              <a:rPr lang="ru-RU" sz="3000">
                <a:latin typeface="Times New Roman" pitchFamily="18" charset="0"/>
              </a:rPr>
              <a:t>• </a:t>
            </a:r>
            <a:r>
              <a:rPr lang="ru-RU" sz="3000" b="1">
                <a:latin typeface="Times New Roman" pitchFamily="18" charset="0"/>
              </a:rPr>
              <a:t>Нормы</a:t>
            </a:r>
            <a:r>
              <a:rPr lang="ru-RU" sz="3000">
                <a:latin typeface="Times New Roman" pitchFamily="18" charset="0"/>
              </a:rPr>
              <a:t> экологически грамотного безопасного поведения: дети должны научится понимать и формировать самостоятельно на основе комплекса элементарных экологических знаний и осознания причинно - следственных связей в природе.</a:t>
            </a:r>
          </a:p>
        </p:txBody>
      </p:sp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74639"/>
            <a:ext cx="7715250" cy="320134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008000"/>
                </a:solidFill>
                <a:latin typeface="+mn-lt"/>
              </a:rPr>
              <a:t>• </a:t>
            </a:r>
            <a:r>
              <a:rPr lang="ru-RU" sz="2800" b="1" dirty="0">
                <a:solidFill>
                  <a:srgbClr val="008000"/>
                </a:solidFill>
                <a:latin typeface="+mn-lt"/>
              </a:rPr>
              <a:t>Ребенок должен осознать </a:t>
            </a:r>
            <a:r>
              <a:rPr lang="ru-RU" sz="2800" dirty="0">
                <a:solidFill>
                  <a:srgbClr val="008000"/>
                </a:solidFill>
                <a:latin typeface="+mn-lt"/>
              </a:rPr>
              <a:t>себя как часть природы, экологическое воспитание способствует формированию у детей не только определенного отношения к природе (в частности, отказ от чисто потребительского подхода), но и навыков рационального природоиспользования.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75978"/>
            <a:ext cx="6516216" cy="3192169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ctr" eaLnBrk="1" hangingPunct="1">
              <a:buFont typeface="Arial" charset="0"/>
              <a:buNone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Принципы отбора содержания экологического образования дошкольников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  <a:p>
            <a:pPr marL="273050" indent="-273050" algn="ctr" eaLnBrk="1" hangingPunct="1">
              <a:buFont typeface="Arial" charset="0"/>
              <a:buNone/>
            </a:pPr>
            <a:endParaRPr lang="en-US" sz="2000" b="1" dirty="0">
              <a:solidFill>
                <a:srgbClr val="C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chemeClr val="accent1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2000" b="1" dirty="0">
                <a:ln w="11430"/>
                <a:solidFill>
                  <a:schemeClr val="accent1">
                    <a:lumMod val="50000"/>
                  </a:schemeClr>
                </a:solidFill>
                <a:latin typeface="+mn-lt"/>
              </a:rPr>
              <a:t>Научность</a:t>
            </a:r>
            <a:r>
              <a:rPr lang="en-US" sz="2000" dirty="0">
                <a:ln w="11430"/>
                <a:solidFill>
                  <a:schemeClr val="accent1">
                    <a:lumMod val="50000"/>
                  </a:schemeClr>
                </a:solidFill>
                <a:latin typeface="+mn-lt"/>
              </a:rPr>
              <a:t> - </a:t>
            </a:r>
            <a:r>
              <a:rPr lang="ru-RU" sz="2000" dirty="0">
                <a:ln w="11430"/>
                <a:solidFill>
                  <a:schemeClr val="accent1">
                    <a:lumMod val="50000"/>
                  </a:schemeClr>
                </a:solidFill>
                <a:latin typeface="+mn-lt"/>
              </a:rPr>
              <a:t>формирование мотивации действий ребенка, развития познавательного интереса, формирование основ его мировоззрения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n w="11430"/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chemeClr val="accent1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2000" b="1" dirty="0">
                <a:ln w="11430"/>
                <a:solidFill>
                  <a:srgbClr val="016306"/>
                </a:solidFill>
                <a:latin typeface="+mn-lt"/>
              </a:rPr>
              <a:t>Доступность</a:t>
            </a:r>
            <a:r>
              <a:rPr lang="en-US" sz="2000" dirty="0">
                <a:ln w="11430"/>
                <a:solidFill>
                  <a:srgbClr val="016306"/>
                </a:solidFill>
                <a:latin typeface="+mn-lt"/>
              </a:rPr>
              <a:t> -</a:t>
            </a:r>
            <a:r>
              <a:rPr lang="ru-RU" sz="2000" dirty="0">
                <a:ln w="11430"/>
                <a:solidFill>
                  <a:srgbClr val="016306"/>
                </a:solidFill>
                <a:latin typeface="+mn-lt"/>
              </a:rPr>
              <a:t> крайне важным является принцип доступности материала для ребенка определенного возраста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11430"/>
              <a:solidFill>
                <a:srgbClr val="016306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016306"/>
                </a:solidFill>
                <a:latin typeface="+mn-lt"/>
              </a:rPr>
              <a:t>	</a:t>
            </a:r>
            <a:r>
              <a:rPr lang="ru-RU" sz="2000" b="1" dirty="0" err="1">
                <a:ln w="11430"/>
                <a:solidFill>
                  <a:srgbClr val="781E6B"/>
                </a:solidFill>
                <a:latin typeface="+mn-lt"/>
              </a:rPr>
              <a:t>Гуманистичность</a:t>
            </a:r>
            <a:r>
              <a:rPr lang="ru-RU" sz="2000" b="1" dirty="0">
                <a:ln w="11430"/>
                <a:solidFill>
                  <a:srgbClr val="781E6B"/>
                </a:solidFill>
                <a:latin typeface="+mn-lt"/>
              </a:rPr>
              <a:t> </a:t>
            </a:r>
            <a:r>
              <a:rPr lang="ru-RU" sz="2000" dirty="0">
                <a:ln w="11430"/>
                <a:solidFill>
                  <a:srgbClr val="781E6B"/>
                </a:solidFill>
                <a:latin typeface="+mn-lt"/>
              </a:rPr>
              <a:t>- экологическое воспитание тесно связано  с развитием эмоций ребенка, умения сочувствовать, удивляться, сопереживать, заботиться о живых организмах, воспринимать их как братьев по природе, уметь видеть красоту окружающего мира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11430"/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1430"/>
                <a:solidFill>
                  <a:srgbClr val="781E6B"/>
                </a:solidFill>
                <a:latin typeface="+mn-lt"/>
              </a:rPr>
              <a:t>	</a:t>
            </a:r>
            <a:r>
              <a:rPr lang="ru-RU" sz="2000" b="1" dirty="0" err="1">
                <a:ln w="11430"/>
                <a:solidFill>
                  <a:schemeClr val="accent6">
                    <a:lumMod val="75000"/>
                  </a:schemeClr>
                </a:solidFill>
                <a:latin typeface="+mn-lt"/>
              </a:rPr>
              <a:t>Прогностичность</a:t>
            </a:r>
            <a:r>
              <a:rPr lang="ru-RU" sz="2000" dirty="0">
                <a:ln w="11430"/>
                <a:solidFill>
                  <a:schemeClr val="accent6">
                    <a:lumMod val="75000"/>
                  </a:schemeClr>
                </a:solidFill>
                <a:latin typeface="+mn-lt"/>
              </a:rPr>
              <a:t> -формирование элементарных представлений о существующих в природе взаимосвязях и на основе этих представлений — умение прогнозировать свои действия по отношению к окружающей среде во время отдыха, труда в природе и бытовых условиях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11430"/>
              <a:solidFill>
                <a:srgbClr val="781E6B"/>
              </a:solidFill>
              <a:latin typeface="+mn-lt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20688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3399"/>
                </a:solidFill>
                <a:latin typeface="+mn-lt"/>
              </a:rPr>
              <a:t>	</a:t>
            </a:r>
            <a:r>
              <a:rPr lang="ru-RU" sz="2000" b="1" dirty="0" err="1">
                <a:solidFill>
                  <a:srgbClr val="003399"/>
                </a:solidFill>
                <a:latin typeface="+mn-lt"/>
              </a:rPr>
              <a:t>Деятельностность</a:t>
            </a:r>
            <a:r>
              <a:rPr lang="en-US" sz="2000" dirty="0">
                <a:solidFill>
                  <a:srgbClr val="003399"/>
                </a:solidFill>
                <a:latin typeface="+mn-lt"/>
              </a:rPr>
              <a:t> – </a:t>
            </a:r>
            <a:r>
              <a:rPr lang="ru-RU" sz="2000" dirty="0">
                <a:solidFill>
                  <a:srgbClr val="003399"/>
                </a:solidFill>
                <a:latin typeface="+mn-lt"/>
              </a:rPr>
              <a:t>экологические знания должны помочь понять ребенку, что нужно сделать для того, чтобы сохранить окружающую его самого и его близких среду</a:t>
            </a:r>
          </a:p>
          <a:p>
            <a:endParaRPr lang="ru-RU" sz="2000" dirty="0">
              <a:solidFill>
                <a:srgbClr val="003399"/>
              </a:solidFill>
              <a:latin typeface="+mn-lt"/>
            </a:endParaRPr>
          </a:p>
          <a:p>
            <a:r>
              <a:rPr lang="ru-RU" sz="2000" dirty="0">
                <a:solidFill>
                  <a:srgbClr val="003399"/>
                </a:solidFill>
                <a:latin typeface="+mn-lt"/>
              </a:rPr>
              <a:t>	</a:t>
            </a:r>
            <a:r>
              <a:rPr lang="ru-RU" sz="2000" b="1" dirty="0">
                <a:solidFill>
                  <a:srgbClr val="990000"/>
                </a:solidFill>
                <a:latin typeface="+mn-lt"/>
              </a:rPr>
              <a:t>Целостность</a:t>
            </a:r>
            <a:r>
              <a:rPr lang="ru-RU" sz="2000" dirty="0">
                <a:solidFill>
                  <a:srgbClr val="990000"/>
                </a:solidFill>
                <a:latin typeface="+mn-lt"/>
              </a:rPr>
              <a:t> - этот принцип отражает прежде всего целостное восприятие ребенком окружающего мира и его единство с миром природы</a:t>
            </a:r>
          </a:p>
          <a:p>
            <a:endParaRPr lang="ru-RU" sz="2000" dirty="0">
              <a:solidFill>
                <a:srgbClr val="990000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990000"/>
                </a:solidFill>
                <a:latin typeface="+mn-lt"/>
              </a:rPr>
              <a:t>	</a:t>
            </a:r>
            <a:r>
              <a:rPr lang="ru-RU" sz="2000" b="1" dirty="0">
                <a:solidFill>
                  <a:srgbClr val="D60093"/>
                </a:solidFill>
                <a:latin typeface="+mn-lt"/>
              </a:rPr>
              <a:t>Конструктивизм</a:t>
            </a:r>
            <a:r>
              <a:rPr lang="ru-RU" sz="2000" dirty="0">
                <a:solidFill>
                  <a:srgbClr val="D60093"/>
                </a:solidFill>
                <a:latin typeface="+mn-lt"/>
              </a:rPr>
              <a:t> - педагог обязан показать ребенку положительный пример или вероятный выход из обсуждаемой ситуации. Важно привести примеры успешно решенных экологических проблем, желательно на примерах ближайшего окружения</a:t>
            </a:r>
          </a:p>
          <a:p>
            <a:endParaRPr lang="ru-RU" sz="2000" dirty="0">
              <a:solidFill>
                <a:srgbClr val="D60093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D60093"/>
                </a:solidFill>
                <a:latin typeface="+mn-lt"/>
              </a:rPr>
              <a:t>	</a:t>
            </a:r>
            <a:r>
              <a:rPr lang="ru-RU" sz="2000" b="1" dirty="0">
                <a:solidFill>
                  <a:srgbClr val="008000"/>
                </a:solidFill>
                <a:latin typeface="+mn-lt"/>
              </a:rPr>
              <a:t>Регионализм - </a:t>
            </a:r>
            <a:r>
              <a:rPr lang="ru-RU" sz="2000" dirty="0">
                <a:solidFill>
                  <a:srgbClr val="008000"/>
                </a:solidFill>
                <a:latin typeface="+mn-lt"/>
              </a:rPr>
              <a:t>формирование экологических представлений  ребенка происходит на основе его знакомства с помещением дошкольного учреждения и его территорией, собственной квартирой, дачей, ближайшим парком, сквером, лесом, озером</a:t>
            </a:r>
          </a:p>
          <a:p>
            <a:endParaRPr lang="ru-RU" sz="2000" dirty="0">
              <a:solidFill>
                <a:srgbClr val="D60093"/>
              </a:solidFill>
              <a:latin typeface="+mn-lt"/>
            </a:endParaRPr>
          </a:p>
          <a:p>
            <a:endParaRPr lang="ru-RU" sz="2000" dirty="0">
              <a:solidFill>
                <a:srgbClr val="D60093"/>
              </a:solidFill>
              <a:latin typeface="+mn-lt"/>
            </a:endParaRPr>
          </a:p>
          <a:p>
            <a:endParaRPr lang="ru-RU" sz="2000" dirty="0">
              <a:solidFill>
                <a:srgbClr val="990000"/>
              </a:solidFill>
              <a:latin typeface="+mn-lt"/>
            </a:endParaRPr>
          </a:p>
          <a:p>
            <a:endParaRPr lang="ru-RU" sz="2000" dirty="0">
              <a:solidFill>
                <a:srgbClr val="99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92696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  <a:latin typeface="+mn-lt"/>
              </a:rPr>
              <a:t>	</a:t>
            </a:r>
            <a:r>
              <a:rPr lang="ru-RU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Системность </a:t>
            </a:r>
            <a:r>
              <a:rPr lang="ru-RU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формирование у ребенка системы знаний и организация системы различных видов детской деятельности. «каждое последующее формирующееся представление или понятие вытекает из предыдущего».</a:t>
            </a:r>
            <a:endParaRPr lang="en-US" sz="2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2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000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ru-RU" sz="2000" b="1" dirty="0">
                <a:solidFill>
                  <a:srgbClr val="781E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Преемственность</a:t>
            </a:r>
            <a:r>
              <a:rPr lang="en-US" sz="2000" b="1" dirty="0">
                <a:solidFill>
                  <a:srgbClr val="781E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dirty="0">
                <a:solidFill>
                  <a:srgbClr val="781E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sz="2000" dirty="0">
                <a:solidFill>
                  <a:srgbClr val="781E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упорядоченность, реализация принципа системности, отработка системы усложнения знаний по нарастающей в зависимости от возраста ребенка</a:t>
            </a:r>
          </a:p>
          <a:p>
            <a:endParaRPr lang="ru-RU" sz="2000" dirty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000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ru-RU" sz="2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Интеграция</a:t>
            </a:r>
            <a:r>
              <a:rPr lang="ru-RU" sz="2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необходимость </a:t>
            </a:r>
            <a:r>
              <a:rPr lang="ru-RU" sz="2000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экологизации</a:t>
            </a:r>
            <a:r>
              <a:rPr lang="ru-RU" sz="2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всей деятельности педагогического коллектива и </a:t>
            </a:r>
            <a:r>
              <a:rPr lang="ru-RU" sz="2000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экологизации</a:t>
            </a:r>
            <a:r>
              <a:rPr lang="ru-RU" sz="2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различных видов деятельности ребенка </a:t>
            </a:r>
          </a:p>
          <a:p>
            <a:endParaRPr lang="ru-RU" sz="2000" dirty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28798"/>
            <a:ext cx="3203848" cy="1673885"/>
          </a:xfrm>
          <a:prstGeom prst="rect">
            <a:avLst/>
          </a:prstGeom>
        </p:spPr>
      </p:pic>
    </p:spTree>
  </p:cSld>
  <p:clrMapOvr>
    <a:masterClrMapping/>
  </p:clrMapOvr>
  <p:transition spd="slow"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2"/>
          <p:cNvSpPr>
            <a:spLocks noChangeArrowheads="1"/>
          </p:cNvSpPr>
          <p:nvPr/>
        </p:nvSpPr>
        <p:spPr bwMode="auto">
          <a:xfrm>
            <a:off x="500063" y="336550"/>
            <a:ext cx="82153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Воспитатель детского сада </a:t>
            </a:r>
            <a:r>
              <a:rPr lang="ru-RU" sz="2400">
                <a:solidFill>
                  <a:srgbClr val="0070C0"/>
                </a:solidFill>
                <a:latin typeface="Times New Roman" pitchFamily="18" charset="0"/>
              </a:rPr>
              <a:t>— главная, фигура педагогического процесса, в том числе и экологического воспитания. Являясь носителем экологической культуры, владея методикой экологического воспитания, он организует деятельность детей так, чтобы она была содержательной, эмоционально насыщенной, способствовала формированию практических навыков и необходимых представлений о природе и постепенно «переходила» в самостоятельное поведение детей. Ведущей в этом процессе должна стать совместная деятельность взрослого и ребенка. Идея эта не нова, она так или иначе представлена в трудах многих педагогов, отечественных и зарубежных. Она отчетливо просматривается в педагогических воззрениях </a:t>
            </a:r>
          </a:p>
          <a:p>
            <a:r>
              <a:rPr lang="ru-RU" sz="2400">
                <a:solidFill>
                  <a:srgbClr val="0070C0"/>
                </a:solidFill>
                <a:latin typeface="Times New Roman" pitchFamily="18" charset="0"/>
              </a:rPr>
              <a:t>К. Д. Ушинского, Л. Н. Толстого, П. Ф. Каптерева, советских педагогов В. А. Сухомлинского, А. С. Макаренко, </a:t>
            </a:r>
          </a:p>
          <a:p>
            <a:r>
              <a:rPr lang="ru-RU" sz="2400">
                <a:solidFill>
                  <a:srgbClr val="0070C0"/>
                </a:solidFill>
                <a:latin typeface="Times New Roman" pitchFamily="18" charset="0"/>
              </a:rPr>
              <a:t>Ш. А. Амонашвили и др.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642938" y="357188"/>
            <a:ext cx="8001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</a:rPr>
              <a:t>Сотрудничество, благодаря которому развиваются взаимопонимание, сочувствие и согласие, так необходимые при формировании экологической культуры, эффективней всего может проявляться в повторяющейся совместной деятельности воспитателя и воспитанников, объединенных достижением общей цели.</a:t>
            </a:r>
            <a:r>
              <a:rPr lang="ru-RU" sz="2400" b="1">
                <a:latin typeface="Times New Roman" pitchFamily="18" charset="0"/>
              </a:rPr>
              <a:t> 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6000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>
                <a:latin typeface="+mn-lt"/>
              </a:rPr>
              <a:t>Характерными особенностями совместной деятельности являются:</a:t>
            </a:r>
            <a:r>
              <a:rPr lang="ru-RU" sz="2700" dirty="0">
                <a:latin typeface="+mn-lt"/>
              </a:rPr>
              <a:t/>
            </a:r>
            <a:br>
              <a:rPr lang="ru-RU" sz="2700" dirty="0">
                <a:latin typeface="+mn-lt"/>
              </a:rPr>
            </a:br>
            <a:r>
              <a:rPr lang="ru-RU" sz="2200" i="1" dirty="0">
                <a:latin typeface="+mn-lt"/>
              </a:rPr>
              <a:t>контакт между ее участниками, обеспечивающий обмен действиями и информацией;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i="1" dirty="0">
                <a:latin typeface="+mn-lt"/>
              </a:rPr>
              <a:t>понимание всеми участниками смысла деятельности, ее конечного результата;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i="1" dirty="0">
                <a:latin typeface="+mn-lt"/>
              </a:rPr>
              <a:t>наличие руководителя, который организует   совместную   деятельность,   распределяет  </a:t>
            </a:r>
            <a:br>
              <a:rPr lang="ru-RU" sz="2200" i="1" dirty="0">
                <a:latin typeface="+mn-lt"/>
              </a:rPr>
            </a:br>
            <a:r>
              <a:rPr lang="ru-RU" sz="2200" i="1" dirty="0">
                <a:latin typeface="+mn-lt"/>
              </a:rPr>
              <a:t>обязанности  в соответствии с возможностями ее участников;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i="1" dirty="0">
                <a:latin typeface="+mn-lt"/>
              </a:rPr>
              <a:t>возникновение и проявление в процессе деятельности    межличностных    отношений,   характер  и  окраска  которых,  влияют</a:t>
            </a:r>
            <a:r>
              <a:rPr lang="ru-RU" sz="2200" dirty="0">
                <a:latin typeface="+mn-lt"/>
              </a:rPr>
              <a:t> </a:t>
            </a:r>
            <a:r>
              <a:rPr lang="ru-RU" sz="2200" i="1" dirty="0">
                <a:latin typeface="+mn-lt"/>
              </a:rPr>
              <a:t>на   достижение   конечного   результата.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b="1" dirty="0">
                <a:solidFill>
                  <a:srgbClr val="C00000"/>
                </a:solidFill>
                <a:latin typeface="+mn-lt"/>
              </a:rPr>
              <a:t>Какие же виды совместной деятельности могут оказать решающее воздействие на становление начал экологической культуры в дошкольном детстве?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cover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chemeClr val="tx2"/>
                </a:solidFill>
              </a:rPr>
              <a:t>Взаимодействие ДОУ и семьи</a:t>
            </a:r>
            <a:r>
              <a:rPr lang="ru-RU" sz="4000"/>
              <a:t> </a:t>
            </a:r>
          </a:p>
        </p:txBody>
      </p:sp>
      <p:sp>
        <p:nvSpPr>
          <p:cNvPr id="87043" name="Rectangle 3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Одним из условий успешного воспитания основ экологической культуры является не только работа с детьми, но и с их семьями.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chemeClr val="tx2"/>
                </a:solidFill>
              </a:rPr>
              <a:t>Экологическое образование (просвещение) родителей – одно из крайне важных и в то же время одно из наиболее сложных направлений работы дошкольного учреждения.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/>
              <a:t>Сотрудничество с семьями детей по экологическому направлению, совместно организованные мероприятия не только помогают обеспечить единство и непрерывность педагогического процесса, но и вносят в этот процесс необходимую ребенку особую положительную эмоциональную окраску.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/>
                </a:solidFill>
                <a:latin typeface="+mn-lt"/>
              </a:rPr>
              <a:t>Человек, конечно, хозяин природы, но не в смысле ее эксплуататора, а как ее понимающий и несущий нравственную ответственность за сохранение и совершенствование в ней (а, следовательно, и в себе) всего живого и прекрасного. </a:t>
            </a:r>
            <a:r>
              <a:rPr lang="en-US" sz="3200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+mn-lt"/>
              </a:rPr>
            </a:br>
            <a:r>
              <a:rPr lang="ru-RU" sz="3200" i="1" dirty="0">
                <a:latin typeface="+mn-lt"/>
              </a:rPr>
              <a:t>А.С. Арсеньев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pPr algn="l"/>
            <a:r>
              <a:rPr lang="ru-RU" sz="2000" dirty="0">
                <a:latin typeface="+mn-lt"/>
              </a:rPr>
              <a:t>	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Совместно организационно - хозяйственная, трудовая деятельность в зеленой зоне детского сада, выращивание растений, забота о взрослых и животных и их потомстве могут принимать различные формы и проходить с разной степенью включенности и участия, как взрослых, так и детей. </a:t>
            </a:r>
            <a:br>
              <a:rPr lang="ru-RU" sz="2000" dirty="0">
                <a:solidFill>
                  <a:srgbClr val="002060"/>
                </a:solidFill>
                <a:latin typeface="+mn-lt"/>
              </a:rPr>
            </a:br>
            <a:r>
              <a:rPr lang="ru-RU" sz="2000" dirty="0">
                <a:solidFill>
                  <a:srgbClr val="002060"/>
                </a:solidFill>
                <a:latin typeface="+mn-lt"/>
              </a:rPr>
              <a:t>	Дошкольники могут стать участниками этой деятельности тремя способами:</a:t>
            </a:r>
            <a:br>
              <a:rPr lang="ru-RU" sz="2000" dirty="0">
                <a:solidFill>
                  <a:srgbClr val="002060"/>
                </a:solidFill>
                <a:latin typeface="+mn-lt"/>
              </a:rPr>
            </a:br>
            <a:r>
              <a:rPr lang="ru-RU" sz="2000" dirty="0">
                <a:solidFill>
                  <a:srgbClr val="002060"/>
                </a:solidFill>
                <a:latin typeface="+mn-lt"/>
              </a:rPr>
              <a:t>	-слушая рассказ воспитателя о разных делах и событиях в ДОУ;</a:t>
            </a:r>
            <a:br>
              <a:rPr lang="ru-RU" sz="2000" dirty="0">
                <a:solidFill>
                  <a:srgbClr val="002060"/>
                </a:solidFill>
                <a:latin typeface="+mn-lt"/>
              </a:rPr>
            </a:br>
            <a:r>
              <a:rPr lang="ru-RU" sz="2000" dirty="0">
                <a:solidFill>
                  <a:srgbClr val="002060"/>
                </a:solidFill>
                <a:latin typeface="+mn-lt"/>
              </a:rPr>
              <a:t>	-наблюдая за деятельностью взрослых;</a:t>
            </a:r>
            <a:br>
              <a:rPr lang="ru-RU" sz="2000" dirty="0">
                <a:solidFill>
                  <a:srgbClr val="002060"/>
                </a:solidFill>
                <a:latin typeface="+mn-lt"/>
              </a:rPr>
            </a:br>
            <a:r>
              <a:rPr lang="ru-RU" sz="2000" dirty="0">
                <a:solidFill>
                  <a:srgbClr val="002060"/>
                </a:solidFill>
                <a:latin typeface="+mn-lt"/>
              </a:rPr>
              <a:t>	-практически участвуя в ней.</a:t>
            </a:r>
            <a:br>
              <a:rPr lang="ru-RU" sz="2000" dirty="0">
                <a:solidFill>
                  <a:srgbClr val="002060"/>
                </a:solidFill>
                <a:latin typeface="+mn-lt"/>
              </a:rPr>
            </a:b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98374"/>
            <a:ext cx="3008100" cy="306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61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288" y="1268413"/>
            <a:ext cx="4000500" cy="22145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Познавательный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•Окружающая среда и здоровье ребенка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•Состояние окружающей среды в собственном микрорайоне, городе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•Пути решения этих проблем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•Развитие ребенка через знакомство с окружающим миром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•Методики ознакомления ребенка с окружающим миром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14875" y="1285875"/>
            <a:ext cx="4000500" cy="21431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Деятельностный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Участие в природоохранных акциях совместно с детьми •Участие в экологических праздниках, экскурсиях, походах •Выращивание растений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•Чтение совместно с детьми литературы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3571875"/>
            <a:ext cx="4000500" cy="29289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Ценностный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•Природа как универсальная ценность для человека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•Значение природы в жизни человека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•Здоровье ребенка и природа •Человек – часть природы •Формирование разумных потребностей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3571875"/>
            <a:ext cx="4071937" cy="30003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Нормативный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•Знание правил поведения вовремя отдыха на природе.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•Выбор экологически безопасных участков для прогулок с детьми.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•Экологическая безопасность жилища, экологически чистая продукция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•Знание психологических особенностей  ребенка, соответствующих его возрасту, потребностей, в том числе в общении с природой.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88" y="428625"/>
            <a:ext cx="7143750" cy="7858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Модель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 «Экологическое просвещение родителей»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80" y="3104188"/>
            <a:ext cx="1291984" cy="104489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Деятельность педагогов по приобщению семей к экологическому воспитанию детей, позволит формировать у дошкольников ответственное отношение к окружающей среде, достигнуть более высокого уровня их воспитанности.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1"/>
          <p:cNvSpPr>
            <a:spLocks noChangeArrowheads="1"/>
          </p:cNvSpPr>
          <p:nvPr/>
        </p:nvSpPr>
        <p:spPr bwMode="auto">
          <a:xfrm>
            <a:off x="428625" y="336550"/>
            <a:ext cx="8358188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РЕЗУЛЬТАТЫ ЭКОЛОГИЧЕСКОГО ОБРАЗОВАНИЯ </a:t>
            </a:r>
          </a:p>
          <a:p>
            <a:r>
              <a:rPr lang="ru-RU" sz="2400" b="1" dirty="0">
                <a:latin typeface="Times New Roman" pitchFamily="18" charset="0"/>
              </a:rPr>
              <a:t>Педагоги: </a:t>
            </a:r>
          </a:p>
          <a:p>
            <a:r>
              <a:rPr lang="ru-RU" sz="2400" dirty="0">
                <a:latin typeface="Times New Roman" pitchFamily="18" charset="0"/>
              </a:rPr>
              <a:t>•ответственно подходят к организации природной среды в группах, внедряют в практику новые технологии, знают методику экологического воспитания, ведут экспериментальную работу с детьми, разрабатывают интегрированные занятия, занимаются экологическим просвещением родителей. </a:t>
            </a:r>
          </a:p>
          <a:p>
            <a:r>
              <a:rPr lang="ru-RU" sz="2400" b="1" dirty="0">
                <a:latin typeface="Times New Roman" pitchFamily="18" charset="0"/>
              </a:rPr>
              <a:t>Дошкольники: </a:t>
            </a:r>
          </a:p>
          <a:p>
            <a:r>
              <a:rPr lang="ru-RU" sz="2400" dirty="0">
                <a:latin typeface="Times New Roman" pitchFamily="18" charset="0"/>
              </a:rPr>
              <a:t>•радуются встрече с природой •по собственной инициативе наблюдают за живыми объектами •видят разнообразие природного мира •признают ценность жизни •имеют представления о правилах поведения в природе •сформировано начало экологической культуры </a:t>
            </a:r>
          </a:p>
          <a:p>
            <a:r>
              <a:rPr lang="ru-RU" sz="2400" b="1" dirty="0">
                <a:latin typeface="Times New Roman" pitchFamily="18" charset="0"/>
              </a:rPr>
              <a:t>Родители: </a:t>
            </a:r>
          </a:p>
          <a:p>
            <a:r>
              <a:rPr lang="ru-RU" sz="2400" dirty="0">
                <a:latin typeface="Times New Roman" pitchFamily="18" charset="0"/>
              </a:rPr>
              <a:t>•участвуют в совместных акциях и приобщении детей к миру природы.</a:t>
            </a:r>
          </a:p>
        </p:txBody>
      </p:sp>
    </p:spTree>
  </p:cSld>
  <p:clrMapOvr>
    <a:masterClrMapping/>
  </p:clrMapOvr>
  <p:transition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88"/>
            <a:ext cx="3178696" cy="6143625"/>
          </a:xfrm>
        </p:spPr>
        <p:txBody>
          <a:bodyPr/>
          <a:lstStyle/>
          <a:p>
            <a:pPr eaLnBrk="1" hangingPunct="1"/>
            <a:r>
              <a:rPr lang="ru-RU" sz="2000" b="1" dirty="0">
                <a:solidFill>
                  <a:srgbClr val="990000"/>
                </a:solidFill>
              </a:rPr>
              <a:t>Таким образом</a:t>
            </a:r>
            <a:r>
              <a:rPr lang="ru-RU" sz="2000" dirty="0">
                <a:solidFill>
                  <a:srgbClr val="990000"/>
                </a:solidFill>
              </a:rPr>
              <a:t>, забота взрослых и дошкольников о растениях и животных, создание и поддержание необходимых условий для всех живых существ, находящихся в жизненном пространстве детей, являются главным методом экологического воспитание - методом, который обеспечивает развитие начал экологического сознания, формирование первых практических умений должного взаимодействия с природой ближайшего окружения.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6894"/>
            <a:ext cx="3872212" cy="5711227"/>
          </a:xfrm>
        </p:spPr>
      </p:pic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45005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Актуальность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данной темы заключается в том, что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экология в настоящее время является основой формирования нового образа жизни. Началом формирования экологической направленности личности считается дошкольное детство так как в этот период закладывается фундамент осознанного отношения к окружающей действительности, накапливаются яркие, эмоциональные впечатления, которые надолго остаются в памяти человека.</a:t>
            </a: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898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</a:rPr>
              <a:t>Проблемы сегодняшнего времени:</a:t>
            </a: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+mn-lt"/>
              </a:rPr>
              <a:t>- Сложная экологическая обстановка в   </a:t>
            </a:r>
            <a:br>
              <a:rPr lang="ru-RU" sz="3200" dirty="0">
                <a:solidFill>
                  <a:srgbClr val="0070C0"/>
                </a:solidFill>
                <a:latin typeface="+mn-lt"/>
              </a:rPr>
            </a:br>
            <a:r>
              <a:rPr lang="ru-RU" sz="3200" dirty="0">
                <a:solidFill>
                  <a:srgbClr val="0070C0"/>
                </a:solidFill>
                <a:latin typeface="+mn-lt"/>
              </a:rPr>
              <a:t>    мире;</a:t>
            </a:r>
            <a:br>
              <a:rPr lang="ru-RU" sz="3200" dirty="0">
                <a:solidFill>
                  <a:srgbClr val="0070C0"/>
                </a:solidFill>
                <a:latin typeface="+mn-lt"/>
              </a:rPr>
            </a:br>
            <a:r>
              <a:rPr lang="ru-RU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3200" dirty="0">
                <a:solidFill>
                  <a:srgbClr val="0070C0"/>
                </a:solidFill>
                <a:latin typeface="+mn-lt"/>
              </a:rPr>
              <a:t> ее тяжелые последствия;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+mn-lt"/>
              </a:rPr>
            </a:br>
            <a:r>
              <a:rPr lang="ru-RU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3200" dirty="0">
                <a:solidFill>
                  <a:srgbClr val="0070C0"/>
                </a:solidFill>
                <a:latin typeface="+mn-lt"/>
              </a:rPr>
              <a:t> экология родного края; 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+mn-lt"/>
              </a:rPr>
            </a:br>
            <a:r>
              <a:rPr lang="ru-RU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3200" dirty="0">
                <a:solidFill>
                  <a:srgbClr val="0070C0"/>
                </a:solidFill>
                <a:latin typeface="+mn-lt"/>
              </a:rPr>
              <a:t> засоренность среды обитания; 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+mn-lt"/>
              </a:rPr>
            </a:br>
            <a:r>
              <a:rPr lang="ru-RU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3200" dirty="0">
                <a:solidFill>
                  <a:srgbClr val="0070C0"/>
                </a:solidFill>
                <a:latin typeface="+mn-lt"/>
              </a:rPr>
              <a:t> чаще загрязняются и становятся </a:t>
            </a:r>
            <a:br>
              <a:rPr lang="ru-RU" sz="3200" dirty="0">
                <a:solidFill>
                  <a:srgbClr val="0070C0"/>
                </a:solidFill>
                <a:latin typeface="+mn-lt"/>
              </a:rPr>
            </a:br>
            <a:r>
              <a:rPr lang="ru-RU" sz="3200" dirty="0">
                <a:solidFill>
                  <a:srgbClr val="0070C0"/>
                </a:solidFill>
                <a:latin typeface="+mn-lt"/>
              </a:rPr>
              <a:t>   безжизненными водоёмы;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+mn-lt"/>
              </a:rPr>
            </a:br>
            <a:r>
              <a:rPr lang="ru-RU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3200" dirty="0">
                <a:solidFill>
                  <a:srgbClr val="0070C0"/>
                </a:solidFill>
                <a:latin typeface="+mn-lt"/>
              </a:rPr>
              <a:t> теряют плодородие почвы;</a:t>
            </a:r>
            <a:br>
              <a:rPr lang="ru-RU" sz="3200" dirty="0">
                <a:solidFill>
                  <a:srgbClr val="0070C0"/>
                </a:solidFill>
                <a:latin typeface="+mn-lt"/>
              </a:rPr>
            </a:br>
            <a:r>
              <a:rPr lang="ru-RU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3200" dirty="0">
                <a:solidFill>
                  <a:srgbClr val="0070C0"/>
                </a:solidFill>
                <a:latin typeface="+mn-lt"/>
              </a:rPr>
              <a:t> обедняются флора и фауна</a:t>
            </a:r>
          </a:p>
        </p:txBody>
      </p:sp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571500" y="500063"/>
            <a:ext cx="8001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В.А.Сухомлинский </a:t>
            </a:r>
            <a:r>
              <a:rPr lang="ru-RU" sz="2800">
                <a:solidFill>
                  <a:srgbClr val="0070C0"/>
                </a:solidFill>
                <a:latin typeface="Times New Roman" pitchFamily="18" charset="0"/>
              </a:rPr>
              <a:t>считал природу главным источником всестороннего развития ребенка.</a:t>
            </a:r>
          </a:p>
          <a:p>
            <a:r>
              <a:rPr lang="ru-RU" sz="2800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</a:rPr>
              <a:t>К.Д.Ушинский </a:t>
            </a:r>
            <a:r>
              <a:rPr lang="ru-RU" sz="2800">
                <a:solidFill>
                  <a:srgbClr val="0070C0"/>
                </a:solidFill>
                <a:latin typeface="Times New Roman" pitchFamily="18" charset="0"/>
              </a:rPr>
              <a:t>называл природу великой воспитательницей: «Побудить в детях живое чувство природы – значит возбудить одно из самых благодетельных, воспитывающих душу влияний». </a:t>
            </a:r>
            <a:r>
              <a:rPr lang="ru-RU" sz="2800" b="1">
                <a:latin typeface="Times New Roman" pitchFamily="18" charset="0"/>
              </a:rPr>
              <a:t>Великий писатель Михаил Пришвин </a:t>
            </a:r>
            <a:r>
              <a:rPr lang="ru-RU" sz="2800">
                <a:solidFill>
                  <a:srgbClr val="0070C0"/>
                </a:solidFill>
                <a:latin typeface="Times New Roman" pitchFamily="18" charset="0"/>
              </a:rPr>
              <a:t>сказал: “Все прекрасное на Земле – от Солнца, и все хорошее от человека”. “Рыбе – вода, птице – воздух, зверю – лес, степь, горы. А человеку нужна Родина. Охранять природу – значит охранять Родину”</a:t>
            </a: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642938" y="500063"/>
            <a:ext cx="78581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</a:rPr>
              <a:t>•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Цель экологического образования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</a:endParaRPr>
          </a:p>
          <a:p>
            <a:endParaRPr lang="ru-RU" sz="3200" b="1" dirty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-</a:t>
            </a:r>
            <a:r>
              <a:rPr lang="ru-RU" sz="2000" dirty="0">
                <a:solidFill>
                  <a:srgbClr val="002060"/>
                </a:solidFill>
              </a:rPr>
              <a:t>формирование системы элементарных научных экологических знаний, доступных пониманию ребенка-дошкольника (прежде всего, как средства становления осознанного отношения к природе); развитие познавательного интереса к миру природы;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 - формирование умений и навыков наблюдений за природными объектами и явлениями. 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- воспитание гуманного, эмоционально-положительного, бережного, заботливого отношения к миру природы и окружающему миру в целом; развитие чувства </a:t>
            </a:r>
            <a:r>
              <a:rPr lang="ru-RU" sz="2000" dirty="0" err="1">
                <a:solidFill>
                  <a:srgbClr val="002060"/>
                </a:solidFill>
              </a:rPr>
              <a:t>эмпатии</a:t>
            </a:r>
            <a:r>
              <a:rPr lang="ru-RU" sz="2000" dirty="0">
                <a:solidFill>
                  <a:srgbClr val="002060"/>
                </a:solidFill>
              </a:rPr>
              <a:t> к объектам природы; 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-формирование первоначальной системы ценностных ориентации (восприятие себя как части природы, взаимосвязи человека и природы, </a:t>
            </a:r>
            <a:r>
              <a:rPr lang="ru-RU" sz="2000" dirty="0" err="1">
                <a:solidFill>
                  <a:srgbClr val="002060"/>
                </a:solidFill>
              </a:rPr>
              <a:t>самоценность</a:t>
            </a:r>
            <a:r>
              <a:rPr lang="ru-RU" sz="2000" dirty="0">
                <a:solidFill>
                  <a:srgbClr val="002060"/>
                </a:solidFill>
              </a:rPr>
              <a:t> и многообразие значений природы, ценность общения с природой);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571500"/>
            <a:ext cx="828675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• </a:t>
            </a:r>
            <a:r>
              <a:rPr lang="ru-RU" sz="2800" b="1" dirty="0">
                <a:latin typeface="+mn-lt"/>
                <a:cs typeface="+mn-cs"/>
              </a:rPr>
              <a:t>Задачи: </a:t>
            </a:r>
            <a:endParaRPr lang="ru-RU" sz="28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dirty="0">
                <a:solidFill>
                  <a:srgbClr val="0070C0"/>
                </a:solidFill>
                <a:latin typeface="+mn-lt"/>
                <a:cs typeface="+mn-cs"/>
              </a:rPr>
              <a:t>Развитие у воспитанников представлений и  элементарных понятий о взаимосвязях и  взаимоотношениях человека и природы;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dirty="0">
                <a:solidFill>
                  <a:srgbClr val="0070C0"/>
                </a:solidFill>
                <a:latin typeface="+mn-lt"/>
                <a:cs typeface="+mn-cs"/>
              </a:rPr>
              <a:t>Формирование эмоционально – ценностного отношения к  природе;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dirty="0">
                <a:solidFill>
                  <a:srgbClr val="0070C0"/>
                </a:solidFill>
                <a:latin typeface="+mn-lt"/>
                <a:cs typeface="+mn-cs"/>
              </a:rPr>
              <a:t>Осознание своего собственного «Я» как части природы;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dirty="0">
                <a:solidFill>
                  <a:srgbClr val="0070C0"/>
                </a:solidFill>
                <a:latin typeface="+mn-lt"/>
                <a:cs typeface="+mn-cs"/>
              </a:rPr>
              <a:t>Обобщение опыта практической деятельности по отражению полученных знаний и впечатлений от взаимодействия с природой, окружающим миром.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tx2"/>
                </a:solidFill>
              </a:rPr>
              <a:t>Экологическое образование дошкольников в рамках ФГОС.</a:t>
            </a:r>
          </a:p>
        </p:txBody>
      </p:sp>
      <p:sp>
        <p:nvSpPr>
          <p:cNvPr id="86019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Как с</a:t>
            </a:r>
            <a:r>
              <a:rPr lang="en-US" sz="2400" dirty="0"/>
              <a:t>o</a:t>
            </a:r>
            <a:r>
              <a:rPr lang="ru-RU" sz="2400" dirty="0" err="1"/>
              <a:t>здать</a:t>
            </a:r>
            <a:r>
              <a:rPr lang="ru-RU" sz="2400" dirty="0"/>
              <a:t>  </a:t>
            </a:r>
            <a:r>
              <a:rPr lang="ru-RU" sz="2400" dirty="0" err="1"/>
              <a:t>эфф</a:t>
            </a:r>
            <a:r>
              <a:rPr lang="en-US" sz="2400" dirty="0"/>
              <a:t>e</a:t>
            </a:r>
            <a:r>
              <a:rPr lang="ru-RU" sz="2400" dirty="0" err="1"/>
              <a:t>ктивн</a:t>
            </a:r>
            <a:r>
              <a:rPr lang="en-US" sz="2400" dirty="0"/>
              <a:t>y</a:t>
            </a:r>
            <a:r>
              <a:rPr lang="ru-RU" sz="2400" dirty="0" err="1"/>
              <a:t>ю</a:t>
            </a:r>
            <a:r>
              <a:rPr lang="ru-RU" sz="2400" dirty="0"/>
              <a:t> систему экологического образования   в  детском саду, основанную на интегрированном подходе?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Как сделать так,  чтобы ид</a:t>
            </a:r>
            <a:r>
              <a:rPr lang="en-US" sz="2400" dirty="0"/>
              <a:t>e</a:t>
            </a:r>
            <a:r>
              <a:rPr lang="ru-RU" sz="2400" dirty="0"/>
              <a:t>и  эк</a:t>
            </a:r>
            <a:r>
              <a:rPr lang="en-US" sz="2400" dirty="0"/>
              <a:t>o</a:t>
            </a:r>
            <a:r>
              <a:rPr lang="ru-RU" sz="2400" dirty="0"/>
              <a:t>л</a:t>
            </a:r>
            <a:r>
              <a:rPr lang="en-US" sz="2400" dirty="0"/>
              <a:t>o</a:t>
            </a:r>
            <a:r>
              <a:rPr lang="ru-RU" sz="2400" dirty="0" err="1"/>
              <a:t>гич</a:t>
            </a:r>
            <a:r>
              <a:rPr lang="en-US" sz="2400" dirty="0"/>
              <a:t>e</a:t>
            </a:r>
            <a:r>
              <a:rPr lang="ru-RU" sz="2400" dirty="0" err="1"/>
              <a:t>ск</a:t>
            </a:r>
            <a:r>
              <a:rPr lang="en-US" sz="2400" dirty="0"/>
              <a:t>o</a:t>
            </a:r>
            <a:r>
              <a:rPr lang="ru-RU" sz="2400" dirty="0"/>
              <a:t>г</a:t>
            </a:r>
            <a:r>
              <a:rPr lang="en-US" sz="2400" dirty="0"/>
              <a:t>o </a:t>
            </a:r>
            <a:r>
              <a:rPr lang="en-US" sz="2400" dirty="0" err="1"/>
              <a:t>o</a:t>
            </a:r>
            <a:r>
              <a:rPr lang="ru-RU" sz="2400" dirty="0"/>
              <a:t>б</a:t>
            </a:r>
            <a:r>
              <a:rPr lang="en-US" sz="2400" dirty="0"/>
              <a:t>p</a:t>
            </a:r>
            <a:r>
              <a:rPr lang="ru-RU" sz="2400" dirty="0"/>
              <a:t>аз</a:t>
            </a:r>
            <a:r>
              <a:rPr lang="en-US" sz="2400" dirty="0"/>
              <a:t>o</a:t>
            </a:r>
            <a:r>
              <a:rPr lang="ru-RU" sz="2400" dirty="0" err="1"/>
              <a:t>вания</a:t>
            </a:r>
            <a:r>
              <a:rPr lang="ru-RU" sz="2400" dirty="0"/>
              <a:t>   реализовались  через разные виды деятельности  ребенка: -экспериментирование;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</a:rPr>
              <a:t>-наблюдение;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</a:rPr>
              <a:t>-труд;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</a:rPr>
              <a:t>-игру;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</a:rPr>
              <a:t>-музыкальную;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</a:rPr>
              <a:t>-изобразительную;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</a:rPr>
              <a:t>-физическую деятельности</a:t>
            </a:r>
            <a:r>
              <a:rPr lang="ru-RU" sz="2400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428625" y="285750"/>
            <a:ext cx="8215313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</a:rPr>
              <a:t>• </a:t>
            </a:r>
            <a:r>
              <a:rPr lang="ru-RU" sz="3200" b="1">
                <a:latin typeface="Times New Roman" pitchFamily="18" charset="0"/>
              </a:rPr>
              <a:t>Знания</a:t>
            </a:r>
            <a:r>
              <a:rPr lang="ru-RU" sz="3200">
                <a:latin typeface="Times New Roman" pitchFamily="18" charset="0"/>
              </a:rPr>
              <a:t> </a:t>
            </a:r>
            <a:r>
              <a:rPr lang="ru-RU" sz="3200">
                <a:solidFill>
                  <a:srgbClr val="002060"/>
                </a:solidFill>
                <a:latin typeface="Times New Roman" pitchFamily="18" charset="0"/>
              </a:rPr>
              <a:t>- не самоцель, они лишь помогают сформировать у детей определенное отношение к природе, экологически грамотное и безопасное поведение, активную жизненную позицию; </a:t>
            </a:r>
          </a:p>
          <a:p>
            <a:r>
              <a:rPr lang="ru-RU" sz="3200">
                <a:latin typeface="Times New Roman" pitchFamily="18" charset="0"/>
              </a:rPr>
              <a:t>• </a:t>
            </a:r>
            <a:r>
              <a:rPr lang="ru-RU" sz="3200" b="1">
                <a:latin typeface="Times New Roman" pitchFamily="18" charset="0"/>
              </a:rPr>
              <a:t>У детей дошкольного возраста</a:t>
            </a:r>
            <a:r>
              <a:rPr lang="ru-RU" sz="32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sz="3200">
                <a:solidFill>
                  <a:srgbClr val="0070C0"/>
                </a:solidFill>
                <a:latin typeface="Times New Roman" pitchFamily="18" charset="0"/>
              </a:rPr>
              <a:t>очень развит познавательный интерес, в частности к природе. Именно в этом возрасте они воспринимают мир в целом, что способствует формированию экологического мировоззрения. Очень важно поддерживать этот познавательный интерес.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4736</TotalTime>
  <Words>1190</Words>
  <Application>Microsoft Office PowerPoint</Application>
  <PresentationFormat>Экран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Человек, конечно, хозяин природы, но не в смысле ее эксплуататора, а как ее понимающий и несущий нравственную ответственность за сохранение и совершенствование в ней (а, следовательно, и в себе) всего живого и прекрасного.  А.С. Арсеньев</vt:lpstr>
      <vt:lpstr>Актуальность данной темы заключается в том, что экология в настоящее время является основой формирования нового образа жизни. Началом формирования экологической направленности личности считается дошкольное детство так как в этот период закладывается фундамент осознанного отношения к окружающей действительности, накапливаются яркие, эмоциональные впечатления, которые надолго остаются в памяти человека.</vt:lpstr>
      <vt:lpstr>Проблемы сегодняшнего времени:  - Сложная экологическая обстановка в        мире;  - ее тяжелые последствия;  - экология родного края;   - засоренность среды обитания;   - чаще загрязняются и становятся     безжизненными водоёмы;  - теряют плодородие почвы;  - обедняются флора и фауна</vt:lpstr>
      <vt:lpstr>Презентация PowerPoint</vt:lpstr>
      <vt:lpstr>Презентация PowerPoint</vt:lpstr>
      <vt:lpstr>Презентация PowerPoint</vt:lpstr>
      <vt:lpstr>Экологическое образование дошкольников в рамках ФГОС.</vt:lpstr>
      <vt:lpstr>Презентация PowerPoint</vt:lpstr>
      <vt:lpstr>• Содержание должно отличаться научностью. Несмотря на возраст, дети должны получать в доступной форме научные представления об окружающем мире, в частности, о природе. Формирование научного мировоззрения особенно важно в наше время, когда в обществе широко распространено мифологизированное сознание, не научный подход к объяснению природных явлений;  Содержание должно способствовать формированию у детей целостного восприятия окружающего мира, с одной стороны, и взаимосвязей частей этого целого - с другой.</vt:lpstr>
      <vt:lpstr>Презентация PowerPoint</vt:lpstr>
      <vt:lpstr>• Ребенок должен осознать себя как часть природы, экологическое воспитание способствует формированию у детей не только определенного отношения к природе (в частности, отказ от чисто потребительского подхода), но и навыков рационального природоиспользования.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Характерными особенностями совместной деятельности являются: контакт между ее участниками, обеспечивающий обмен действиями и информацией; понимание всеми участниками смысла деятельности, ее конечного результата; наличие руководителя, который организует   совместную   деятельность,   распределяет   обязанности  в соответствии с возможностями ее участников; возникновение и проявление в процессе деятельности    межличностных    отношений,   характер  и  окраска  которых,  влияют на   достижение   конечного   результата. Какие же виды совместной деятельности могут оказать решающее воздействие на становление начал экологической культуры в дошкольном детстве? </vt:lpstr>
      <vt:lpstr>Взаимодействие ДОУ и семьи </vt:lpstr>
      <vt:lpstr> Совместно организационно - хозяйственная, трудовая деятельность в зеленой зоне детского сада, выращивание растений, забота о взрослых и животных и их потомстве могут принимать различные формы и проходить с разной степенью включенности и участия, как взрослых, так и детей.   Дошкольники могут стать участниками этой деятельности тремя способами:  -слушая рассказ воспитателя о разных делах и событиях в ДОУ;  -наблюдая за деятельностью взрослых;  -практически участвуя в ней.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Игорёк</cp:lastModifiedBy>
  <cp:revision>102</cp:revision>
  <dcterms:created xsi:type="dcterms:W3CDTF">2013-08-23T08:38:35Z</dcterms:created>
  <dcterms:modified xsi:type="dcterms:W3CDTF">2022-04-17T16:08:46Z</dcterms:modified>
</cp:coreProperties>
</file>