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70" r:id="rId3"/>
    <p:sldId id="269" r:id="rId4"/>
    <p:sldId id="278" r:id="rId5"/>
    <p:sldId id="279" r:id="rId6"/>
    <p:sldId id="280" r:id="rId7"/>
    <p:sldId id="296" r:id="rId8"/>
    <p:sldId id="294" r:id="rId9"/>
    <p:sldId id="295" r:id="rId10"/>
    <p:sldId id="275" r:id="rId11"/>
    <p:sldId id="298" r:id="rId12"/>
    <p:sldId id="258" r:id="rId13"/>
    <p:sldId id="268" r:id="rId14"/>
    <p:sldId id="267" r:id="rId15"/>
    <p:sldId id="265" r:id="rId16"/>
    <p:sldId id="266" r:id="rId17"/>
    <p:sldId id="283" r:id="rId18"/>
    <p:sldId id="282" r:id="rId19"/>
    <p:sldId id="272" r:id="rId20"/>
    <p:sldId id="281" r:id="rId21"/>
    <p:sldId id="289" r:id="rId22"/>
    <p:sldId id="292" r:id="rId23"/>
    <p:sldId id="293" r:id="rId24"/>
    <p:sldId id="291" r:id="rId25"/>
    <p:sldId id="290" r:id="rId26"/>
    <p:sldId id="287" r:id="rId2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B900C79-1B6E-46A5-AF64-1E37162559D9}" type="datetimeFigureOut">
              <a:rPr lang="ru-RU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124FE9A-7469-47F4-AEDF-DF4FA0852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956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AD3272D-F7BD-4211-9F96-9CED44286EE2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3160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6B925-EEF7-4393-AFA7-1830E0214D5E}" type="datetime1">
              <a:rPr lang="ru-RU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A4EC2-DD5E-45A0-8B86-B32D8A238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5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11AE-52A6-4840-B3F8-0923C239C25F}" type="datetime1">
              <a:rPr lang="ru-RU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1F39D-5D9E-4028-94B3-2D2CA21FE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67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712AA-7BEC-41E2-8EAD-22C66AE10AEB}" type="datetime1">
              <a:rPr lang="ru-RU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5F83F-610C-44FC-B8A6-7F3FB68B9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01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7B482-2192-4343-8E34-98A60AD75EBE}" type="datetime1">
              <a:rPr lang="ru-RU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70666-C738-4AE6-AE54-BF22E4170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0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F3E44-6D69-485F-B7AD-A836FA0CBFE1}" type="datetime1">
              <a:rPr lang="ru-RU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7830B-A074-4CC4-ADCC-5EFECEB3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33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8E719-7260-4D91-8614-6A849286BFBC}" type="datetime1">
              <a:rPr lang="ru-RU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40663-CC5D-4C2F-82B8-745411227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06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59ABE-9432-4989-8C8E-6462460A0FB0}" type="datetime1">
              <a:rPr lang="ru-RU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3E4-2FF0-4FED-8F85-845AAC82E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00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127C4-6100-4590-967C-D65BEE04D106}" type="datetime1">
              <a:rPr lang="ru-RU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9FF4A-A52B-4430-886B-0952E8702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4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E7A1-DC93-4B18-B617-9A6475DFE81C}" type="datetime1">
              <a:rPr lang="ru-RU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0DE51-2F54-4332-89CF-C0F2C157B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0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DFE32-C58F-4128-8720-07CE729A9E60}" type="datetime1">
              <a:rPr lang="ru-RU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43E6-6333-4F17-8B7F-A65142D66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57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1828D-7F9F-4BC5-B887-CDA3A2D0DE91}" type="datetime1">
              <a:rPr lang="ru-RU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B062A-3BDD-4FE1-B9CB-E3DBD72E3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10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677EDF-B18A-4B11-B815-AFFC6B7876F2}" type="datetime1">
              <a:rPr lang="ru-RU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E3627B-E6E9-4FD0-AF28-5700112E0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0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12" Type="http://schemas.openxmlformats.org/officeDocument/2006/relationships/slide" Target="slide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19.xml"/><Relationship Id="rId5" Type="http://schemas.openxmlformats.org/officeDocument/2006/relationships/slide" Target="slide24.xml"/><Relationship Id="rId15" Type="http://schemas.openxmlformats.org/officeDocument/2006/relationships/slide" Target="slide2.xml"/><Relationship Id="rId10" Type="http://schemas.openxmlformats.org/officeDocument/2006/relationships/slide" Target="slide12.xml"/><Relationship Id="rId4" Type="http://schemas.openxmlformats.org/officeDocument/2006/relationships/slide" Target="slide13.xml"/><Relationship Id="rId9" Type="http://schemas.openxmlformats.org/officeDocument/2006/relationships/slide" Target="slide15.xml"/><Relationship Id="rId14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slide" Target="slide3.xml"/><Relationship Id="rId7" Type="http://schemas.openxmlformats.org/officeDocument/2006/relationships/slide" Target="slide6.xml"/><Relationship Id="rId12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slide" Target="slide9.xml"/><Relationship Id="rId5" Type="http://schemas.openxmlformats.org/officeDocument/2006/relationships/slide" Target="slide5.xml"/><Relationship Id="rId10" Type="http://schemas.openxmlformats.org/officeDocument/2006/relationships/slide" Target="slide8.xml"/><Relationship Id="rId4" Type="http://schemas.openxmlformats.org/officeDocument/2006/relationships/slide" Target="slide4.xml"/><Relationship Id="rId9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22.xml"/><Relationship Id="rId7" Type="http://schemas.openxmlformats.org/officeDocument/2006/relationships/slide" Target="slide2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5449" y="1882129"/>
            <a:ext cx="10655301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Математическая карусель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7600" y="1411288"/>
            <a:ext cx="9271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Внеклассное мероприятие для учащихся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5-6 классов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Сердце 2"/>
          <p:cNvSpPr/>
          <p:nvPr/>
        </p:nvSpPr>
        <p:spPr>
          <a:xfrm>
            <a:off x="895350" y="442912"/>
            <a:ext cx="810620" cy="790575"/>
          </a:xfrm>
          <a:prstGeom prst="hear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latin typeface="Georgia" panose="02040502050405020303" pitchFamily="18" charset="0"/>
              </a:rPr>
              <a:t>25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2601320" y="467519"/>
            <a:ext cx="4641850" cy="890588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Georgia" panose="02040502050405020303" pitchFamily="18" charset="0"/>
              </a:rPr>
              <a:t>Считай-ка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5486400" y="4951413"/>
            <a:ext cx="2247900" cy="693737"/>
          </a:xfrm>
          <a:prstGeom prst="cloud">
            <a:avLst/>
          </a:prstGeom>
          <a:solidFill>
            <a:srgbClr val="00B05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Georgia" panose="02040502050405020303" pitchFamily="18" charset="0"/>
              </a:rPr>
              <a:t>Ответ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500" y="5091113"/>
            <a:ext cx="27813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6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на 12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8B0B2-2B2B-4A82-91E8-B6565112BB0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1" name="Улыбающееся лицо 10">
            <a:hlinkClick r:id="rId3" action="ppaction://hlinksldjump"/>
          </p:cNvPr>
          <p:cNvSpPr/>
          <p:nvPr/>
        </p:nvSpPr>
        <p:spPr>
          <a:xfrm>
            <a:off x="10942638" y="5748338"/>
            <a:ext cx="774700" cy="65246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6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47800"/>
            <a:ext cx="39116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5219700" y="1503363"/>
            <a:ext cx="58547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Georgia" panose="02040502050405020303" pitchFamily="18" charset="0"/>
                <a:cs typeface="Arial" panose="020B0604020202020204" pitchFamily="34" charset="0"/>
              </a:rPr>
              <a:t>В подъезде на первом этаже две квартиры, а на всех остальных этажах по 4 квартиры. На каком этаже находится квартира с номером 45?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2214563" y="2401094"/>
          <a:ext cx="7762874" cy="3200400"/>
        </p:xfrm>
        <a:graphic>
          <a:graphicData uri="http://schemas.openxmlformats.org/drawingml/2006/table">
            <a:tbl>
              <a:tblPr/>
              <a:tblGrid>
                <a:gridCol w="62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4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6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Сколько весит ученическая тетрадь в 12 листов?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35г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 – 50г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Сколько весит сердце взрослого человека?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500г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400 – 800г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Сколько весит воробей?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60г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30 – 100г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Сколько весит слон?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5т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 – 7т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Сколько весит крупная свинья?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200кг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100-300кг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Сколько груза может увезти лошадь?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500кг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300-800кг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Сколько литров молока можно надоить от одной коровы?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10 – 15л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8 – 20л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Сколько ударов в минуту делает сердце взрослого человека?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70 – 80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50 – 100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Сколько мест в одном плацкартном ж/д вагоне?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50 – 80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Сколько мест в одном купейном ж/д вагоне?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70666-C738-4AE6-AE54-BF22E41708E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624"/>
            <a:ext cx="12192000" cy="68579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24836" y="1490466"/>
            <a:ext cx="91167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1.Сколько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весит ученическая тетрадь в 12 листов?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2.Сколько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весит сердце взрослого человека?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3.Сколько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весит воробей?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4.Сколько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весит слон?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5.Сколько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весит крупная свинья?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6.Сколько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груза может увезти лошадь?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7.Сколько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литров молока можно надоить от одной коровы?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Сколько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ударов в минуту делает сердце взрослого человека?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9.Сколько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 в одном плацкартном ж/д вагоне?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Сколько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 в одном купейном ж/д вагоне?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2006600" y="503238"/>
            <a:ext cx="7975600" cy="619125"/>
          </a:xfrm>
          <a:prstGeom prst="cloud">
            <a:avLst/>
          </a:prstGeom>
          <a:solidFill>
            <a:srgbClr val="FFC0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Georgia" panose="02040502050405020303" pitchFamily="18" charset="0"/>
              </a:rPr>
              <a:t>Угадай-ка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10" name="Улыбающееся лицо 9">
            <a:hlinkClick r:id="rId3" action="ppaction://hlinksldjump"/>
          </p:cNvPr>
          <p:cNvSpPr/>
          <p:nvPr/>
        </p:nvSpPr>
        <p:spPr>
          <a:xfrm>
            <a:off x="10942638" y="5748338"/>
            <a:ext cx="774700" cy="652462"/>
          </a:xfrm>
          <a:prstGeom prst="smileyFac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8"/>
            <a:ext cx="12192000" cy="6878637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55938" y="179388"/>
            <a:ext cx="3384550" cy="993775"/>
          </a:xfrm>
          <a:solidFill>
            <a:schemeClr val="accent6">
              <a:lumMod val="50000"/>
            </a:schemeClr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Georgia" panose="02040502050405020303" pitchFamily="18" charset="0"/>
              </a:rPr>
              <a:t>II </a:t>
            </a:r>
            <a:r>
              <a:rPr lang="ru-RU" b="1" dirty="0" smtClean="0">
                <a:latin typeface="Georgia" panose="02040502050405020303" pitchFamily="18" charset="0"/>
              </a:rPr>
              <a:t>раунд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 txBox="1">
            <a:spLocks/>
          </p:cNvSpPr>
          <p:nvPr/>
        </p:nvSpPr>
        <p:spPr bwMode="auto">
          <a:xfrm>
            <a:off x="855663" y="1346200"/>
            <a:ext cx="2989262" cy="965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latin typeface="Georgia" panose="02040502050405020303" pitchFamily="18" charset="0"/>
              </a:rPr>
              <a:t>Логическая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latin typeface="Georgia" panose="02040502050405020303" pitchFamily="18" charset="0"/>
              </a:rPr>
              <a:t>задача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365125" y="3705225"/>
            <a:ext cx="3681413" cy="9652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Georgia" panose="02040502050405020303" pitchFamily="18" charset="0"/>
              </a:rPr>
              <a:t>Геометрическая задача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4308475" y="1320800"/>
            <a:ext cx="877888" cy="9080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Georgia" panose="02040502050405020303" pitchFamily="18" charset="0"/>
                <a:hlinkClick r:id="rId4" action="ppaction://hlinksldjump"/>
              </a:rPr>
              <a:t>20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4308475" y="3705225"/>
            <a:ext cx="877888" cy="9080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Georgia" panose="02040502050405020303" pitchFamily="18" charset="0"/>
                <a:hlinkClick r:id="rId6" action="ppaction://hlinksldjump"/>
              </a:rPr>
              <a:t>20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12" name="Прямоугольник 11">
            <a:hlinkClick r:id="rId7" action="ppaction://hlinksldjump"/>
          </p:cNvPr>
          <p:cNvSpPr/>
          <p:nvPr/>
        </p:nvSpPr>
        <p:spPr>
          <a:xfrm>
            <a:off x="5854700" y="1320800"/>
            <a:ext cx="877888" cy="9064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Georgia" panose="02040502050405020303" pitchFamily="18" charset="0"/>
                <a:hlinkClick r:id="rId7" action="ppaction://hlinksldjump"/>
              </a:rPr>
              <a:t>25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54700" y="3684588"/>
            <a:ext cx="877888" cy="9080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Georgia" panose="02040502050405020303" pitchFamily="18" charset="0"/>
                <a:hlinkClick r:id="rId8" action="ppaction://hlinksldjump"/>
              </a:rPr>
              <a:t>25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15" name="Прямоугольник 14">
            <a:hlinkClick r:id="rId9" action="ppaction://hlinksldjump"/>
          </p:cNvPr>
          <p:cNvSpPr/>
          <p:nvPr/>
        </p:nvSpPr>
        <p:spPr>
          <a:xfrm>
            <a:off x="7345363" y="1320800"/>
            <a:ext cx="877887" cy="9080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Georgia" panose="02040502050405020303" pitchFamily="18" charset="0"/>
                <a:hlinkClick r:id="rId9" action="ppaction://hlinksldjump"/>
              </a:rPr>
              <a:t>30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17" name="Прямоугольник 16">
            <a:hlinkClick r:id="rId10" action="ppaction://hlinksldjump"/>
          </p:cNvPr>
          <p:cNvSpPr/>
          <p:nvPr/>
        </p:nvSpPr>
        <p:spPr>
          <a:xfrm>
            <a:off x="7477125" y="3733800"/>
            <a:ext cx="877887" cy="9080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Georgia" panose="02040502050405020303" pitchFamily="18" charset="0"/>
                <a:hlinkClick r:id="rId11" action="ppaction://hlinksldjump"/>
              </a:rPr>
              <a:t>30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18" name="Прямоугольник 17">
            <a:hlinkClick r:id="rId12" action="ppaction://hlinksldjump"/>
          </p:cNvPr>
          <p:cNvSpPr/>
          <p:nvPr/>
        </p:nvSpPr>
        <p:spPr>
          <a:xfrm>
            <a:off x="8836025" y="1308100"/>
            <a:ext cx="879475" cy="9080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Georgia" panose="02040502050405020303" pitchFamily="18" charset="0"/>
                <a:hlinkClick r:id="rId12" action="ppaction://hlinksldjump"/>
              </a:rPr>
              <a:t>35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19" name="Прямоугольник 18">
            <a:hlinkClick r:id="rId6" action="ppaction://hlinksldjump"/>
          </p:cNvPr>
          <p:cNvSpPr/>
          <p:nvPr/>
        </p:nvSpPr>
        <p:spPr>
          <a:xfrm>
            <a:off x="8836025" y="3671888"/>
            <a:ext cx="879475" cy="9080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Georgia" panose="02040502050405020303" pitchFamily="18" charset="0"/>
                <a:hlinkClick r:id="rId13" action="ppaction://hlinksldjump"/>
              </a:rPr>
              <a:t>35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6938963" y="5541963"/>
            <a:ext cx="3384550" cy="995362"/>
          </a:xfrm>
          <a:prstGeom prst="rect">
            <a:avLst/>
          </a:prstGeom>
          <a:solidFill>
            <a:schemeClr val="accent6">
              <a:lumMod val="5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  <a:hlinkClick r:id="rId14" action="ppaction://hlinksldjump"/>
              </a:rPr>
              <a:t>Финал</a:t>
            </a:r>
            <a:endParaRPr lang="ru-RU" b="1" dirty="0">
              <a:solidFill>
                <a:schemeClr val="accent2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D4C56-A2D4-4F86-B051-9541AC16FC4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21" name="Улыбающееся лицо 20">
            <a:hlinkClick r:id="rId15" action="ppaction://hlinksldjump"/>
          </p:cNvPr>
          <p:cNvSpPr/>
          <p:nvPr/>
        </p:nvSpPr>
        <p:spPr>
          <a:xfrm>
            <a:off x="10579100" y="5622926"/>
            <a:ext cx="774700" cy="652462"/>
          </a:xfrm>
          <a:prstGeom prst="smileyFac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922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1028699" y="892175"/>
            <a:ext cx="687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</a:t>
            </a:r>
            <a:endParaRPr lang="ru-RU" altLang="ru-RU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006600" y="503238"/>
            <a:ext cx="7975600" cy="619125"/>
          </a:xfrm>
          <a:prstGeom prst="cloud">
            <a:avLst/>
          </a:prstGeom>
          <a:solidFill>
            <a:srgbClr val="00B0F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Georgia" panose="02040502050405020303" pitchFamily="18" charset="0"/>
              </a:rPr>
              <a:t>Логические задачи</a:t>
            </a:r>
          </a:p>
        </p:txBody>
      </p:sp>
      <p:sp>
        <p:nvSpPr>
          <p:cNvPr id="9223" name="TextBox 1"/>
          <p:cNvSpPr txBox="1">
            <a:spLocks noChangeArrowheads="1"/>
          </p:cNvSpPr>
          <p:nvPr/>
        </p:nvSpPr>
        <p:spPr bwMode="auto">
          <a:xfrm>
            <a:off x="850900" y="1531938"/>
            <a:ext cx="98171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Georgia" panose="02040502050405020303" pitchFamily="18" charset="0"/>
              </a:rPr>
              <a:t>Кот в сапогах поймал четырёх щук и ещё половину улова. Сколько щук поймал кот в сапогах?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8370888" y="3636963"/>
            <a:ext cx="2724150" cy="774700"/>
          </a:xfrm>
          <a:prstGeom prst="cloud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Georgia" panose="02040502050405020303" pitchFamily="18" charset="0"/>
              </a:rPr>
              <a:t>Ответ</a:t>
            </a:r>
          </a:p>
        </p:txBody>
      </p:sp>
      <p:sp>
        <p:nvSpPr>
          <p:cNvPr id="8201" name="TextBox 2"/>
          <p:cNvSpPr txBox="1">
            <a:spLocks noChangeArrowheads="1"/>
          </p:cNvSpPr>
          <p:nvPr/>
        </p:nvSpPr>
        <p:spPr bwMode="auto">
          <a:xfrm>
            <a:off x="9625013" y="4595813"/>
            <a:ext cx="1155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0" b="1">
                <a:solidFill>
                  <a:srgbClr val="C00000"/>
                </a:solidFill>
                <a:latin typeface="Georgia" panose="02040502050405020303" pitchFamily="18" charset="0"/>
              </a:rPr>
              <a:t>8</a:t>
            </a:r>
          </a:p>
        </p:txBody>
      </p:sp>
      <p:pic>
        <p:nvPicPr>
          <p:cNvPr id="922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3" t="7031" r="10188" b="11371"/>
          <a:stretch>
            <a:fillRect/>
          </a:stretch>
        </p:blipFill>
        <p:spPr bwMode="auto">
          <a:xfrm>
            <a:off x="3240088" y="2551113"/>
            <a:ext cx="2754312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Улыбающееся лицо 10">
            <a:hlinkClick r:id="rId4" action="ppaction://hlinksldjump"/>
          </p:cNvPr>
          <p:cNvSpPr/>
          <p:nvPr/>
        </p:nvSpPr>
        <p:spPr>
          <a:xfrm>
            <a:off x="10942638" y="5748338"/>
            <a:ext cx="774700" cy="652462"/>
          </a:xfrm>
          <a:prstGeom prst="smileyFac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2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889000" y="846138"/>
            <a:ext cx="63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25</a:t>
            </a:r>
            <a:endParaRPr lang="ru-RU" altLang="ru-RU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006600" y="503238"/>
            <a:ext cx="6364288" cy="619125"/>
          </a:xfrm>
          <a:prstGeom prst="cloud">
            <a:avLst/>
          </a:prstGeom>
          <a:solidFill>
            <a:srgbClr val="00B0F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Georgia" panose="02040502050405020303" pitchFamily="18" charset="0"/>
              </a:rPr>
              <a:t>Логические задачи</a:t>
            </a:r>
          </a:p>
        </p:txBody>
      </p: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546100" y="1716088"/>
            <a:ext cx="11099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latin typeface="Georgia" panose="02040502050405020303" pitchFamily="18" charset="0"/>
              </a:rPr>
              <a:t>	Во время прогулки по лесу Винни Пух каждые 40 м находил гриб. Какой путь он прошёл от первого гриба до последнего, если всего он нашёл 15 грибов?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8370888" y="3636963"/>
            <a:ext cx="2724150" cy="774700"/>
          </a:xfrm>
          <a:prstGeom prst="cloud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Georgia" panose="02040502050405020303" pitchFamily="18" charset="0"/>
              </a:rPr>
              <a:t>Ответ</a:t>
            </a:r>
          </a:p>
        </p:txBody>
      </p:sp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8785225" y="4640263"/>
            <a:ext cx="27797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0" b="1">
                <a:solidFill>
                  <a:srgbClr val="C00000"/>
                </a:solidFill>
                <a:latin typeface="Georgia" panose="02040502050405020303" pitchFamily="18" charset="0"/>
              </a:rPr>
              <a:t>560</a:t>
            </a:r>
          </a:p>
        </p:txBody>
      </p:sp>
      <p:pic>
        <p:nvPicPr>
          <p:cNvPr id="10250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4657" r="16359"/>
          <a:stretch>
            <a:fillRect/>
          </a:stretch>
        </p:blipFill>
        <p:spPr bwMode="auto">
          <a:xfrm>
            <a:off x="527050" y="3302000"/>
            <a:ext cx="401478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3786188"/>
            <a:ext cx="3516312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лыбающееся лицо 11">
            <a:hlinkClick r:id="rId5" action="ppaction://hlinksldjump"/>
          </p:cNvPr>
          <p:cNvSpPr/>
          <p:nvPr/>
        </p:nvSpPr>
        <p:spPr>
          <a:xfrm>
            <a:off x="10942638" y="5748338"/>
            <a:ext cx="774700" cy="652462"/>
          </a:xfrm>
          <a:prstGeom prst="smileyFac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2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26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965200" y="847725"/>
            <a:ext cx="622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3</a:t>
            </a:r>
            <a:r>
              <a:rPr lang="ru-RU" altLang="ru-RU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0</a:t>
            </a:r>
            <a:endParaRPr lang="ru-RU" altLang="ru-RU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228850" y="538163"/>
            <a:ext cx="6203950" cy="619125"/>
          </a:xfrm>
          <a:prstGeom prst="cloud">
            <a:avLst/>
          </a:prstGeom>
          <a:solidFill>
            <a:srgbClr val="00B0F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Georgia" panose="02040502050405020303" pitchFamily="18" charset="0"/>
              </a:rPr>
              <a:t>Логические задачи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2973388" y="4408488"/>
            <a:ext cx="2724150" cy="774700"/>
          </a:xfrm>
          <a:prstGeom prst="cloud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Georgia" panose="02040502050405020303" pitchFamily="18" charset="0"/>
              </a:rPr>
              <a:t>Ответ</a:t>
            </a:r>
          </a:p>
        </p:txBody>
      </p:sp>
      <p:sp>
        <p:nvSpPr>
          <p:cNvPr id="11272" name="Прямоугольник 1"/>
          <p:cNvSpPr>
            <a:spLocks noChangeArrowheads="1"/>
          </p:cNvSpPr>
          <p:nvPr/>
        </p:nvSpPr>
        <p:spPr bwMode="auto">
          <a:xfrm>
            <a:off x="2935288" y="1322388"/>
            <a:ext cx="805021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latin typeface="Georgia" panose="02040502050405020303" pitchFamily="18" charset="0"/>
              </a:rPr>
              <a:t>Мельник пришел на мельницу. В каждом из четырех углов он увидел по 3 мешка, на каждом мешке сидело по 3 кошки, а каждая кошка имела при себе троих котят. Спрашивается, много ли ног было на мельнице?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795963" y="4319588"/>
            <a:ext cx="60960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Две ноги мельника, ибо у кошек и котят не ноги, а лапы. </a:t>
            </a:r>
            <a:br>
              <a:rPr lang="ru-RU" alt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altLang="ru-RU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127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23592"/>
          <a:stretch>
            <a:fillRect/>
          </a:stretch>
        </p:blipFill>
        <p:spPr bwMode="auto">
          <a:xfrm>
            <a:off x="393700" y="1555750"/>
            <a:ext cx="24892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Улыбающееся лицо 13">
            <a:hlinkClick r:id="rId4" action="ppaction://hlinksldjump"/>
          </p:cNvPr>
          <p:cNvSpPr/>
          <p:nvPr/>
        </p:nvSpPr>
        <p:spPr>
          <a:xfrm>
            <a:off x="10942638" y="5748338"/>
            <a:ext cx="774700" cy="652462"/>
          </a:xfrm>
          <a:prstGeom prst="smileyFac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229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229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889000" y="892175"/>
            <a:ext cx="63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35</a:t>
            </a:r>
            <a:endParaRPr lang="ru-RU" altLang="ru-RU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006600" y="503238"/>
            <a:ext cx="6235700" cy="619125"/>
          </a:xfrm>
          <a:prstGeom prst="cloud">
            <a:avLst/>
          </a:prstGeom>
          <a:solidFill>
            <a:srgbClr val="00B0F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Georgia" panose="02040502050405020303" pitchFamily="18" charset="0"/>
              </a:rPr>
              <a:t>Логические задачи</a:t>
            </a:r>
          </a:p>
        </p:txBody>
      </p:sp>
      <p:sp>
        <p:nvSpPr>
          <p:cNvPr id="12295" name="TextBox 1"/>
          <p:cNvSpPr txBox="1">
            <a:spLocks noChangeArrowheads="1"/>
          </p:cNvSpPr>
          <p:nvPr/>
        </p:nvSpPr>
        <p:spPr bwMode="auto">
          <a:xfrm>
            <a:off x="2565400" y="1785938"/>
            <a:ext cx="83439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latin typeface="Georgia" panose="02040502050405020303" pitchFamily="18" charset="0"/>
              </a:rPr>
              <a:t>	Когда послезавтра станет вчера, то сегодня будет так же далеко от воскресенья, как тот день, который был сегодня, когда вчера было завтра. Как вы думаете, какой сегодня день недели?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8575675" y="4102100"/>
            <a:ext cx="2724150" cy="774700"/>
          </a:xfrm>
          <a:prstGeom prst="cloud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Georgia" panose="02040502050405020303" pitchFamily="18" charset="0"/>
              </a:rPr>
              <a:t>Ответ</a:t>
            </a:r>
          </a:p>
        </p:txBody>
      </p:sp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7950200" y="5056188"/>
            <a:ext cx="333533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rgbClr val="C00000"/>
                </a:solidFill>
                <a:latin typeface="Georgia" panose="02040502050405020303" pitchFamily="18" charset="0"/>
              </a:rPr>
              <a:t>среда</a:t>
            </a:r>
          </a:p>
        </p:txBody>
      </p:sp>
      <p:pic>
        <p:nvPicPr>
          <p:cNvPr id="1229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584325"/>
            <a:ext cx="23050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Улыбающееся лицо 10">
            <a:hlinkClick r:id="rId4" action="ppaction://hlinksldjump"/>
          </p:cNvPr>
          <p:cNvSpPr/>
          <p:nvPr/>
        </p:nvSpPr>
        <p:spPr>
          <a:xfrm>
            <a:off x="10942638" y="5748338"/>
            <a:ext cx="774700" cy="652462"/>
          </a:xfrm>
          <a:prstGeom prst="smileyFac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2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0638"/>
            <a:ext cx="12192000" cy="6878638"/>
          </a:xfrm>
        </p:spPr>
      </p:pic>
      <p:sp>
        <p:nvSpPr>
          <p:cNvPr id="3" name="Сердце 2"/>
          <p:cNvSpPr/>
          <p:nvPr/>
        </p:nvSpPr>
        <p:spPr>
          <a:xfrm>
            <a:off x="895350" y="442913"/>
            <a:ext cx="782638" cy="690562"/>
          </a:xfrm>
          <a:prstGeom prst="hear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Georgia" panose="02040502050405020303" pitchFamily="18" charset="0"/>
              </a:rPr>
              <a:t>20</a:t>
            </a:r>
          </a:p>
        </p:txBody>
      </p:sp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898525" y="1441450"/>
            <a:ext cx="68738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latin typeface="Georgia" panose="02040502050405020303" pitchFamily="18" charset="0"/>
              </a:rPr>
              <a:t>Куб со стороной 1 м распилили на кубики со стороной 1 см и положили их в ряд(по прямой). Какой длины оказался ряд?</a:t>
            </a:r>
          </a:p>
        </p:txBody>
      </p:sp>
      <p:pic>
        <p:nvPicPr>
          <p:cNvPr id="2765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1757363"/>
            <a:ext cx="3276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575425" y="5299075"/>
            <a:ext cx="5238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C00000"/>
                </a:solidFill>
                <a:latin typeface="Georgia" panose="02040502050405020303" pitchFamily="18" charset="0"/>
              </a:rPr>
              <a:t>1000000 см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3657600" y="5080000"/>
            <a:ext cx="2247900" cy="693738"/>
          </a:xfrm>
          <a:prstGeom prst="cloud">
            <a:avLst/>
          </a:prstGeom>
          <a:solidFill>
            <a:srgbClr val="00B05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Georgia" panose="02040502050405020303" pitchFamily="18" charset="0"/>
              </a:rPr>
              <a:t>Ответ</a:t>
            </a: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2070100" y="342900"/>
            <a:ext cx="5816600" cy="890588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Геометрическая задача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BCBEF-EE5F-40BC-BD4C-4D89FB76315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1" name="Улыбающееся лицо 10">
            <a:hlinkClick r:id="rId5" action="ppaction://hlinksldjump"/>
          </p:cNvPr>
          <p:cNvSpPr/>
          <p:nvPr/>
        </p:nvSpPr>
        <p:spPr>
          <a:xfrm>
            <a:off x="10942638" y="5748338"/>
            <a:ext cx="774700" cy="65246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78638"/>
          </a:xfrm>
        </p:spPr>
      </p:pic>
      <p:sp>
        <p:nvSpPr>
          <p:cNvPr id="3" name="Сердце 2"/>
          <p:cNvSpPr/>
          <p:nvPr/>
        </p:nvSpPr>
        <p:spPr>
          <a:xfrm>
            <a:off x="895350" y="442913"/>
            <a:ext cx="782638" cy="690562"/>
          </a:xfrm>
          <a:prstGeom prst="hear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Georgia" panose="02040502050405020303" pitchFamily="18" charset="0"/>
              </a:rPr>
              <a:t>25</a:t>
            </a: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2070100" y="342900"/>
            <a:ext cx="5816600" cy="890588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Геометрическая задача</a:t>
            </a:r>
          </a:p>
        </p:txBody>
      </p:sp>
      <p:pic>
        <p:nvPicPr>
          <p:cNvPr id="2970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127125"/>
            <a:ext cx="3076575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Прямоугольник 4"/>
          <p:cNvSpPr>
            <a:spLocks noChangeArrowheads="1"/>
          </p:cNvSpPr>
          <p:nvPr/>
        </p:nvSpPr>
        <p:spPr bwMode="auto">
          <a:xfrm>
            <a:off x="987425" y="1425575"/>
            <a:ext cx="67341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>
                <a:latin typeface="Georgia" panose="02040502050405020303" pitchFamily="18" charset="0"/>
              </a:rPr>
              <a:t>Сколько </a:t>
            </a:r>
            <a:r>
              <a:rPr lang="ru-RU" altLang="ru-RU" sz="3600" b="1" dirty="0" smtClean="0">
                <a:latin typeface="Georgia" panose="02040502050405020303" pitchFamily="18" charset="0"/>
              </a:rPr>
              <a:t>треугольников </a:t>
            </a:r>
            <a:r>
              <a:rPr lang="ru-RU" altLang="ru-RU" sz="3600" b="1" dirty="0">
                <a:latin typeface="Georgia" panose="02040502050405020303" pitchFamily="18" charset="0"/>
              </a:rPr>
              <a:t>вы можете найти на рисунке?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451850" y="5032375"/>
            <a:ext cx="1587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rgbClr val="C00000"/>
                </a:solidFill>
                <a:latin typeface="Georgia" panose="02040502050405020303" pitchFamily="18" charset="0"/>
              </a:rPr>
              <a:t>8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5638800" y="5032375"/>
            <a:ext cx="2247900" cy="693738"/>
          </a:xfrm>
          <a:prstGeom prst="cloud">
            <a:avLst/>
          </a:prstGeom>
          <a:solidFill>
            <a:srgbClr val="00B05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Georgia" panose="02040502050405020303" pitchFamily="18" charset="0"/>
              </a:rPr>
              <a:t>Ответ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CF0C8-8665-47B1-8C11-EE9A2A5F2BE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1" name="Улыбающееся лицо 10">
            <a:hlinkClick r:id="rId4" action="ppaction://hlinksldjump"/>
          </p:cNvPr>
          <p:cNvSpPr/>
          <p:nvPr/>
        </p:nvSpPr>
        <p:spPr>
          <a:xfrm>
            <a:off x="10942638" y="5748338"/>
            <a:ext cx="774700" cy="65246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2295" y="-20637"/>
            <a:ext cx="12192000" cy="6878637"/>
          </a:xfrm>
        </p:spPr>
      </p:pic>
      <p:sp>
        <p:nvSpPr>
          <p:cNvPr id="3" name="Сердце 2"/>
          <p:cNvSpPr/>
          <p:nvPr/>
        </p:nvSpPr>
        <p:spPr>
          <a:xfrm>
            <a:off x="895350" y="442913"/>
            <a:ext cx="782638" cy="690562"/>
          </a:xfrm>
          <a:prstGeom prst="hear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Georgia" panose="02040502050405020303" pitchFamily="18" charset="0"/>
              </a:rPr>
              <a:t>30</a:t>
            </a: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2070100" y="342900"/>
            <a:ext cx="5816600" cy="890588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Геометрическая задача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7688263" y="3830638"/>
            <a:ext cx="2247900" cy="693737"/>
          </a:xfrm>
          <a:prstGeom prst="cloud">
            <a:avLst/>
          </a:prstGeom>
          <a:solidFill>
            <a:srgbClr val="00B05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Georgia" panose="02040502050405020303" pitchFamily="18" charset="0"/>
              </a:rPr>
              <a:t>Ответ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1AF4D-854E-44CC-B038-AA7B17F0615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12" name="Улыбающееся лицо 11">
            <a:hlinkClick r:id="rId3" action="ppaction://hlinksldjump"/>
          </p:cNvPr>
          <p:cNvSpPr/>
          <p:nvPr/>
        </p:nvSpPr>
        <p:spPr>
          <a:xfrm>
            <a:off x="10240879" y="5567363"/>
            <a:ext cx="774700" cy="65246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844842" y="1491916"/>
            <a:ext cx="85985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какое наибольшее   число частей можно  разделить кольцо двумя прямыми?  Нарисуйте , покажите на картинке и запишите , полученное число.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98821" y="3946358"/>
            <a:ext cx="1909011" cy="190901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954421" y="4335487"/>
            <a:ext cx="1197810" cy="119781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860758" y="3946358"/>
            <a:ext cx="1521282" cy="1586939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860758" y="4524375"/>
            <a:ext cx="117642" cy="15501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39748" y="4466407"/>
            <a:ext cx="1411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7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10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860800" y="612775"/>
            <a:ext cx="3494088" cy="784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b">
            <a:norm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I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раунд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288" y="1687513"/>
            <a:ext cx="3170237" cy="10080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Разрезания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7838" y="2846388"/>
            <a:ext cx="3567112" cy="10080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Считай-ка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58850" y="4033838"/>
            <a:ext cx="2185988" cy="10080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Угадай-ка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4216400" y="1687513"/>
            <a:ext cx="936625" cy="10795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  <a:hlinkClick r:id="rId3" action="ppaction://hlinksldjump"/>
              </a:rPr>
              <a:t>5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5568950" y="1712913"/>
            <a:ext cx="935038" cy="10795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  <a:hlinkClick r:id="rId4" action="ppaction://hlinksldjump"/>
              </a:rPr>
              <a:t>10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6837363" y="1725613"/>
            <a:ext cx="936625" cy="10810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  <a:hlinkClick r:id="rId5" action="ppaction://hlinksldjump"/>
              </a:rPr>
              <a:t>20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Скругленный прямоугольник 12">
            <a:hlinkClick r:id="rId6" action="ppaction://hlinksldjump"/>
          </p:cNvPr>
          <p:cNvSpPr/>
          <p:nvPr/>
        </p:nvSpPr>
        <p:spPr>
          <a:xfrm>
            <a:off x="8108950" y="1765300"/>
            <a:ext cx="936625" cy="1081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  <a:hlinkClick r:id="rId7" action="ppaction://hlinksldjump"/>
              </a:rPr>
              <a:t>40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Скругленный прямоугольник 13">
            <a:hlinkClick r:id="rId8" action="ppaction://hlinksldjump"/>
          </p:cNvPr>
          <p:cNvSpPr/>
          <p:nvPr/>
        </p:nvSpPr>
        <p:spPr>
          <a:xfrm>
            <a:off x="4216400" y="2927350"/>
            <a:ext cx="936625" cy="10795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  <a:hlinkClick r:id="rId8" action="ppaction://hlinksldjump"/>
              </a:rPr>
              <a:t>5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6" name="Скругленный прямоугольник 15">
            <a:hlinkClick r:id="rId9" action="ppaction://hlinksldjump"/>
          </p:cNvPr>
          <p:cNvSpPr/>
          <p:nvPr/>
        </p:nvSpPr>
        <p:spPr>
          <a:xfrm>
            <a:off x="5568950" y="2968625"/>
            <a:ext cx="935038" cy="1081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hlinkClick r:id="rId10" action="ppaction://hlinksldjump"/>
              </a:rPr>
              <a:t>1</a:t>
            </a:r>
            <a:r>
              <a:rPr lang="ru-RU" sz="2800" b="1" u="sng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hlinkClick r:id="rId10" action="ppaction://hlinksldjump"/>
              </a:rPr>
              <a:t>0</a:t>
            </a:r>
            <a:endParaRPr lang="ru-RU" sz="2800" b="1" u="sng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6837363" y="3016250"/>
            <a:ext cx="936625" cy="10795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  <a:hlinkClick r:id="rId11" action="ppaction://hlinksldjump"/>
              </a:rPr>
              <a:t>15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0" name="Скругленный прямоугольник 19">
            <a:hlinkClick r:id="" action="ppaction://noaction"/>
          </p:cNvPr>
          <p:cNvSpPr/>
          <p:nvPr/>
        </p:nvSpPr>
        <p:spPr>
          <a:xfrm>
            <a:off x="8118475" y="3046413"/>
            <a:ext cx="936625" cy="10826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  <a:hlinkClick r:id="rId12" action="ppaction://hlinksldjump"/>
              </a:rPr>
              <a:t>40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ый прямоугольник 20">
            <a:hlinkClick r:id="rId6" action="ppaction://hlinksldjump"/>
          </p:cNvPr>
          <p:cNvSpPr/>
          <p:nvPr/>
        </p:nvSpPr>
        <p:spPr>
          <a:xfrm>
            <a:off x="4200525" y="4246563"/>
            <a:ext cx="936625" cy="10795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 smtClean="0">
                <a:solidFill>
                  <a:srgbClr val="0070C0"/>
                </a:solidFill>
                <a:latin typeface="Georgia" panose="02040502050405020303" pitchFamily="18" charset="0"/>
                <a:hlinkClick r:id="rId6" action="ppaction://hlinksldjump"/>
              </a:rPr>
              <a:t>10</a:t>
            </a:r>
            <a:endParaRPr lang="ru-RU" sz="2800" b="1" u="sng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Заголовок 1">
            <a:hlinkClick r:id="rId4" action="ppaction://hlinksldjump"/>
          </p:cNvPr>
          <p:cNvSpPr txBox="1">
            <a:spLocks/>
          </p:cNvSpPr>
          <p:nvPr/>
        </p:nvSpPr>
        <p:spPr>
          <a:xfrm>
            <a:off x="7861300" y="5394325"/>
            <a:ext cx="3529013" cy="993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II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  <a:hlinkClick r:id="rId13" action="ppaction://hlinksldjump"/>
              </a:rPr>
              <a:t>раунд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78638"/>
          </a:xfrm>
        </p:spPr>
      </p:pic>
      <p:sp>
        <p:nvSpPr>
          <p:cNvPr id="3" name="Сердце 2"/>
          <p:cNvSpPr/>
          <p:nvPr/>
        </p:nvSpPr>
        <p:spPr>
          <a:xfrm>
            <a:off x="895350" y="442913"/>
            <a:ext cx="782638" cy="690562"/>
          </a:xfrm>
          <a:prstGeom prst="hear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Georgia" panose="02040502050405020303" pitchFamily="18" charset="0"/>
              </a:rPr>
              <a:t>35</a:t>
            </a: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2070100" y="342900"/>
            <a:ext cx="5816600" cy="890588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Геометрическая задача</a:t>
            </a:r>
          </a:p>
        </p:txBody>
      </p:sp>
      <p:sp>
        <p:nvSpPr>
          <p:cNvPr id="31749" name="Прямоугольник 4"/>
          <p:cNvSpPr>
            <a:spLocks noChangeArrowheads="1"/>
          </p:cNvSpPr>
          <p:nvPr/>
        </p:nvSpPr>
        <p:spPr bwMode="auto">
          <a:xfrm>
            <a:off x="895350" y="1233488"/>
            <a:ext cx="103886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latin typeface="Georgia" panose="02040502050405020303" pitchFamily="18" charset="0"/>
              </a:rPr>
              <a:t>Имеется квадратный пруд, по углам которого растут четыре дуба. Пруд потребовалось увеличить, сохранив квадратную форму, причем так, чтобы дубы оставались на  прежнем месте, но не были бы затоплены водой, и стояли бы у берегов пруда. Как это сделать?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562600" y="4918075"/>
            <a:ext cx="57213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Сделать вершины исходного квадрата серединами сторон нового.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5794375" y="4129088"/>
            <a:ext cx="2247900" cy="693737"/>
          </a:xfrm>
          <a:prstGeom prst="cloud">
            <a:avLst/>
          </a:prstGeom>
          <a:solidFill>
            <a:srgbClr val="00B05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Georgia" panose="02040502050405020303" pitchFamily="18" charset="0"/>
              </a:rPr>
              <a:t>Ответ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3"/>
          <a:stretch/>
        </p:blipFill>
        <p:spPr>
          <a:xfrm>
            <a:off x="833438" y="4128879"/>
            <a:ext cx="4559300" cy="228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E29B7-C58B-4186-A975-436A8A82B8D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12" name="Улыбающееся лицо 11">
            <a:hlinkClick r:id="rId4" action="ppaction://hlinksldjump"/>
          </p:cNvPr>
          <p:cNvSpPr/>
          <p:nvPr/>
        </p:nvSpPr>
        <p:spPr>
          <a:xfrm>
            <a:off x="10942638" y="5748338"/>
            <a:ext cx="774700" cy="65246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27000"/>
            <a:ext cx="12192000" cy="686752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598F6-0865-48B8-8107-1AD64AE7A9A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1765300" y="446088"/>
            <a:ext cx="61214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rgbClr val="0070C0"/>
                </a:solidFill>
                <a:latin typeface="Georgia" panose="02040502050405020303" pitchFamily="18" charset="0"/>
              </a:rPr>
              <a:t>Финал</a:t>
            </a:r>
          </a:p>
        </p:txBody>
      </p:sp>
      <p:sp>
        <p:nvSpPr>
          <p:cNvPr id="7" name="Капля 6"/>
          <p:cNvSpPr/>
          <p:nvPr/>
        </p:nvSpPr>
        <p:spPr>
          <a:xfrm>
            <a:off x="6096000" y="1112838"/>
            <a:ext cx="1854200" cy="121443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>
                <a:latin typeface="Georgia" panose="02040502050405020303" pitchFamily="18" charset="0"/>
                <a:hlinkClick r:id="rId3" action="ppaction://hlinksldjump"/>
              </a:rPr>
              <a:t>1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8" name="Капля 7"/>
          <p:cNvSpPr/>
          <p:nvPr/>
        </p:nvSpPr>
        <p:spPr>
          <a:xfrm>
            <a:off x="7797800" y="2992438"/>
            <a:ext cx="1854200" cy="121602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>
                <a:latin typeface="Georgia" panose="02040502050405020303" pitchFamily="18" charset="0"/>
                <a:hlinkClick r:id="rId4" action="ppaction://hlinksldjump"/>
              </a:rPr>
              <a:t>4</a:t>
            </a:r>
            <a:endParaRPr lang="ru-RU" sz="6600" b="1" dirty="0">
              <a:latin typeface="Georgia" panose="02040502050405020303" pitchFamily="18" charset="0"/>
            </a:endParaRPr>
          </a:p>
        </p:txBody>
      </p:sp>
      <p:sp>
        <p:nvSpPr>
          <p:cNvPr id="9" name="Капля 8"/>
          <p:cNvSpPr/>
          <p:nvPr/>
        </p:nvSpPr>
        <p:spPr>
          <a:xfrm>
            <a:off x="9232900" y="954088"/>
            <a:ext cx="1854200" cy="121443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>
                <a:latin typeface="Georgia" panose="02040502050405020303" pitchFamily="18" charset="0"/>
                <a:hlinkClick r:id="rId5" action="ppaction://hlinksldjump"/>
              </a:rPr>
              <a:t>2</a:t>
            </a:r>
            <a:endParaRPr lang="ru-RU" sz="6600" b="1" dirty="0">
              <a:latin typeface="Georgia" panose="02040502050405020303" pitchFamily="18" charset="0"/>
            </a:endParaRPr>
          </a:p>
        </p:txBody>
      </p:sp>
      <p:sp>
        <p:nvSpPr>
          <p:cNvPr id="12" name="Капля 11"/>
          <p:cNvSpPr/>
          <p:nvPr/>
        </p:nvSpPr>
        <p:spPr>
          <a:xfrm>
            <a:off x="4695825" y="3408363"/>
            <a:ext cx="1854200" cy="121443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>
                <a:latin typeface="Georgia" panose="02040502050405020303" pitchFamily="18" charset="0"/>
                <a:hlinkClick r:id="rId6" action="ppaction://hlinksldjump"/>
              </a:rPr>
              <a:t>3</a:t>
            </a:r>
            <a:endParaRPr lang="ru-RU" sz="6600" b="1" dirty="0">
              <a:latin typeface="Georgia" panose="02040502050405020303" pitchFamily="18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9575800" y="4211638"/>
            <a:ext cx="1905000" cy="8159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  <a:hlinkClick r:id="rId7" action="ppaction://hlinksldjump"/>
              </a:rPr>
              <a:t>Итоги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2778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460500"/>
            <a:ext cx="501332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379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9525"/>
            <a:ext cx="12192000" cy="686752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34CDD-199C-4351-97E5-09F9AC7FD880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6" name="Капля 5"/>
          <p:cNvSpPr/>
          <p:nvPr/>
        </p:nvSpPr>
        <p:spPr>
          <a:xfrm>
            <a:off x="965200" y="719138"/>
            <a:ext cx="1854200" cy="121443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>
                <a:latin typeface="Georgia" panose="02040502050405020303" pitchFamily="18" charset="0"/>
              </a:rPr>
              <a:t>1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3798" name="TextBox 1"/>
          <p:cNvSpPr txBox="1">
            <a:spLocks noChangeArrowheads="1"/>
          </p:cNvSpPr>
          <p:nvPr/>
        </p:nvSpPr>
        <p:spPr bwMode="auto">
          <a:xfrm>
            <a:off x="3019425" y="619125"/>
            <a:ext cx="8534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latin typeface="Georgia" panose="02040502050405020303" pitchFamily="18" charset="0"/>
              </a:rPr>
              <a:t>	В «Своей игре» приняли участие 24 команды. Первую задачу правильно решили 20 команд, вторую – 14 команд, а третью – 18 команд. Каким может быть минимальное количество команд, правильно решивших все три задачи?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4140200" y="4479925"/>
            <a:ext cx="2247900" cy="693738"/>
          </a:xfrm>
          <a:prstGeom prst="cloud">
            <a:avLst/>
          </a:prstGeom>
          <a:solidFill>
            <a:srgbClr val="0070C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Georgia" panose="02040502050405020303" pitchFamily="18" charset="0"/>
              </a:rPr>
              <a:t>Ответ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904038" y="4479925"/>
            <a:ext cx="139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7200" b="1">
                <a:solidFill>
                  <a:srgbClr val="C00000"/>
                </a:solidFill>
                <a:latin typeface="Georgia" panose="02040502050405020303" pitchFamily="18" charset="0"/>
              </a:rPr>
              <a:t>4</a:t>
            </a:r>
          </a:p>
        </p:txBody>
      </p:sp>
      <p:pic>
        <p:nvPicPr>
          <p:cNvPr id="3380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647950"/>
            <a:ext cx="224155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лыбающееся лицо 9">
            <a:hlinkClick r:id="rId4" action="ppaction://hlinksldjump"/>
          </p:cNvPr>
          <p:cNvSpPr/>
          <p:nvPr/>
        </p:nvSpPr>
        <p:spPr>
          <a:xfrm>
            <a:off x="10779125" y="4751388"/>
            <a:ext cx="774700" cy="650875"/>
          </a:xfrm>
          <a:prstGeom prst="smileyFac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4819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6752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EA7F2-2B3C-4BA1-A702-4B13563DF27D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6" name="Капля 5"/>
          <p:cNvSpPr/>
          <p:nvPr/>
        </p:nvSpPr>
        <p:spPr>
          <a:xfrm>
            <a:off x="736600" y="641350"/>
            <a:ext cx="1854200" cy="121443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>
                <a:latin typeface="Georgia" panose="02040502050405020303" pitchFamily="18" charset="0"/>
              </a:rPr>
              <a:t>2</a:t>
            </a:r>
          </a:p>
        </p:txBody>
      </p:sp>
      <p:sp>
        <p:nvSpPr>
          <p:cNvPr id="34822" name="TextBox 1"/>
          <p:cNvSpPr txBox="1">
            <a:spLocks noChangeArrowheads="1"/>
          </p:cNvSpPr>
          <p:nvPr/>
        </p:nvSpPr>
        <p:spPr bwMode="auto">
          <a:xfrm>
            <a:off x="2940050" y="639763"/>
            <a:ext cx="8515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latin typeface="Georgia" panose="02040502050405020303" pitchFamily="18" charset="0"/>
              </a:rPr>
              <a:t>В классе 28 человек. На собрании присутствовали родители всех учащихся, причём было 24 мамы и 18 пап. У скольких учеников на собрание пришли одновременно и папа, и мама?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5354638" y="3927475"/>
            <a:ext cx="2247900" cy="693738"/>
          </a:xfrm>
          <a:prstGeom prst="cloud">
            <a:avLst/>
          </a:prstGeom>
          <a:solidFill>
            <a:srgbClr val="0070C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Georgia" panose="02040502050405020303" pitchFamily="18" charset="0"/>
              </a:rPr>
              <a:t>Ответ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610600" y="3806825"/>
            <a:ext cx="139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7200" b="1">
                <a:solidFill>
                  <a:srgbClr val="C00000"/>
                </a:solidFill>
                <a:latin typeface="Georgia" panose="02040502050405020303" pitchFamily="18" charset="0"/>
              </a:rPr>
              <a:t>14</a:t>
            </a:r>
          </a:p>
        </p:txBody>
      </p:sp>
      <p:pic>
        <p:nvPicPr>
          <p:cNvPr id="3482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073400"/>
            <a:ext cx="36861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лыбающееся лицо 9">
            <a:hlinkClick r:id="rId4" action="ppaction://hlinksldjump"/>
          </p:cNvPr>
          <p:cNvSpPr/>
          <p:nvPr/>
        </p:nvSpPr>
        <p:spPr>
          <a:xfrm>
            <a:off x="10779125" y="4751388"/>
            <a:ext cx="774700" cy="650875"/>
          </a:xfrm>
          <a:prstGeom prst="smileyFac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5843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9525"/>
            <a:ext cx="12192000" cy="686752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AF4F3-C316-492D-86B1-5FD8ADB9CCD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6" name="Капля 5"/>
          <p:cNvSpPr/>
          <p:nvPr/>
        </p:nvSpPr>
        <p:spPr>
          <a:xfrm>
            <a:off x="838200" y="631825"/>
            <a:ext cx="1854200" cy="121443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>
                <a:latin typeface="Georgia" panose="02040502050405020303" pitchFamily="18" charset="0"/>
              </a:rPr>
              <a:t>3</a:t>
            </a:r>
          </a:p>
        </p:txBody>
      </p:sp>
      <p:sp>
        <p:nvSpPr>
          <p:cNvPr id="35846" name="TextBox 1"/>
          <p:cNvSpPr txBox="1">
            <a:spLocks noChangeArrowheads="1"/>
          </p:cNvSpPr>
          <p:nvPr/>
        </p:nvSpPr>
        <p:spPr bwMode="auto">
          <a:xfrm>
            <a:off x="2800350" y="631825"/>
            <a:ext cx="85534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latin typeface="Georgia" panose="02040502050405020303" pitchFamily="18" charset="0"/>
              </a:rPr>
              <a:t>У Андрея и Бори вместе 11 орехов, у Андрея и Вовы – 12 орехов, у Бори и Вовы – 13 орехов. Сколько всего орехов у Андрея, Бори и Вовы вместе?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7835900" y="3448050"/>
            <a:ext cx="2247900" cy="693738"/>
          </a:xfrm>
          <a:prstGeom prst="cloud">
            <a:avLst/>
          </a:prstGeom>
          <a:solidFill>
            <a:srgbClr val="0070C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Georgia" panose="02040502050405020303" pitchFamily="18" charset="0"/>
              </a:rPr>
              <a:t>Ответ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804400" y="3954463"/>
            <a:ext cx="139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7200" b="1">
                <a:solidFill>
                  <a:srgbClr val="C00000"/>
                </a:solidFill>
                <a:latin typeface="Georgia" panose="02040502050405020303" pitchFamily="18" charset="0"/>
              </a:rPr>
              <a:t>18</a:t>
            </a:r>
          </a:p>
        </p:txBody>
      </p:sp>
      <p:pic>
        <p:nvPicPr>
          <p:cNvPr id="3584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984500"/>
            <a:ext cx="189547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8" t="1553" r="21642" b="-1"/>
          <a:stretch/>
        </p:blipFill>
        <p:spPr bwMode="auto">
          <a:xfrm>
            <a:off x="3111500" y="2666999"/>
            <a:ext cx="1639888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7" descr="http://www.nairaland.com/attachments/2304174_trecking_jpeg7059bf6d8deeef47e316e02441c7481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3228975"/>
            <a:ext cx="18049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лыбающееся лицо 11">
            <a:hlinkClick r:id="rId6" action="ppaction://hlinksldjump"/>
          </p:cNvPr>
          <p:cNvSpPr/>
          <p:nvPr/>
        </p:nvSpPr>
        <p:spPr>
          <a:xfrm>
            <a:off x="10779125" y="4751388"/>
            <a:ext cx="774700" cy="650875"/>
          </a:xfrm>
          <a:prstGeom prst="smileyFac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6867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6752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1AB78-6C46-4DDC-A5A9-939D7D7EA65F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6" name="Капля 5"/>
          <p:cNvSpPr/>
          <p:nvPr/>
        </p:nvSpPr>
        <p:spPr>
          <a:xfrm>
            <a:off x="838200" y="652463"/>
            <a:ext cx="1854200" cy="121602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36870" name="TextBox 1"/>
          <p:cNvSpPr txBox="1">
            <a:spLocks noChangeArrowheads="1"/>
          </p:cNvSpPr>
          <p:nvPr/>
        </p:nvSpPr>
        <p:spPr bwMode="auto">
          <a:xfrm>
            <a:off x="723900" y="1897063"/>
            <a:ext cx="85471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latin typeface="Georgia" panose="02040502050405020303" pitchFamily="18" charset="0"/>
              </a:rPr>
              <a:t>	</a:t>
            </a:r>
            <a:r>
              <a:rPr lang="ru-RU" altLang="ru-RU" sz="3200" b="1">
                <a:latin typeface="Georgia" panose="02040502050405020303" pitchFamily="18" charset="0"/>
              </a:rPr>
              <a:t>В каком из чисел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latin typeface="Georgia" panose="02040502050405020303" pitchFamily="18" charset="0"/>
              </a:rPr>
              <a:t>                    </a:t>
            </a:r>
            <a:r>
              <a:rPr lang="ru-RU" altLang="ru-RU" sz="4400" b="1">
                <a:latin typeface="Georgia" panose="02040502050405020303" pitchFamily="18" charset="0"/>
              </a:rPr>
              <a:t>192, 741, 389, 138, 231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latin typeface="Georgia" panose="02040502050405020303" pitchFamily="18" charset="0"/>
              </a:rPr>
              <a:t>цифра десятков умноженная на себя, равна сумме цифр сотен и единиц?</a:t>
            </a:r>
          </a:p>
        </p:txBody>
      </p:sp>
      <p:pic>
        <p:nvPicPr>
          <p:cNvPr id="3687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854075"/>
            <a:ext cx="23050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лако 10"/>
          <p:cNvSpPr/>
          <p:nvPr/>
        </p:nvSpPr>
        <p:spPr>
          <a:xfrm>
            <a:off x="3378200" y="4811713"/>
            <a:ext cx="2247900" cy="693737"/>
          </a:xfrm>
          <a:prstGeom prst="cloud">
            <a:avLst/>
          </a:prstGeom>
          <a:solidFill>
            <a:srgbClr val="0070C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Georgia" panose="02040502050405020303" pitchFamily="18" charset="0"/>
              </a:rPr>
              <a:t>Ответ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26100" y="5119688"/>
            <a:ext cx="223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7200" b="1">
                <a:solidFill>
                  <a:srgbClr val="C00000"/>
                </a:solidFill>
                <a:latin typeface="Georgia" panose="02040502050405020303" pitchFamily="18" charset="0"/>
              </a:rPr>
              <a:t>138</a:t>
            </a:r>
          </a:p>
        </p:txBody>
      </p:sp>
      <p:sp>
        <p:nvSpPr>
          <p:cNvPr id="13" name="Улыбающееся лицо 12">
            <a:hlinkClick r:id="rId4" action="ppaction://hlinksldjump"/>
          </p:cNvPr>
          <p:cNvSpPr/>
          <p:nvPr/>
        </p:nvSpPr>
        <p:spPr>
          <a:xfrm>
            <a:off x="10779125" y="4751388"/>
            <a:ext cx="774700" cy="650875"/>
          </a:xfrm>
          <a:prstGeom prst="smileyFac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78638"/>
          </a:xfrm>
        </p:spPr>
      </p:pic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215900" y="477838"/>
            <a:ext cx="106045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rgbClr val="002060"/>
                </a:solidFill>
                <a:latin typeface="Georgia" panose="02040502050405020303" pitchFamily="18" charset="0"/>
              </a:rPr>
              <a:t>Время подведения итогов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581025"/>
            <a:ext cx="24193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151063"/>
            <a:ext cx="2974975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44763" y="5859463"/>
            <a:ext cx="9385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C00000"/>
                </a:solidFill>
                <a:latin typeface="Georgia" panose="02040502050405020303" pitchFamily="18" charset="0"/>
              </a:rPr>
              <a:t>В нашей игре победила команда….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72C27-3B24-49BD-A9FD-FD061C036A5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19799" y="2997200"/>
            <a:ext cx="666240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Молодцы!!!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4" descr="C:\Users\9zzz\Pictures\img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2" t="13136" r="62157" b="78143"/>
          <a:stretch>
            <a:fillRect/>
          </a:stretch>
        </p:blipFill>
        <p:spPr bwMode="auto">
          <a:xfrm>
            <a:off x="2509838" y="2254250"/>
            <a:ext cx="3586162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2679700" y="503238"/>
            <a:ext cx="3975100" cy="776287"/>
          </a:xfrm>
          <a:prstGeom prst="cloud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Georgia" panose="02040502050405020303" pitchFamily="18" charset="0"/>
              </a:rPr>
              <a:t>Разрезания</a:t>
            </a:r>
          </a:p>
        </p:txBody>
      </p:sp>
      <p:sp>
        <p:nvSpPr>
          <p:cNvPr id="5127" name="TextBox 2"/>
          <p:cNvSpPr txBox="1">
            <a:spLocks noChangeArrowheads="1"/>
          </p:cNvSpPr>
          <p:nvPr/>
        </p:nvSpPr>
        <p:spPr bwMode="auto">
          <a:xfrm>
            <a:off x="1028700" y="892175"/>
            <a:ext cx="393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Georgia" panose="02040502050405020303" pitchFamily="18" charset="0"/>
              </a:rPr>
              <a:t>5</a:t>
            </a:r>
          </a:p>
        </p:txBody>
      </p:sp>
      <p:sp>
        <p:nvSpPr>
          <p:cNvPr id="5128" name="TextBox 3"/>
          <p:cNvSpPr txBox="1">
            <a:spLocks noChangeArrowheads="1"/>
          </p:cNvSpPr>
          <p:nvPr/>
        </p:nvSpPr>
        <p:spPr bwMode="auto">
          <a:xfrm>
            <a:off x="1714500" y="1306513"/>
            <a:ext cx="8204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latin typeface="Georgia" panose="02040502050405020303" pitchFamily="18" charset="0"/>
              </a:rPr>
              <a:t>Разрежьте фигуру на две одинаковые и по площади, и по форме части</a:t>
            </a:r>
          </a:p>
        </p:txBody>
      </p:sp>
      <p:sp>
        <p:nvSpPr>
          <p:cNvPr id="11" name="Облако 10"/>
          <p:cNvSpPr/>
          <p:nvPr/>
        </p:nvSpPr>
        <p:spPr>
          <a:xfrm>
            <a:off x="8605838" y="2365375"/>
            <a:ext cx="2724150" cy="776288"/>
          </a:xfrm>
          <a:prstGeom prst="cloud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Georgia" panose="02040502050405020303" pitchFamily="18" charset="0"/>
              </a:rPr>
              <a:t>Ответ</a:t>
            </a:r>
          </a:p>
        </p:txBody>
      </p:sp>
      <p:pic>
        <p:nvPicPr>
          <p:cNvPr id="4106" name="Рисунок 11" descr="C:\Users\9zzz\Pictures\img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2" t="13136" r="62157" b="78143"/>
          <a:stretch>
            <a:fillRect/>
          </a:stretch>
        </p:blipFill>
        <p:spPr bwMode="auto">
          <a:xfrm>
            <a:off x="8426450" y="3141663"/>
            <a:ext cx="2903538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9372600" y="4752975"/>
            <a:ext cx="6985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763000" y="5413375"/>
            <a:ext cx="609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372600" y="4752975"/>
            <a:ext cx="0" cy="6604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Улыбающееся лицо 2">
            <a:hlinkClick r:id="rId4" action="ppaction://hlinksldjump"/>
          </p:cNvPr>
          <p:cNvSpPr/>
          <p:nvPr/>
        </p:nvSpPr>
        <p:spPr>
          <a:xfrm>
            <a:off x="10942638" y="5748338"/>
            <a:ext cx="774700" cy="652462"/>
          </a:xfrm>
          <a:prstGeom prst="smileyFac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2679700" y="503238"/>
            <a:ext cx="3975100" cy="776287"/>
          </a:xfrm>
          <a:prstGeom prst="cloud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Georgia" panose="02040502050405020303" pitchFamily="18" charset="0"/>
              </a:rPr>
              <a:t>Разрезания</a:t>
            </a:r>
          </a:p>
        </p:txBody>
      </p:sp>
      <p:sp>
        <p:nvSpPr>
          <p:cNvPr id="6150" name="TextBox 2"/>
          <p:cNvSpPr txBox="1">
            <a:spLocks noChangeArrowheads="1"/>
          </p:cNvSpPr>
          <p:nvPr/>
        </p:nvSpPr>
        <p:spPr bwMode="auto">
          <a:xfrm>
            <a:off x="863600" y="892175"/>
            <a:ext cx="660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Georgia" panose="02040502050405020303" pitchFamily="18" charset="0"/>
              </a:rPr>
              <a:t>10</a:t>
            </a:r>
          </a:p>
        </p:txBody>
      </p:sp>
      <p:pic>
        <p:nvPicPr>
          <p:cNvPr id="6151" name="Рисунок 7" descr="C:\Users\9zzz\Pictures\img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3" t="23132" r="36337" b="70239"/>
          <a:stretch>
            <a:fillRect/>
          </a:stretch>
        </p:blipFill>
        <p:spPr bwMode="auto">
          <a:xfrm>
            <a:off x="863600" y="2474913"/>
            <a:ext cx="46736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1333500" y="1463675"/>
            <a:ext cx="8204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latin typeface="Georgia" panose="02040502050405020303" pitchFamily="18" charset="0"/>
              </a:rPr>
              <a:t>Разрежьте фигуру на две одинаковые и по площади, и по форме части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8605838" y="2365375"/>
            <a:ext cx="2724150" cy="776288"/>
          </a:xfrm>
          <a:prstGeom prst="cloud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Georgia" panose="02040502050405020303" pitchFamily="18" charset="0"/>
              </a:rPr>
              <a:t>Ответ</a:t>
            </a:r>
          </a:p>
        </p:txBody>
      </p:sp>
      <p:pic>
        <p:nvPicPr>
          <p:cNvPr id="5130" name="Рисунок 10" descr="C:\Users\9zzz\Pictures\img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3" t="23132" r="36337" b="70239"/>
          <a:stretch>
            <a:fillRect/>
          </a:stretch>
        </p:blipFill>
        <p:spPr bwMode="auto">
          <a:xfrm>
            <a:off x="7061200" y="3616325"/>
            <a:ext cx="46736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8724900" y="4533900"/>
            <a:ext cx="1362075" cy="127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712200" y="4546600"/>
            <a:ext cx="12700" cy="711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Улыбающееся лицо 12">
            <a:hlinkClick r:id="rId4" action="ppaction://hlinksldjump"/>
          </p:cNvPr>
          <p:cNvSpPr/>
          <p:nvPr/>
        </p:nvSpPr>
        <p:spPr>
          <a:xfrm>
            <a:off x="11188700" y="5949950"/>
            <a:ext cx="774700" cy="652463"/>
          </a:xfrm>
          <a:prstGeom prst="smileyFac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7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2679700" y="503238"/>
            <a:ext cx="3975100" cy="776287"/>
          </a:xfrm>
          <a:prstGeom prst="cloud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Georgia" panose="02040502050405020303" pitchFamily="18" charset="0"/>
              </a:rPr>
              <a:t>Разрезания</a:t>
            </a:r>
          </a:p>
        </p:txBody>
      </p:sp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863600" y="892175"/>
            <a:ext cx="660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Georgia" panose="02040502050405020303" pitchFamily="18" charset="0"/>
              </a:rPr>
              <a:t>20</a:t>
            </a:r>
          </a:p>
        </p:txBody>
      </p:sp>
      <p:pic>
        <p:nvPicPr>
          <p:cNvPr id="7175" name="Рисунок 6" descr="C:\Users\9zzz\Pictures\img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0" t="77676" r="5870" b="6442"/>
          <a:stretch>
            <a:fillRect/>
          </a:stretch>
        </p:blipFill>
        <p:spPr bwMode="auto">
          <a:xfrm>
            <a:off x="2846388" y="2532063"/>
            <a:ext cx="2436812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762000" y="1538288"/>
            <a:ext cx="9359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latin typeface="Georgia" panose="02040502050405020303" pitchFamily="18" charset="0"/>
              </a:rPr>
              <a:t>Разрежьте фигуру на две равные части по линиям сетки так, чтобы в каждой части был круг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8129588" y="2487613"/>
            <a:ext cx="2724150" cy="774700"/>
          </a:xfrm>
          <a:prstGeom prst="cloud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Georgia" panose="02040502050405020303" pitchFamily="18" charset="0"/>
              </a:rPr>
              <a:t>Ответ</a:t>
            </a:r>
          </a:p>
        </p:txBody>
      </p:sp>
      <p:pic>
        <p:nvPicPr>
          <p:cNvPr id="6154" name="Рисунок 9" descr="C:\Users\9zzz\Pictures\img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0" t="77676" r="5870" b="6442"/>
          <a:stretch>
            <a:fillRect/>
          </a:stretch>
        </p:blipFill>
        <p:spPr bwMode="auto">
          <a:xfrm>
            <a:off x="7253288" y="3338513"/>
            <a:ext cx="2055812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8180388" y="5010150"/>
            <a:ext cx="9525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180388" y="4527550"/>
            <a:ext cx="0" cy="482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7391400" y="4527550"/>
            <a:ext cx="79057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Улыбающееся лицо 14">
            <a:hlinkClick r:id="rId4" action="ppaction://hlinksldjump"/>
          </p:cNvPr>
          <p:cNvSpPr/>
          <p:nvPr/>
        </p:nvSpPr>
        <p:spPr>
          <a:xfrm>
            <a:off x="10942638" y="5748338"/>
            <a:ext cx="774700" cy="652462"/>
          </a:xfrm>
          <a:prstGeom prst="smileyFac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2679700" y="503238"/>
            <a:ext cx="3975100" cy="776287"/>
          </a:xfrm>
          <a:prstGeom prst="cloud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Georgia" panose="02040502050405020303" pitchFamily="18" charset="0"/>
              </a:rPr>
              <a:t>Разрезания</a:t>
            </a:r>
          </a:p>
        </p:txBody>
      </p:sp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863600" y="892175"/>
            <a:ext cx="660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Georgia" panose="02040502050405020303" pitchFamily="18" charset="0"/>
              </a:rPr>
              <a:t>40</a:t>
            </a:r>
          </a:p>
        </p:txBody>
      </p:sp>
      <p:pic>
        <p:nvPicPr>
          <p:cNvPr id="8199" name="Рисунок 6" descr="C:\Users\9zzz\Pictures\img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t="72298" r="61996" b="12482"/>
          <a:stretch>
            <a:fillRect/>
          </a:stretch>
        </p:blipFill>
        <p:spPr bwMode="auto">
          <a:xfrm>
            <a:off x="2946066" y="2909888"/>
            <a:ext cx="2749550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762000" y="1477963"/>
            <a:ext cx="9359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latin typeface="Georgia" panose="02040502050405020303" pitchFamily="18" charset="0"/>
              </a:rPr>
              <a:t>Разделите фигуру на две равные части. (Разрезать можно не только по сторонам клеток, но и по их диагоналям)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8129588" y="2487613"/>
            <a:ext cx="2724150" cy="774700"/>
          </a:xfrm>
          <a:prstGeom prst="cloud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Georgia" panose="02040502050405020303" pitchFamily="18" charset="0"/>
              </a:rPr>
              <a:t>Ответ</a:t>
            </a:r>
          </a:p>
        </p:txBody>
      </p:sp>
      <p:pic>
        <p:nvPicPr>
          <p:cNvPr id="7178" name="Рисунок 9" descr="C:\Users\9zzz\Pictures\img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t="72298" r="61996" b="12482"/>
          <a:stretch>
            <a:fillRect/>
          </a:stretch>
        </p:blipFill>
        <p:spPr bwMode="auto">
          <a:xfrm>
            <a:off x="7207250" y="3408363"/>
            <a:ext cx="220345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 flipV="1">
            <a:off x="8280400" y="4610100"/>
            <a:ext cx="481013" cy="47307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7861300" y="4594225"/>
            <a:ext cx="419100" cy="4953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Улыбающееся лицо 13">
            <a:hlinkClick r:id="rId4" action="ppaction://hlinksldjump"/>
          </p:cNvPr>
          <p:cNvSpPr/>
          <p:nvPr/>
        </p:nvSpPr>
        <p:spPr>
          <a:xfrm>
            <a:off x="10942638" y="5748338"/>
            <a:ext cx="774700" cy="652462"/>
          </a:xfrm>
          <a:prstGeom prst="smileyFac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70666-C738-4AE6-AE54-BF22E41708E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Двойная стрелка влево/вправо 5"/>
          <p:cNvSpPr/>
          <p:nvPr/>
        </p:nvSpPr>
        <p:spPr>
          <a:xfrm>
            <a:off x="2601320" y="467519"/>
            <a:ext cx="4641850" cy="890588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Georgia" panose="02040502050405020303" pitchFamily="18" charset="0"/>
              </a:rPr>
              <a:t>Считай-ка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4848" y="1692970"/>
            <a:ext cx="8202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Поставь между четверками знаки сложения так, чтобы получилось верное равенство:</a:t>
            </a:r>
          </a:p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4 4 4 4 4 4 4 4 = 500</a:t>
            </a:r>
            <a:endParaRPr lang="ru-RU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8575675" y="4102100"/>
            <a:ext cx="2724150" cy="774700"/>
          </a:xfrm>
          <a:prstGeom prst="cloud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Georgia" panose="02040502050405020303" pitchFamily="18" charset="0"/>
              </a:rPr>
              <a:t>Ответ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40328" y="5111215"/>
            <a:ext cx="5859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444 + 44 + 4 + 4 + 4 = 500.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0" name="Улыбающееся лицо 9">
            <a:hlinkClick r:id="rId3" action="ppaction://hlinksldjump"/>
          </p:cNvPr>
          <p:cNvSpPr/>
          <p:nvPr/>
        </p:nvSpPr>
        <p:spPr>
          <a:xfrm>
            <a:off x="10942638" y="5748338"/>
            <a:ext cx="774700" cy="652462"/>
          </a:xfrm>
          <a:prstGeom prst="smileyFac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4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70666-C738-4AE6-AE54-BF22E41708E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3543" y="1520039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Расставьте скобки в записи  7*9+12:3-2   так, чтобы значение полученного выражения было равно 75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34252" y="5096281"/>
            <a:ext cx="3411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00B050"/>
                </a:solidFill>
                <a:latin typeface="arial" panose="020B0604020202020204" pitchFamily="34" charset="0"/>
              </a:rPr>
              <a:t>(7*9+12):(3-2</a:t>
            </a:r>
            <a:r>
              <a:rPr lang="ru-RU" sz="36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)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8575675" y="4102100"/>
            <a:ext cx="2724150" cy="774700"/>
          </a:xfrm>
          <a:prstGeom prst="cloud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Georgia" panose="02040502050405020303" pitchFamily="18" charset="0"/>
              </a:rPr>
              <a:t>Ответ</a:t>
            </a: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2601320" y="467519"/>
            <a:ext cx="4641850" cy="890588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Georgia" panose="02040502050405020303" pitchFamily="18" charset="0"/>
              </a:rPr>
              <a:t>Считай-ка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12" name="Улыбающееся лицо 11">
            <a:hlinkClick r:id="rId3" action="ppaction://hlinksldjump"/>
          </p:cNvPr>
          <p:cNvSpPr/>
          <p:nvPr/>
        </p:nvSpPr>
        <p:spPr>
          <a:xfrm>
            <a:off x="10942638" y="5748338"/>
            <a:ext cx="774700" cy="652462"/>
          </a:xfrm>
          <a:prstGeom prst="smileyFac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76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70666-C738-4AE6-AE54-BF22E41708E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37482" y="1269215"/>
            <a:ext cx="89074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Найдите в словах числительное (число),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данного текста.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 каждое найденное числительное – 1 балл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Напишите скольких числительных нашли.</a:t>
            </a:r>
            <a:endParaRPr lang="ru-RU" sz="2400" dirty="0">
              <a:solidFill>
                <a:srgbClr val="000000"/>
              </a:solidFill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Caveat"/>
              </a:rPr>
              <a:t>Опять Родина встречает зиму. Припять покрылась льдом. Много снегу подвалило. Стрижа едва ли увидишь. Сорока собирает отбросы. Припасы на зиму люди хранят в подвалах. Патрикеевна мышкует. В парке одинаково подстриженные деревья припорошены снежком. Лыжники в трикотажных костюмах не бояться морозов. Мил ли он нам, этот мороз? Да, по-настоящему мил и дорог!      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2601320" y="467519"/>
            <a:ext cx="4641850" cy="890588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Georgia" panose="02040502050405020303" pitchFamily="18" charset="0"/>
              </a:rPr>
              <a:t>Считай-ка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12" name="Улыбающееся лицо 11">
            <a:hlinkClick r:id="rId3" action="ppaction://hlinksldjump"/>
          </p:cNvPr>
          <p:cNvSpPr/>
          <p:nvPr/>
        </p:nvSpPr>
        <p:spPr>
          <a:xfrm>
            <a:off x="10942638" y="5748338"/>
            <a:ext cx="774700" cy="652462"/>
          </a:xfrm>
          <a:prstGeom prst="smileyFac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718</Words>
  <Application>Microsoft Office PowerPoint</Application>
  <PresentationFormat>Широкоэкранный</PresentationFormat>
  <Paragraphs>196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arial</vt:lpstr>
      <vt:lpstr>Calibri</vt:lpstr>
      <vt:lpstr>Calibri Light</vt:lpstr>
      <vt:lpstr>Caveat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 раунд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9zzz</dc:creator>
  <cp:lastModifiedBy>comp04</cp:lastModifiedBy>
  <cp:revision>63</cp:revision>
  <dcterms:created xsi:type="dcterms:W3CDTF">2016-08-04T09:25:48Z</dcterms:created>
  <dcterms:modified xsi:type="dcterms:W3CDTF">2022-03-12T03:48:56Z</dcterms:modified>
</cp:coreProperties>
</file>