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57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9" r:id="rId10"/>
    <p:sldId id="280" r:id="rId11"/>
    <p:sldId id="265" r:id="rId12"/>
    <p:sldId id="278" r:id="rId13"/>
    <p:sldId id="283" r:id="rId14"/>
    <p:sldId id="282" r:id="rId15"/>
    <p:sldId id="281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789" autoAdjust="0"/>
    <p:restoredTop sz="94660"/>
  </p:normalViewPr>
  <p:slideViewPr>
    <p:cSldViewPr>
      <p:cViewPr varScale="1">
        <p:scale>
          <a:sx n="77" d="100"/>
          <a:sy n="77" d="100"/>
        </p:scale>
        <p:origin x="-96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ADD719D-6D8C-434F-84B5-F269FC47D42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5A3D62E-F064-4F02-B4D8-E66C4C12E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17A9D-CC11-4E02-8B61-12986F9FD24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74F64FB-5C0B-4DD2-B062-5DC3F092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2286-DB0B-49F2-BA89-A102C9529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C388-2682-4C8E-AAE2-FADBB1514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44E0F-D806-4238-8CA3-2C8A8610E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06F0-AEB4-4EBA-8E1A-73365EDC5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E9309-FF41-47B5-8D3B-F498437A1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5EA49-E235-4A6E-BD3F-6D611DD0B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4DEDD-C05C-4BC6-8ED0-E8572E449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240C1-1B6B-4543-A296-CD8D4023C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2CBD-499C-4C45-AF5E-F68E8A4F9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7D1B6-89CC-4F6F-9341-3225320F4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593FD4BC-C012-410A-96D4-8C7CE58A7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2.bin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75" y="3714750"/>
            <a:ext cx="7696200" cy="1512888"/>
          </a:xfrm>
        </p:spPr>
        <p:txBody>
          <a:bodyPr/>
          <a:lstStyle/>
          <a:p>
            <a:pPr eaLnBrk="1" hangingPunct="1"/>
            <a:r>
              <a:rPr lang="ru-RU" sz="4800" b="1" i="1" dirty="0" smtClean="0"/>
              <a:t>Тема урока:</a:t>
            </a:r>
            <a:r>
              <a:rPr lang="ru-RU" sz="4800" b="1" dirty="0" smtClean="0"/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          </a:t>
            </a:r>
            <a:br>
              <a:rPr lang="ru-RU" sz="4800" dirty="0" smtClean="0"/>
            </a:br>
            <a:r>
              <a:rPr lang="ru-RU" b="1" dirty="0" smtClean="0">
                <a:solidFill>
                  <a:srgbClr val="002060"/>
                </a:solidFill>
              </a:rPr>
              <a:t>Сложение и вычитание многочленов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85813" y="1857375"/>
          <a:ext cx="6948487" cy="1285875"/>
        </p:xfrm>
        <a:graphic>
          <a:graphicData uri="http://schemas.openxmlformats.org/presentationml/2006/ole">
            <p:oleObj spid="_x0000_s23554" name="Формула" r:id="rId3" imgW="3479760" imgH="647640" progId="Equation.3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625" y="785813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i="1" kern="0" dirty="0"/>
              <a:t>Найдите разность  многочленов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4071938"/>
            <a:ext cx="642937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i="1" kern="0" dirty="0"/>
              <a:t>Что надо для этого сделать в первую очередь?</a:t>
            </a:r>
          </a:p>
        </p:txBody>
      </p:sp>
      <p:sp>
        <p:nvSpPr>
          <p:cNvPr id="5" name="Прямоугольник 4">
            <a:hlinkClick r:id="rId4" action="ppaction://hlinksldjump" tooltip="слайд9"/>
          </p:cNvPr>
          <p:cNvSpPr/>
          <p:nvPr/>
        </p:nvSpPr>
        <p:spPr>
          <a:xfrm>
            <a:off x="6786563" y="5786438"/>
            <a:ext cx="18573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2400" b="1" i="1" u="sng" kern="0" dirty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Проверка</a:t>
            </a:r>
            <a:endParaRPr lang="ru-RU" sz="2400" b="1" i="1" u="sng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4" name="Picture 14" descr="TEACH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0"/>
            <a:ext cx="1035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ial" charset="0"/>
                <a:cs typeface="Arial" charset="0"/>
              </a:rPr>
              <a:t>Алгоритм сложения и вычитания многочленов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2714625"/>
            <a:ext cx="8715375" cy="1692275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Раскрыть скобки</a:t>
            </a:r>
          </a:p>
          <a:p>
            <a:pPr eaLnBrk="1" hangingPunct="1"/>
            <a:r>
              <a:rPr lang="ru-RU" sz="4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Привести подобные члены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4714875"/>
            <a:ext cx="17859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019290 h 1296"/>
              <a:gd name="T2" fmla="*/ 25400 w 5793"/>
              <a:gd name="T3" fmla="*/ 1920444 h 1296"/>
              <a:gd name="T4" fmla="*/ 101600 w 5793"/>
              <a:gd name="T5" fmla="*/ 1652146 h 1296"/>
              <a:gd name="T6" fmla="*/ 177800 w 5793"/>
              <a:gd name="T7" fmla="*/ 1454453 h 1296"/>
              <a:gd name="T8" fmla="*/ 330200 w 5793"/>
              <a:gd name="T9" fmla="*/ 1256761 h 1296"/>
              <a:gd name="T10" fmla="*/ 520700 w 5793"/>
              <a:gd name="T11" fmla="*/ 1101431 h 1296"/>
              <a:gd name="T12" fmla="*/ 596900 w 5793"/>
              <a:gd name="T13" fmla="*/ 1016705 h 1296"/>
              <a:gd name="T14" fmla="*/ 685800 w 5793"/>
              <a:gd name="T15" fmla="*/ 960222 h 1296"/>
              <a:gd name="T16" fmla="*/ 889000 w 5793"/>
              <a:gd name="T17" fmla="*/ 819013 h 1296"/>
              <a:gd name="T18" fmla="*/ 1028700 w 5793"/>
              <a:gd name="T19" fmla="*/ 790771 h 1296"/>
              <a:gd name="T20" fmla="*/ 1143000 w 5793"/>
              <a:gd name="T21" fmla="*/ 677804 h 1296"/>
              <a:gd name="T22" fmla="*/ 1409700 w 5793"/>
              <a:gd name="T23" fmla="*/ 578957 h 1296"/>
              <a:gd name="T24" fmla="*/ 2070100 w 5793"/>
              <a:gd name="T25" fmla="*/ 310660 h 1296"/>
              <a:gd name="T26" fmla="*/ 2222500 w 5793"/>
              <a:gd name="T27" fmla="*/ 268297 h 1296"/>
              <a:gd name="T28" fmla="*/ 2781300 w 5793"/>
              <a:gd name="T29" fmla="*/ 112967 h 1296"/>
              <a:gd name="T30" fmla="*/ 2984500 w 5793"/>
              <a:gd name="T31" fmla="*/ 70605 h 1296"/>
              <a:gd name="T32" fmla="*/ 3721100 w 5793"/>
              <a:gd name="T33" fmla="*/ 84725 h 1296"/>
              <a:gd name="T34" fmla="*/ 3860800 w 5793"/>
              <a:gd name="T35" fmla="*/ 127088 h 1296"/>
              <a:gd name="T36" fmla="*/ 4762500 w 5793"/>
              <a:gd name="T37" fmla="*/ 84725 h 1296"/>
              <a:gd name="T38" fmla="*/ 5130800 w 5793"/>
              <a:gd name="T39" fmla="*/ 42363 h 1296"/>
              <a:gd name="T40" fmla="*/ 5308600 w 5793"/>
              <a:gd name="T41" fmla="*/ 56484 h 1296"/>
              <a:gd name="T42" fmla="*/ 5346700 w 5793"/>
              <a:gd name="T43" fmla="*/ 98846 h 1296"/>
              <a:gd name="T44" fmla="*/ 5537200 w 5793"/>
              <a:gd name="T45" fmla="*/ 183572 h 1296"/>
              <a:gd name="T46" fmla="*/ 5918200 w 5793"/>
              <a:gd name="T47" fmla="*/ 197693 h 1296"/>
              <a:gd name="T48" fmla="*/ 6578601 w 5793"/>
              <a:gd name="T49" fmla="*/ 268297 h 1296"/>
              <a:gd name="T50" fmla="*/ 6832601 w 5793"/>
              <a:gd name="T51" fmla="*/ 353023 h 1296"/>
              <a:gd name="T52" fmla="*/ 7175501 w 5793"/>
              <a:gd name="T53" fmla="*/ 353023 h 1296"/>
              <a:gd name="T54" fmla="*/ 7239001 w 5793"/>
              <a:gd name="T55" fmla="*/ 381264 h 1296"/>
              <a:gd name="T56" fmla="*/ 7543801 w 5793"/>
              <a:gd name="T57" fmla="*/ 480111 h 1296"/>
              <a:gd name="T58" fmla="*/ 7848601 w 5793"/>
              <a:gd name="T59" fmla="*/ 593078 h 1296"/>
              <a:gd name="T60" fmla="*/ 7912101 w 5793"/>
              <a:gd name="T61" fmla="*/ 663683 h 1296"/>
              <a:gd name="T62" fmla="*/ 7975601 w 5793"/>
              <a:gd name="T63" fmla="*/ 720166 h 1296"/>
              <a:gd name="T64" fmla="*/ 8089901 w 5793"/>
              <a:gd name="T65" fmla="*/ 875496 h 1296"/>
              <a:gd name="T66" fmla="*/ 8242301 w 5793"/>
              <a:gd name="T67" fmla="*/ 1115552 h 1296"/>
              <a:gd name="T68" fmla="*/ 8331201 w 5793"/>
              <a:gd name="T69" fmla="*/ 1157914 h 1296"/>
              <a:gd name="T70" fmla="*/ 8420101 w 5793"/>
              <a:gd name="T71" fmla="*/ 1214398 h 1296"/>
              <a:gd name="T72" fmla="*/ 8496301 w 5793"/>
              <a:gd name="T73" fmla="*/ 1270882 h 1296"/>
              <a:gd name="T74" fmla="*/ 8737601 w 5793"/>
              <a:gd name="T75" fmla="*/ 1397970 h 1296"/>
              <a:gd name="T76" fmla="*/ 8813801 w 5793"/>
              <a:gd name="T77" fmla="*/ 1454453 h 1296"/>
              <a:gd name="T78" fmla="*/ 8928101 w 5793"/>
              <a:gd name="T79" fmla="*/ 1553300 h 1296"/>
              <a:gd name="T80" fmla="*/ 9055101 w 5793"/>
              <a:gd name="T81" fmla="*/ 1793355 h 1296"/>
              <a:gd name="T82" fmla="*/ 9182101 w 5793"/>
              <a:gd name="T83" fmla="*/ 1934564 h 1296"/>
              <a:gd name="T84" fmla="*/ 8470901 w 5793"/>
              <a:gd name="T85" fmla="*/ 2061653 h 1296"/>
              <a:gd name="T86" fmla="*/ 6489700 w 5793"/>
              <a:gd name="T87" fmla="*/ 2033411 h 1296"/>
              <a:gd name="T88" fmla="*/ 4483100 w 5793"/>
              <a:gd name="T89" fmla="*/ 2019290 h 1296"/>
              <a:gd name="T90" fmla="*/ 419100 w 5793"/>
              <a:gd name="T91" fmla="*/ 2005169 h 1296"/>
              <a:gd name="T92" fmla="*/ 0 w 5793"/>
              <a:gd name="T93" fmla="*/ 1934564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3" name="Picture 3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916832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36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96752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435600" y="2204864"/>
            <a:ext cx="3384550" cy="1655936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 smtClean="0"/>
              <a:t>А теперь все тихо встали</a:t>
            </a:r>
          </a:p>
          <a:p>
            <a:pPr algn="ctr"/>
            <a:r>
              <a:rPr lang="ru-RU" dirty="0" smtClean="0"/>
              <a:t>Дружно руки вверх подняли</a:t>
            </a:r>
          </a:p>
          <a:p>
            <a:pPr algn="ctr"/>
            <a:r>
              <a:rPr lang="ru-RU" dirty="0" smtClean="0"/>
              <a:t>В стороны, вперед, назад,</a:t>
            </a:r>
          </a:p>
          <a:p>
            <a:pPr algn="ctr"/>
            <a:r>
              <a:rPr lang="ru-RU" dirty="0" smtClean="0"/>
              <a:t>Наклонились вправо, влево,</a:t>
            </a:r>
          </a:p>
          <a:p>
            <a:pPr algn="ctr"/>
            <a:r>
              <a:rPr lang="ru-RU" dirty="0" smtClean="0"/>
              <a:t>Тихо сели, вновь за дело.</a:t>
            </a:r>
            <a:endParaRPr lang="ru-RU" dirty="0"/>
          </a:p>
        </p:txBody>
      </p:sp>
      <p:pic>
        <p:nvPicPr>
          <p:cNvPr id="5142" name="Picture 2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4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0" y="0"/>
            <a:ext cx="7643865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8000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Физминутка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980728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А теперь все тихо встали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Дружно руки вверх подняли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В стороны, вперед, назад,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Наклонились вправо, влево,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Тихо сели, вновь за дело.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3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64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2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8"/>
                </p:tgtEl>
              </p:cMediaNode>
            </p:audio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40" grpId="0" animBg="1"/>
      <p:bldP spid="5140" grpId="1" animBg="1"/>
      <p:bldP spid="5147" grpId="0" animBg="1"/>
      <p:bldP spid="51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11188" y="4581525"/>
            <a:ext cx="6337300" cy="19431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971600" y="1772816"/>
            <a:ext cx="5904656" cy="417646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200" b="1" i="1" dirty="0" smtClean="0">
                <a:latin typeface="Times New Roman" pitchFamily="18" charset="0"/>
              </a:rPr>
              <a:t>1)   (3х+1)-(-3х</a:t>
            </a:r>
            <a:r>
              <a:rPr lang="ru-RU" sz="3200" b="1" i="1" baseline="30000" dirty="0" smtClean="0">
                <a:latin typeface="Times New Roman" pitchFamily="18" charset="0"/>
              </a:rPr>
              <a:t>2</a:t>
            </a:r>
            <a:r>
              <a:rPr lang="ru-RU" sz="3200" b="1" i="1" dirty="0" smtClean="0">
                <a:latin typeface="Times New Roman" pitchFamily="18" charset="0"/>
              </a:rPr>
              <a:t>+3х+1)</a:t>
            </a:r>
          </a:p>
          <a:p>
            <a:r>
              <a:rPr lang="ru-RU" sz="3200" b="1" i="1" dirty="0" smtClean="0">
                <a:latin typeface="Times New Roman" pitchFamily="18" charset="0"/>
              </a:rPr>
              <a:t>2)   (20у-1)-(25у+2)</a:t>
            </a:r>
          </a:p>
          <a:p>
            <a:r>
              <a:rPr lang="ru-RU" sz="3200" b="1" i="1" dirty="0" smtClean="0">
                <a:latin typeface="Times New Roman" pitchFamily="18" charset="0"/>
              </a:rPr>
              <a:t>3)   (6-3х-х</a:t>
            </a:r>
            <a:r>
              <a:rPr lang="ru-RU" sz="3200" b="1" i="1" baseline="30000" dirty="0" smtClean="0">
                <a:latin typeface="Times New Roman" pitchFamily="18" charset="0"/>
              </a:rPr>
              <a:t>2</a:t>
            </a:r>
            <a:r>
              <a:rPr lang="ru-RU" sz="3200" b="1" i="1" dirty="0" smtClean="0">
                <a:latin typeface="Times New Roman" pitchFamily="18" charset="0"/>
              </a:rPr>
              <a:t>)+(х</a:t>
            </a:r>
            <a:r>
              <a:rPr lang="ru-RU" sz="3200" b="1" i="1" baseline="30000" dirty="0" smtClean="0">
                <a:latin typeface="Times New Roman" pitchFamily="18" charset="0"/>
              </a:rPr>
              <a:t>2</a:t>
            </a:r>
            <a:r>
              <a:rPr lang="ru-RU" sz="3200" b="1" i="1" dirty="0" smtClean="0">
                <a:latin typeface="Times New Roman" pitchFamily="18" charset="0"/>
              </a:rPr>
              <a:t>+2-2х)</a:t>
            </a:r>
          </a:p>
          <a:p>
            <a:r>
              <a:rPr lang="ru-RU" sz="3200" b="1" i="1" dirty="0" smtClean="0">
                <a:latin typeface="Times New Roman" pitchFamily="18" charset="0"/>
              </a:rPr>
              <a:t>4)   (-4а+5)-(-12а+3)</a:t>
            </a:r>
          </a:p>
          <a:p>
            <a:r>
              <a:rPr lang="ru-RU" sz="3200" b="1" i="1" dirty="0" smtClean="0">
                <a:latin typeface="Times New Roman" pitchFamily="18" charset="0"/>
              </a:rPr>
              <a:t>5)   (3х+6)+(12-2х)</a:t>
            </a:r>
          </a:p>
          <a:p>
            <a:r>
              <a:rPr lang="ru-RU" sz="3200" b="1" i="1" dirty="0" smtClean="0">
                <a:latin typeface="Times New Roman" pitchFamily="18" charset="0"/>
              </a:rPr>
              <a:t>6)   (х+6у)+(3-6у)</a:t>
            </a:r>
          </a:p>
          <a:p>
            <a:pPr marL="742950" indent="-742950">
              <a:buAutoNum type="arabicParenR" startAt="7"/>
            </a:pPr>
            <a:r>
              <a:rPr lang="ru-RU" sz="3200" b="1" i="1" dirty="0" smtClean="0">
                <a:latin typeface="Times New Roman" pitchFamily="18" charset="0"/>
              </a:rPr>
              <a:t>(12а+3в)+(2а-4в)-(а+2в)</a:t>
            </a:r>
          </a:p>
          <a:p>
            <a:pPr marL="742950" indent="-742950"/>
            <a:r>
              <a:rPr lang="ru-RU" sz="2800" b="1" i="1" dirty="0" smtClean="0">
                <a:latin typeface="Times New Roman" pitchFamily="18" charset="0"/>
              </a:rPr>
              <a:t>Ответы:</a:t>
            </a:r>
          </a:p>
          <a:p>
            <a:pPr marL="742950" indent="-742950"/>
            <a:endParaRPr lang="ru-RU" sz="2800" b="1" i="1" dirty="0" smtClean="0">
              <a:latin typeface="Times New Roman" pitchFamily="18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475656" y="692696"/>
            <a:ext cx="7129463" cy="1080665"/>
          </a:xfrm>
          <a:prstGeom prst="roundRect">
            <a:avLst>
              <a:gd name="adj" fmla="val 16667"/>
            </a:avLst>
          </a:prstGeom>
          <a:solidFill>
            <a:srgbClr val="FFFF99">
              <a:alpha val="27058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</a:rPr>
              <a:t>Игра «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</a:rPr>
              <a:t>Угадай слово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</a:rPr>
              <a:t>»</a:t>
            </a:r>
            <a:endParaRPr lang="ru-RU" sz="32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4101" name="Picture 5" descr="CRCTR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750" y="404813"/>
            <a:ext cx="634858" cy="15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RCTR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708920"/>
            <a:ext cx="2123728" cy="258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5517232"/>
          <a:ext cx="748883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33"/>
                <a:gridCol w="1069833"/>
                <a:gridCol w="1069833"/>
                <a:gridCol w="1069833"/>
                <a:gridCol w="1069833"/>
                <a:gridCol w="1069833"/>
                <a:gridCol w="10698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r>
                        <a:rPr lang="ru-RU" sz="2400" b="1" i="1" dirty="0" smtClean="0"/>
                        <a:t>а</a:t>
                      </a:r>
                      <a:r>
                        <a:rPr lang="ru-RU" sz="2400" b="1" dirty="0" smtClean="0"/>
                        <a:t>-3</a:t>
                      </a:r>
                      <a:r>
                        <a:rPr lang="ru-RU" sz="2400" b="1" i="1" dirty="0" smtClean="0"/>
                        <a:t>в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х+3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х+18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3х</a:t>
                      </a:r>
                      <a:r>
                        <a:rPr lang="ru-RU" sz="2400" b="1" baseline="30000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-5х+8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-5у-3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r>
                        <a:rPr lang="ru-RU" sz="2400" b="1" i="1" dirty="0" smtClean="0"/>
                        <a:t>а</a:t>
                      </a:r>
                      <a:r>
                        <a:rPr lang="ru-RU" sz="2400" b="1" dirty="0" smtClean="0"/>
                        <a:t>+2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/>
              <a:t>Самостоятельная работа</a:t>
            </a:r>
            <a:endParaRPr lang="ru-RU" sz="32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</a:t>
                      </a:r>
                      <a:r>
                        <a:rPr lang="ru-RU" baseline="0" dirty="0" smtClean="0"/>
                        <a:t> 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1.Упростите выражение:</a:t>
                      </a:r>
                    </a:p>
                    <a:p>
                      <a:r>
                        <a:rPr lang="ru-RU" dirty="0" smtClean="0"/>
                        <a:t>      5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+(8-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i="1" dirty="0" smtClean="0"/>
                        <a:t>      </a:t>
                      </a:r>
                      <a:r>
                        <a:rPr lang="ru-RU" i="0" dirty="0" smtClean="0"/>
                        <a:t>9</a:t>
                      </a:r>
                      <a:r>
                        <a:rPr lang="ru-RU" i="1" dirty="0" smtClean="0"/>
                        <a:t>х</a:t>
                      </a:r>
                      <a:r>
                        <a:rPr lang="ru-RU" i="0" dirty="0" smtClean="0"/>
                        <a:t>-(</a:t>
                      </a:r>
                      <a:r>
                        <a:rPr lang="ru-RU" i="1" dirty="0" smtClean="0"/>
                        <a:t>х</a:t>
                      </a:r>
                      <a:r>
                        <a:rPr lang="ru-RU" i="0" dirty="0" smtClean="0"/>
                        <a:t>-9</a:t>
                      </a:r>
                      <a:r>
                        <a:rPr lang="ru-RU" i="1" dirty="0" smtClean="0"/>
                        <a:t>у</a:t>
                      </a:r>
                      <a:r>
                        <a:rPr lang="ru-RU" i="0" dirty="0" smtClean="0"/>
                        <a:t>)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1.Упростите выражение: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(2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+4)+(6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-3)</a:t>
                      </a:r>
                    </a:p>
                    <a:p>
                      <a:r>
                        <a:rPr lang="ru-RU" i="1" dirty="0" smtClean="0"/>
                        <a:t>   </a:t>
                      </a:r>
                      <a:r>
                        <a:rPr lang="ru-RU" i="0" dirty="0" smtClean="0"/>
                        <a:t>(7</a:t>
                      </a:r>
                      <a:r>
                        <a:rPr lang="ru-RU" i="1" dirty="0" smtClean="0"/>
                        <a:t>х</a:t>
                      </a:r>
                      <a:r>
                        <a:rPr lang="ru-RU" i="0" dirty="0" smtClean="0"/>
                        <a:t>-4)-(1-2</a:t>
                      </a:r>
                      <a:r>
                        <a:rPr lang="ru-RU" i="1" dirty="0" smtClean="0"/>
                        <a:t>х</a:t>
                      </a:r>
                      <a:r>
                        <a:rPr lang="ru-RU" i="0" dirty="0" smtClean="0"/>
                        <a:t>)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1.Упростите выражение:</a:t>
                      </a:r>
                    </a:p>
                    <a:p>
                      <a:r>
                        <a:rPr lang="ru-RU" dirty="0" smtClean="0"/>
                        <a:t> (</a:t>
                      </a:r>
                      <a:r>
                        <a:rPr lang="ru-RU" i="1" dirty="0" smtClean="0"/>
                        <a:t>а</a:t>
                      </a:r>
                      <a:r>
                        <a:rPr lang="ru-RU" baseline="30000" dirty="0" smtClean="0"/>
                        <a:t>2</a:t>
                      </a:r>
                      <a:r>
                        <a:rPr lang="ru-RU" baseline="0" dirty="0" smtClean="0"/>
                        <a:t>+2</a:t>
                      </a:r>
                      <a:r>
                        <a:rPr lang="ru-RU" i="1" baseline="0" dirty="0" smtClean="0"/>
                        <a:t>а</a:t>
                      </a:r>
                      <a:r>
                        <a:rPr lang="ru-RU" baseline="0" dirty="0" smtClean="0"/>
                        <a:t>-1)+(3</a:t>
                      </a:r>
                      <a:r>
                        <a:rPr lang="ru-RU" i="1" baseline="0" dirty="0" smtClean="0"/>
                        <a:t>а</a:t>
                      </a:r>
                      <a:r>
                        <a:rPr lang="ru-RU" baseline="30000" dirty="0" smtClean="0"/>
                        <a:t>2</a:t>
                      </a:r>
                      <a:r>
                        <a:rPr lang="ru-RU" i="1" baseline="0" dirty="0" smtClean="0"/>
                        <a:t>-а</a:t>
                      </a:r>
                      <a:r>
                        <a:rPr lang="ru-RU" baseline="0" dirty="0" smtClean="0"/>
                        <a:t>+6)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(7</a:t>
                      </a:r>
                      <a:r>
                        <a:rPr lang="ru-RU" i="1" dirty="0" smtClean="0"/>
                        <a:t>х</a:t>
                      </a:r>
                      <a:r>
                        <a:rPr lang="ru-RU" baseline="30000" dirty="0" smtClean="0"/>
                        <a:t>2</a:t>
                      </a:r>
                      <a:r>
                        <a:rPr lang="ru-RU" baseline="0" dirty="0" smtClean="0"/>
                        <a:t>-5</a:t>
                      </a:r>
                      <a:r>
                        <a:rPr lang="ru-RU" i="1" baseline="0" dirty="0" smtClean="0"/>
                        <a:t>у</a:t>
                      </a:r>
                      <a:r>
                        <a:rPr lang="ru-RU" baseline="30000" dirty="0" smtClean="0"/>
                        <a:t>2</a:t>
                      </a:r>
                      <a:r>
                        <a:rPr lang="ru-RU" baseline="0" dirty="0" smtClean="0"/>
                        <a:t>)-(-</a:t>
                      </a:r>
                      <a:r>
                        <a:rPr lang="ru-RU" i="1" baseline="0" dirty="0" smtClean="0"/>
                        <a:t>х</a:t>
                      </a:r>
                      <a:r>
                        <a:rPr lang="ru-RU" baseline="30000" dirty="0" smtClean="0"/>
                        <a:t>2</a:t>
                      </a:r>
                      <a:r>
                        <a:rPr lang="ru-RU" baseline="0" dirty="0" smtClean="0"/>
                        <a:t>+</a:t>
                      </a:r>
                      <a:r>
                        <a:rPr lang="ru-RU" i="1" baseline="0" dirty="0" smtClean="0"/>
                        <a:t>ху</a:t>
                      </a:r>
                      <a:r>
                        <a:rPr lang="ru-RU" baseline="0" dirty="0" smtClean="0"/>
                        <a:t>-</a:t>
                      </a:r>
                      <a:r>
                        <a:rPr lang="ru-RU" i="1" baseline="0" dirty="0" smtClean="0"/>
                        <a:t>у</a:t>
                      </a:r>
                      <a:r>
                        <a:rPr lang="ru-RU" baseline="30000" dirty="0" smtClean="0"/>
                        <a:t>2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2.Решите уравнение:</a:t>
                      </a:r>
                    </a:p>
                    <a:p>
                      <a:r>
                        <a:rPr lang="ru-RU" dirty="0" smtClean="0"/>
                        <a:t>3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+6+8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=17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2.Решите уравнение:</a:t>
                      </a:r>
                    </a:p>
                    <a:p>
                      <a:r>
                        <a:rPr lang="ru-RU" dirty="0" smtClean="0"/>
                        <a:t>    (2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-7)+(6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+1)=18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2.Решите уравнение:</a:t>
                      </a:r>
                    </a:p>
                    <a:p>
                      <a:r>
                        <a:rPr lang="ru-RU" dirty="0" smtClean="0"/>
                        <a:t>   (3-5,8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)-(2,2</a:t>
                      </a:r>
                      <a:r>
                        <a:rPr lang="ru-RU" i="1" dirty="0" smtClean="0"/>
                        <a:t>х</a:t>
                      </a:r>
                      <a:r>
                        <a:rPr lang="ru-RU" dirty="0" smtClean="0"/>
                        <a:t>+3)=16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3.Упростить и найти значение при а=1</a:t>
                      </a:r>
                    </a:p>
                    <a:p>
                      <a:r>
                        <a:rPr lang="ru-RU" dirty="0" smtClean="0"/>
                        <a:t>(4а+9)-(5+2а)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3.Упростить и найти значение при а=2</a:t>
                      </a:r>
                    </a:p>
                    <a:p>
                      <a:r>
                        <a:rPr lang="ru-RU" dirty="0" smtClean="0"/>
                        <a:t>(2а+3)-(-5а+1)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Составьте и упростите выражение: А+В-С , где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    А=5а</a:t>
                      </a:r>
                      <a:r>
                        <a:rPr lang="ru-RU" baseline="30000" dirty="0" smtClean="0"/>
                        <a:t>2</a:t>
                      </a:r>
                      <a:r>
                        <a:rPr lang="ru-RU" baseline="0" dirty="0" smtClean="0"/>
                        <a:t>-ав+12в</a:t>
                      </a:r>
                      <a:r>
                        <a:rPr lang="ru-RU" baseline="30000" dirty="0" smtClean="0"/>
                        <a:t>2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     В=4а</a:t>
                      </a:r>
                      <a:r>
                        <a:rPr lang="ru-RU" baseline="30000" dirty="0" smtClean="0"/>
                        <a:t>2</a:t>
                      </a:r>
                      <a:r>
                        <a:rPr lang="ru-RU" baseline="0" dirty="0" smtClean="0"/>
                        <a:t>+8ав-в</a:t>
                      </a:r>
                      <a:r>
                        <a:rPr lang="ru-RU" baseline="30000" dirty="0" smtClean="0"/>
                        <a:t>2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     С= 9а</a:t>
                      </a:r>
                      <a:r>
                        <a:rPr lang="ru-RU" baseline="30000" dirty="0" smtClean="0"/>
                        <a:t>2</a:t>
                      </a:r>
                      <a:r>
                        <a:rPr lang="ru-RU" baseline="0" dirty="0" smtClean="0"/>
                        <a:t>-11в</a:t>
                      </a:r>
                      <a:r>
                        <a:rPr lang="ru-RU" baseline="30000" dirty="0" smtClean="0"/>
                        <a:t>2</a:t>
                      </a:r>
                      <a:endParaRPr lang="ru-RU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6672"/>
            <a:ext cx="1443013" cy="129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71500" y="5715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9900FF"/>
                </a:solidFill>
              </a:rPr>
              <a:t>Итог урока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71500" y="2071688"/>
            <a:ext cx="733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 i="1"/>
              <a:t> Что нового мы узнали на уроке?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42938" y="3000375"/>
            <a:ext cx="6950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 i="1"/>
              <a:t> Как складывают и вычитают </a:t>
            </a:r>
          </a:p>
          <a:p>
            <a:r>
              <a:rPr lang="ru-RU" sz="3200" b="1" i="1"/>
              <a:t>многочлены?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86688" y="5929313"/>
            <a:ext cx="785812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5"/>
          <p:cNvSpPr>
            <a:spLocks noChangeArrowheads="1" noChangeShapeType="1" noTextEdit="1"/>
          </p:cNvSpPr>
          <p:nvPr/>
        </p:nvSpPr>
        <p:spPr bwMode="auto">
          <a:xfrm>
            <a:off x="714375" y="4786313"/>
            <a:ext cx="74168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урок!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1431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2"/>
          <p:cNvSpPr txBox="1">
            <a:spLocks noChangeArrowheads="1"/>
          </p:cNvSpPr>
          <p:nvPr/>
        </p:nvSpPr>
        <p:spPr bwMode="auto">
          <a:xfrm>
            <a:off x="6516688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8" name="Text Box 47"/>
          <p:cNvSpPr txBox="1">
            <a:spLocks noChangeArrowheads="1"/>
          </p:cNvSpPr>
          <p:nvPr/>
        </p:nvSpPr>
        <p:spPr bwMode="auto">
          <a:xfrm>
            <a:off x="1187450" y="2781300"/>
            <a:ext cx="787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алгебраическая сумма одночленов;</a:t>
            </a:r>
          </a:p>
        </p:txBody>
      </p:sp>
      <p:sp>
        <p:nvSpPr>
          <p:cNvPr id="3896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2857496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Б</a:t>
            </a:r>
          </a:p>
        </p:txBody>
      </p:sp>
      <p:sp>
        <p:nvSpPr>
          <p:cNvPr id="38967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1989138"/>
            <a:ext cx="360362" cy="503237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А</a:t>
            </a:r>
          </a:p>
        </p:txBody>
      </p:sp>
      <p:sp>
        <p:nvSpPr>
          <p:cNvPr id="38968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3786190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В</a:t>
            </a:r>
          </a:p>
        </p:txBody>
      </p:sp>
      <p:sp>
        <p:nvSpPr>
          <p:cNvPr id="38969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4857760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Г</a:t>
            </a:r>
          </a:p>
        </p:txBody>
      </p:sp>
      <p:sp>
        <p:nvSpPr>
          <p:cNvPr id="1033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72" name="AutoShape 60"/>
          <p:cNvSpPr>
            <a:spLocks noChangeArrowheads="1"/>
          </p:cNvSpPr>
          <p:nvPr/>
        </p:nvSpPr>
        <p:spPr bwMode="auto">
          <a:xfrm>
            <a:off x="3357563" y="3071813"/>
            <a:ext cx="2714625" cy="576262"/>
          </a:xfrm>
          <a:prstGeom prst="wedgeEllipseCallout">
            <a:avLst>
              <a:gd name="adj1" fmla="val -102241"/>
              <a:gd name="adj2" fmla="val 16184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НЕ ДОУЧИЛ!</a:t>
            </a:r>
            <a:endParaRPr lang="ru-RU" sz="2000" b="1"/>
          </a:p>
        </p:txBody>
      </p:sp>
      <p:graphicFrame>
        <p:nvGraphicFramePr>
          <p:cNvPr id="102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name="Формула" r:id="rId4" imgW="0" imgH="0" progId="Equation.3">
              <p:embed/>
            </p:oleObj>
          </a:graphicData>
        </a:graphic>
      </p:graphicFrame>
      <p:sp>
        <p:nvSpPr>
          <p:cNvPr id="1045" name="Text Box 75"/>
          <p:cNvSpPr txBox="1">
            <a:spLocks noChangeArrowheads="1"/>
          </p:cNvSpPr>
          <p:nvPr/>
        </p:nvSpPr>
        <p:spPr bwMode="auto">
          <a:xfrm>
            <a:off x="1187450" y="1989138"/>
            <a:ext cx="4902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переменные и числа; </a:t>
            </a:r>
          </a:p>
        </p:txBody>
      </p:sp>
      <p:sp>
        <p:nvSpPr>
          <p:cNvPr id="1046" name="Text Box 76"/>
          <p:cNvSpPr txBox="1">
            <a:spLocks noChangeArrowheads="1"/>
          </p:cNvSpPr>
          <p:nvPr/>
        </p:nvSpPr>
        <p:spPr bwMode="auto">
          <a:xfrm>
            <a:off x="1071563" y="3786188"/>
            <a:ext cx="8262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буквенные и числовые     выражения;</a:t>
            </a:r>
          </a:p>
        </p:txBody>
      </p:sp>
      <p:sp>
        <p:nvSpPr>
          <p:cNvPr id="1047" name="Text Box 77"/>
          <p:cNvSpPr txBox="1">
            <a:spLocks noChangeArrowheads="1"/>
          </p:cNvSpPr>
          <p:nvPr/>
        </p:nvSpPr>
        <p:spPr bwMode="auto">
          <a:xfrm>
            <a:off x="1214438" y="4714875"/>
            <a:ext cx="3924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числа и степени.</a:t>
            </a:r>
          </a:p>
        </p:txBody>
      </p:sp>
      <p:sp>
        <p:nvSpPr>
          <p:cNvPr id="1048" name="Прямоугольник 19"/>
          <p:cNvSpPr>
            <a:spLocks noChangeArrowheads="1"/>
          </p:cNvSpPr>
          <p:nvPr/>
        </p:nvSpPr>
        <p:spPr bwMode="auto">
          <a:xfrm>
            <a:off x="285750" y="571500"/>
            <a:ext cx="8429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Задание 1: </a:t>
            </a:r>
            <a:r>
              <a:rPr lang="ru-RU" sz="3200" dirty="0"/>
              <a:t>закончите предложение: </a:t>
            </a:r>
            <a:r>
              <a:rPr lang="ru-RU" sz="3200" dirty="0">
                <a:solidFill>
                  <a:srgbClr val="7030A0"/>
                </a:solidFill>
              </a:rPr>
              <a:t>“Многочленом называется …”</a:t>
            </a:r>
          </a:p>
        </p:txBody>
      </p:sp>
      <p:sp>
        <p:nvSpPr>
          <p:cNvPr id="38975" name="AutoShape 63"/>
          <p:cNvSpPr>
            <a:spLocks noChangeArrowheads="1"/>
          </p:cNvSpPr>
          <p:nvPr/>
        </p:nvSpPr>
        <p:spPr bwMode="auto">
          <a:xfrm>
            <a:off x="3714744" y="857232"/>
            <a:ext cx="2357454" cy="576263"/>
          </a:xfrm>
          <a:prstGeom prst="wedgeEllipseCallout">
            <a:avLst>
              <a:gd name="adj1" fmla="val -92028"/>
              <a:gd name="adj2" fmla="val 173139"/>
            </a:avLst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balanced" dir="b"/>
          </a:scene3d>
          <a:sp3d extrusionH="430200" contourW="12700" prstMaterial="metal">
            <a:bevelT w="13500" h="13500" prst="coolSlant"/>
            <a:bevelB w="13500" h="13500" prst="angle"/>
            <a:extrusionClr>
              <a:srgbClr val="0070C0"/>
            </a:extrusionClr>
            <a:contourClr>
              <a:srgbClr val="002060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НЕ ДОУЧИЛ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38973" name="AutoShape 61"/>
          <p:cNvSpPr>
            <a:spLocks noChangeArrowheads="1"/>
          </p:cNvSpPr>
          <p:nvPr/>
        </p:nvSpPr>
        <p:spPr bwMode="auto">
          <a:xfrm>
            <a:off x="3429000" y="1928813"/>
            <a:ext cx="2643188" cy="720725"/>
          </a:xfrm>
          <a:prstGeom prst="wedgeEllipseCallout">
            <a:avLst>
              <a:gd name="adj1" fmla="val -104694"/>
              <a:gd name="adj2" fmla="val 122245"/>
            </a:avLst>
          </a:prstGeom>
          <a:blipFill>
            <a:blip r:embed="rId5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ВЕРНО!</a:t>
            </a:r>
          </a:p>
        </p:txBody>
      </p:sp>
      <p:sp>
        <p:nvSpPr>
          <p:cNvPr id="38978" name="AutoShape 66"/>
          <p:cNvSpPr>
            <a:spLocks noChangeArrowheads="1"/>
          </p:cNvSpPr>
          <p:nvPr/>
        </p:nvSpPr>
        <p:spPr bwMode="auto">
          <a:xfrm>
            <a:off x="3714744" y="5929330"/>
            <a:ext cx="2857520" cy="649288"/>
          </a:xfrm>
          <a:prstGeom prst="wedgeEllipseCallout">
            <a:avLst>
              <a:gd name="adj1" fmla="val -81579"/>
              <a:gd name="adj2" fmla="val -166380"/>
            </a:avLst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00B0F0"/>
            </a:extrusionClr>
            <a:contourClr>
              <a:srgbClr val="002060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НЕ ДОУЧИЛ!</a:t>
            </a:r>
            <a:endParaRPr lang="ru-RU" sz="2000" b="1" dirty="0"/>
          </a:p>
        </p:txBody>
      </p:sp>
      <p:pic>
        <p:nvPicPr>
          <p:cNvPr id="18" name="Picture 14" descr="TEACH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589240"/>
            <a:ext cx="1152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9"/>
                  </p:tgtEl>
                </p:cond>
              </p:nextCondLst>
            </p:seq>
          </p:childTnLst>
        </p:cTn>
      </p:par>
    </p:tnLst>
    <p:bldLst>
      <p:bldP spid="38972" grpId="0" animBg="1"/>
      <p:bldP spid="38972" grpId="1" animBg="1"/>
      <p:bldP spid="389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2"/>
          <p:cNvSpPr txBox="1">
            <a:spLocks noChangeArrowheads="1"/>
          </p:cNvSpPr>
          <p:nvPr/>
        </p:nvSpPr>
        <p:spPr bwMode="auto">
          <a:xfrm>
            <a:off x="6516688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" name="Text Box 47"/>
          <p:cNvSpPr txBox="1">
            <a:spLocks noChangeArrowheads="1"/>
          </p:cNvSpPr>
          <p:nvPr/>
        </p:nvSpPr>
        <p:spPr bwMode="auto">
          <a:xfrm>
            <a:off x="1187450" y="2781300"/>
            <a:ext cx="2351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одночлен;</a:t>
            </a:r>
          </a:p>
        </p:txBody>
      </p:sp>
      <p:sp>
        <p:nvSpPr>
          <p:cNvPr id="3896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2071678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А</a:t>
            </a:r>
          </a:p>
        </p:txBody>
      </p:sp>
      <p:sp>
        <p:nvSpPr>
          <p:cNvPr id="38967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2857496"/>
            <a:ext cx="360362" cy="503237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Б</a:t>
            </a:r>
          </a:p>
        </p:txBody>
      </p:sp>
      <p:sp>
        <p:nvSpPr>
          <p:cNvPr id="38968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3786190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В</a:t>
            </a:r>
          </a:p>
        </p:txBody>
      </p:sp>
      <p:sp>
        <p:nvSpPr>
          <p:cNvPr id="38969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4857760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Г</a:t>
            </a:r>
          </a:p>
        </p:txBody>
      </p:sp>
      <p:sp>
        <p:nvSpPr>
          <p:cNvPr id="1033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50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name="Формула" r:id="rId3" imgW="0" imgH="0" progId="Equation.3">
              <p:embed/>
            </p:oleObj>
          </a:graphicData>
        </a:graphic>
      </p:graphicFrame>
      <p:sp>
        <p:nvSpPr>
          <p:cNvPr id="2069" name="Text Box 75"/>
          <p:cNvSpPr txBox="1">
            <a:spLocks noChangeArrowheads="1"/>
          </p:cNvSpPr>
          <p:nvPr/>
        </p:nvSpPr>
        <p:spPr bwMode="auto">
          <a:xfrm>
            <a:off x="1214438" y="2000250"/>
            <a:ext cx="2566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многочлен </a:t>
            </a:r>
          </a:p>
        </p:txBody>
      </p:sp>
      <p:sp>
        <p:nvSpPr>
          <p:cNvPr id="2070" name="Text Box 76"/>
          <p:cNvSpPr txBox="1">
            <a:spLocks noChangeArrowheads="1"/>
          </p:cNvSpPr>
          <p:nvPr/>
        </p:nvSpPr>
        <p:spPr bwMode="auto">
          <a:xfrm>
            <a:off x="1071563" y="3786188"/>
            <a:ext cx="2279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 трёхчлен</a:t>
            </a:r>
          </a:p>
        </p:txBody>
      </p:sp>
      <p:sp>
        <p:nvSpPr>
          <p:cNvPr id="2071" name="Text Box 77"/>
          <p:cNvSpPr txBox="1">
            <a:spLocks noChangeArrowheads="1"/>
          </p:cNvSpPr>
          <p:nvPr/>
        </p:nvSpPr>
        <p:spPr bwMode="auto">
          <a:xfrm>
            <a:off x="1214438" y="4714875"/>
            <a:ext cx="309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четырёхчлен.</a:t>
            </a:r>
          </a:p>
        </p:txBody>
      </p:sp>
      <p:sp>
        <p:nvSpPr>
          <p:cNvPr id="2072" name="Прямоугольник 19"/>
          <p:cNvSpPr>
            <a:spLocks noChangeArrowheads="1"/>
          </p:cNvSpPr>
          <p:nvPr/>
        </p:nvSpPr>
        <p:spPr bwMode="auto">
          <a:xfrm>
            <a:off x="285750" y="571500"/>
            <a:ext cx="8429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Задание 2:</a:t>
            </a:r>
            <a:r>
              <a:rPr lang="ru-RU" sz="3200"/>
              <a:t> Как можно назвать данное выражение</a:t>
            </a:r>
          </a:p>
          <a:p>
            <a:r>
              <a:rPr lang="ru-RU" sz="3200"/>
              <a:t> </a:t>
            </a:r>
          </a:p>
          <a:p>
            <a:endParaRPr lang="ru-RU" sz="3200">
              <a:solidFill>
                <a:srgbClr val="7030A0"/>
              </a:solidFill>
            </a:endParaRPr>
          </a:p>
        </p:txBody>
      </p:sp>
      <p:sp>
        <p:nvSpPr>
          <p:cNvPr id="38975" name="AutoShape 63"/>
          <p:cNvSpPr>
            <a:spLocks noChangeArrowheads="1"/>
          </p:cNvSpPr>
          <p:nvPr/>
        </p:nvSpPr>
        <p:spPr bwMode="auto">
          <a:xfrm>
            <a:off x="3929058" y="1785926"/>
            <a:ext cx="2357454" cy="576263"/>
          </a:xfrm>
          <a:prstGeom prst="wedgeEllipseCallout">
            <a:avLst>
              <a:gd name="adj1" fmla="val -92028"/>
              <a:gd name="adj2" fmla="val 173139"/>
            </a:avLst>
          </a:prstGeom>
          <a:blipFill>
            <a:blip r:embed="rId4" cstate="print"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balanced" dir="b"/>
          </a:scene3d>
          <a:sp3d extrusionH="430200" contourW="12700" prstMaterial="metal">
            <a:bevelT w="13500" h="13500" prst="coolSlant"/>
            <a:bevelB w="13500" h="13500" prst="angle"/>
            <a:extrusionClr>
              <a:srgbClr val="0070C0"/>
            </a:extrusionClr>
            <a:contourClr>
              <a:srgbClr val="002060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НЕ ДОУЧИЛ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38978" name="AutoShape 66"/>
          <p:cNvSpPr>
            <a:spLocks noChangeArrowheads="1"/>
          </p:cNvSpPr>
          <p:nvPr/>
        </p:nvSpPr>
        <p:spPr bwMode="auto">
          <a:xfrm>
            <a:off x="3714744" y="5929330"/>
            <a:ext cx="2857520" cy="649288"/>
          </a:xfrm>
          <a:prstGeom prst="wedgeEllipseCallout">
            <a:avLst>
              <a:gd name="adj1" fmla="val -81579"/>
              <a:gd name="adj2" fmla="val -166380"/>
            </a:avLst>
          </a:prstGeom>
          <a:blipFill>
            <a:blip r:embed="rId4" cstate="print"/>
            <a:tile tx="0" ty="0" sx="100000" sy="100000" flip="none" algn="tl"/>
          </a:blipFill>
          <a:ln w="9525"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00B0F0"/>
            </a:extrusionClr>
            <a:contourClr>
              <a:srgbClr val="002060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НЕ ДОУЧИЛ!</a:t>
            </a:r>
            <a:endParaRPr lang="ru-RU" sz="2000" b="1" dirty="0"/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714625" y="1000125"/>
          <a:ext cx="4319588" cy="723900"/>
        </p:xfrm>
        <a:graphic>
          <a:graphicData uri="http://schemas.openxmlformats.org/presentationml/2006/ole">
            <p:oleObj spid="_x0000_s2051" name="Формула" r:id="rId5" imgW="1193800" imgH="203200" progId="Equation.3">
              <p:embed/>
            </p:oleObj>
          </a:graphicData>
        </a:graphic>
      </p:graphicFrame>
      <p:sp>
        <p:nvSpPr>
          <p:cNvPr id="38972" name="AutoShape 60"/>
          <p:cNvSpPr>
            <a:spLocks noChangeArrowheads="1"/>
          </p:cNvSpPr>
          <p:nvPr/>
        </p:nvSpPr>
        <p:spPr bwMode="auto">
          <a:xfrm>
            <a:off x="3357563" y="3071813"/>
            <a:ext cx="2714625" cy="576262"/>
          </a:xfrm>
          <a:prstGeom prst="wedgeEllipseCallout">
            <a:avLst>
              <a:gd name="adj1" fmla="val -102241"/>
              <a:gd name="adj2" fmla="val 16184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НЕ ДОУЧИЛ!</a:t>
            </a:r>
            <a:endParaRPr lang="ru-RU" sz="2000" b="1"/>
          </a:p>
        </p:txBody>
      </p:sp>
      <p:sp>
        <p:nvSpPr>
          <p:cNvPr id="38973" name="AutoShape 61"/>
          <p:cNvSpPr>
            <a:spLocks noChangeArrowheads="1"/>
          </p:cNvSpPr>
          <p:nvPr/>
        </p:nvSpPr>
        <p:spPr bwMode="auto">
          <a:xfrm>
            <a:off x="4214813" y="1071563"/>
            <a:ext cx="2643187" cy="720725"/>
          </a:xfrm>
          <a:prstGeom prst="wedgeEllipseCallout">
            <a:avLst>
              <a:gd name="adj1" fmla="val -104694"/>
              <a:gd name="adj2" fmla="val 122245"/>
            </a:avLst>
          </a:prstGeom>
          <a:blipFill>
            <a:blip r:embed="rId6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ВЕРНО!</a:t>
            </a:r>
          </a:p>
        </p:txBody>
      </p:sp>
      <p:pic>
        <p:nvPicPr>
          <p:cNvPr id="19" name="Picture 14" descr="TEACHER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661248"/>
            <a:ext cx="1152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9"/>
                  </p:tgtEl>
                </p:cond>
              </p:nextCondLst>
            </p:seq>
          </p:childTnLst>
        </p:cTn>
      </p:par>
    </p:tnLst>
    <p:bldLst>
      <p:bldP spid="38972" grpId="0" animBg="1"/>
      <p:bldP spid="38972" grpId="1" animBg="1"/>
      <p:bldP spid="389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2"/>
          <p:cNvSpPr txBox="1">
            <a:spLocks noChangeArrowheads="1"/>
          </p:cNvSpPr>
          <p:nvPr/>
        </p:nvSpPr>
        <p:spPr bwMode="auto">
          <a:xfrm>
            <a:off x="6516688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7" name="Text Box 47"/>
          <p:cNvSpPr txBox="1">
            <a:spLocks noChangeArrowheads="1"/>
          </p:cNvSpPr>
          <p:nvPr/>
        </p:nvSpPr>
        <p:spPr bwMode="auto">
          <a:xfrm>
            <a:off x="1187450" y="2781300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2</a:t>
            </a:r>
          </a:p>
        </p:txBody>
      </p:sp>
      <p:sp>
        <p:nvSpPr>
          <p:cNvPr id="3896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3786190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В</a:t>
            </a:r>
          </a:p>
        </p:txBody>
      </p:sp>
      <p:sp>
        <p:nvSpPr>
          <p:cNvPr id="38967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2857496"/>
            <a:ext cx="360362" cy="503237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Б</a:t>
            </a:r>
          </a:p>
        </p:txBody>
      </p:sp>
      <p:sp>
        <p:nvSpPr>
          <p:cNvPr id="38968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2071678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А</a:t>
            </a:r>
          </a:p>
        </p:txBody>
      </p:sp>
      <p:sp>
        <p:nvSpPr>
          <p:cNvPr id="38969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4857760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Г</a:t>
            </a:r>
          </a:p>
        </p:txBody>
      </p:sp>
      <p:sp>
        <p:nvSpPr>
          <p:cNvPr id="1033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93" name="Text Box 75"/>
          <p:cNvSpPr txBox="1">
            <a:spLocks noChangeArrowheads="1"/>
          </p:cNvSpPr>
          <p:nvPr/>
        </p:nvSpPr>
        <p:spPr bwMode="auto">
          <a:xfrm>
            <a:off x="1214438" y="2000250"/>
            <a:ext cx="56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1 </a:t>
            </a:r>
          </a:p>
        </p:txBody>
      </p:sp>
      <p:sp>
        <p:nvSpPr>
          <p:cNvPr id="3094" name="Text Box 76"/>
          <p:cNvSpPr txBox="1">
            <a:spLocks noChangeArrowheads="1"/>
          </p:cNvSpPr>
          <p:nvPr/>
        </p:nvSpPr>
        <p:spPr bwMode="auto">
          <a:xfrm>
            <a:off x="1071563" y="3786188"/>
            <a:ext cx="569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 4</a:t>
            </a:r>
          </a:p>
        </p:txBody>
      </p:sp>
      <p:sp>
        <p:nvSpPr>
          <p:cNvPr id="3095" name="Text Box 77"/>
          <p:cNvSpPr txBox="1">
            <a:spLocks noChangeArrowheads="1"/>
          </p:cNvSpPr>
          <p:nvPr/>
        </p:nvSpPr>
        <p:spPr bwMode="auto">
          <a:xfrm>
            <a:off x="1214438" y="471487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7</a:t>
            </a:r>
          </a:p>
        </p:txBody>
      </p:sp>
      <p:sp>
        <p:nvSpPr>
          <p:cNvPr id="3096" name="Прямоугольник 19"/>
          <p:cNvSpPr>
            <a:spLocks noChangeArrowheads="1"/>
          </p:cNvSpPr>
          <p:nvPr/>
        </p:nvSpPr>
        <p:spPr bwMode="auto">
          <a:xfrm>
            <a:off x="285750" y="571500"/>
            <a:ext cx="842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Задание </a:t>
            </a:r>
            <a:r>
              <a:rPr lang="ru-RU" sz="3200" b="1" dirty="0">
                <a:solidFill>
                  <a:srgbClr val="FF0000"/>
                </a:solidFill>
              </a:rPr>
              <a:t>3:</a:t>
            </a:r>
            <a:r>
              <a:rPr lang="ru-RU" sz="3200" dirty="0"/>
              <a:t> Назовите степень многочлена     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 </a:t>
            </a:r>
          </a:p>
          <a:p>
            <a:r>
              <a:rPr lang="ru-RU" sz="3200" dirty="0"/>
              <a:t> </a:t>
            </a:r>
          </a:p>
          <a:p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8978" name="AutoShape 66"/>
          <p:cNvSpPr>
            <a:spLocks noChangeArrowheads="1"/>
          </p:cNvSpPr>
          <p:nvPr/>
        </p:nvSpPr>
        <p:spPr bwMode="auto">
          <a:xfrm>
            <a:off x="2643174" y="5786454"/>
            <a:ext cx="2857520" cy="649288"/>
          </a:xfrm>
          <a:prstGeom prst="wedgeEllipseCallout">
            <a:avLst>
              <a:gd name="adj1" fmla="val -81579"/>
              <a:gd name="adj2" fmla="val -166380"/>
            </a:avLst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00B0F0"/>
            </a:extrusionClr>
            <a:contourClr>
              <a:srgbClr val="002060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НЕ ДОУЧИЛ!</a:t>
            </a:r>
            <a:endParaRPr lang="ru-RU" sz="2000" b="1" dirty="0"/>
          </a:p>
        </p:txBody>
      </p:sp>
      <p:sp>
        <p:nvSpPr>
          <p:cNvPr id="38973" name="AutoShape 61"/>
          <p:cNvSpPr>
            <a:spLocks noChangeArrowheads="1"/>
          </p:cNvSpPr>
          <p:nvPr/>
        </p:nvSpPr>
        <p:spPr bwMode="auto">
          <a:xfrm>
            <a:off x="3143250" y="2928938"/>
            <a:ext cx="2643188" cy="720725"/>
          </a:xfrm>
          <a:prstGeom prst="wedgeEllipseCallout">
            <a:avLst>
              <a:gd name="adj1" fmla="val -104694"/>
              <a:gd name="adj2" fmla="val 122245"/>
            </a:avLst>
          </a:prstGeom>
          <a:blipFill>
            <a:blip r:embed="rId4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ВЕРНО!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71500" y="1000125"/>
          <a:ext cx="4319588" cy="755650"/>
        </p:xfrm>
        <a:graphic>
          <a:graphicData uri="http://schemas.openxmlformats.org/presentationml/2006/ole">
            <p:oleObj spid="_x0000_s3074" name="Формула" r:id="rId5" imgW="1143000" imgH="203200" progId="Equation.3">
              <p:embed/>
            </p:oleObj>
          </a:graphicData>
        </a:graphic>
      </p:graphicFrame>
      <p:sp>
        <p:nvSpPr>
          <p:cNvPr id="38975" name="AutoShape 63"/>
          <p:cNvSpPr>
            <a:spLocks noChangeArrowheads="1"/>
          </p:cNvSpPr>
          <p:nvPr/>
        </p:nvSpPr>
        <p:spPr bwMode="auto">
          <a:xfrm>
            <a:off x="2928926" y="1928802"/>
            <a:ext cx="2357454" cy="576263"/>
          </a:xfrm>
          <a:prstGeom prst="wedgeEllipseCallout">
            <a:avLst>
              <a:gd name="adj1" fmla="val -92028"/>
              <a:gd name="adj2" fmla="val 173139"/>
            </a:avLst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balanced" dir="b"/>
          </a:scene3d>
          <a:sp3d extrusionH="430200" contourW="12700" prstMaterial="metal">
            <a:bevelT w="13500" h="13500" prst="coolSlant"/>
            <a:bevelB w="13500" h="13500" prst="angle"/>
            <a:extrusionClr>
              <a:srgbClr val="0070C0"/>
            </a:extrusionClr>
            <a:contourClr>
              <a:srgbClr val="002060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НЕ ДОУЧИЛ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</p:txBody>
      </p:sp>
      <p:graphicFrame>
        <p:nvGraphicFramePr>
          <p:cNvPr id="3075" name="Object 32"/>
          <p:cNvGraphicFramePr>
            <a:graphicFrameLocks noChangeAspect="1"/>
          </p:cNvGraphicFramePr>
          <p:nvPr/>
        </p:nvGraphicFramePr>
        <p:xfrm>
          <a:off x="571500" y="1000125"/>
          <a:ext cx="4319588" cy="755650"/>
        </p:xfrm>
        <a:graphic>
          <a:graphicData uri="http://schemas.openxmlformats.org/presentationml/2006/ole">
            <p:oleObj spid="_x0000_s3075" name="Формула" r:id="rId6" imgW="1143000" imgH="203200" progId="Equation.3">
              <p:embed/>
            </p:oleObj>
          </a:graphicData>
        </a:graphic>
      </p:graphicFrame>
      <p:sp>
        <p:nvSpPr>
          <p:cNvPr id="38972" name="AutoShape 60"/>
          <p:cNvSpPr>
            <a:spLocks noChangeArrowheads="1"/>
          </p:cNvSpPr>
          <p:nvPr/>
        </p:nvSpPr>
        <p:spPr bwMode="auto">
          <a:xfrm>
            <a:off x="3214688" y="1000125"/>
            <a:ext cx="2714625" cy="576263"/>
          </a:xfrm>
          <a:prstGeom prst="wedgeEllipseCallout">
            <a:avLst>
              <a:gd name="adj1" fmla="val -102241"/>
              <a:gd name="adj2" fmla="val 16184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НЕ ДОУЧИЛ!</a:t>
            </a:r>
            <a:endParaRPr lang="ru-RU" sz="2000" b="1"/>
          </a:p>
        </p:txBody>
      </p:sp>
      <p:pic>
        <p:nvPicPr>
          <p:cNvPr id="19" name="Picture 14" descr="TEACHER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589240"/>
            <a:ext cx="1152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9"/>
                  </p:tgtEl>
                </p:cond>
              </p:nextCondLst>
            </p:seq>
          </p:childTnLst>
        </p:cTn>
      </p:par>
    </p:tnLst>
    <p:bldLst>
      <p:bldP spid="38973" grpId="0" animBg="1"/>
      <p:bldP spid="38972" grpId="0" animBg="1"/>
      <p:bldP spid="3897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2"/>
          <p:cNvSpPr txBox="1">
            <a:spLocks noChangeArrowheads="1"/>
          </p:cNvSpPr>
          <p:nvPr/>
        </p:nvSpPr>
        <p:spPr bwMode="auto">
          <a:xfrm>
            <a:off x="6516688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6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7224" y="3571876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Б</a:t>
            </a:r>
          </a:p>
        </p:txBody>
      </p:sp>
      <p:sp>
        <p:nvSpPr>
          <p:cNvPr id="38967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7224" y="4572008"/>
            <a:ext cx="360362" cy="503237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В</a:t>
            </a:r>
          </a:p>
        </p:txBody>
      </p:sp>
      <p:sp>
        <p:nvSpPr>
          <p:cNvPr id="38968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7224" y="2500306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А</a:t>
            </a:r>
          </a:p>
        </p:txBody>
      </p:sp>
      <p:sp>
        <p:nvSpPr>
          <p:cNvPr id="38969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7224" y="5500702"/>
            <a:ext cx="360362" cy="503238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Г</a:t>
            </a:r>
          </a:p>
        </p:txBody>
      </p:sp>
      <p:sp>
        <p:nvSpPr>
          <p:cNvPr id="1033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6" name="Text Box 75"/>
          <p:cNvSpPr txBox="1">
            <a:spLocks noChangeArrowheads="1"/>
          </p:cNvSpPr>
          <p:nvPr/>
        </p:nvSpPr>
        <p:spPr bwMode="auto">
          <a:xfrm>
            <a:off x="1571625" y="5429250"/>
            <a:ext cx="467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это стандартный вид</a:t>
            </a:r>
          </a:p>
        </p:txBody>
      </p:sp>
      <p:sp>
        <p:nvSpPr>
          <p:cNvPr id="4117" name="Text Box 76"/>
          <p:cNvSpPr txBox="1">
            <a:spLocks noChangeArrowheads="1"/>
          </p:cNvSpPr>
          <p:nvPr/>
        </p:nvSpPr>
        <p:spPr bwMode="auto">
          <a:xfrm>
            <a:off x="1000125" y="3429000"/>
            <a:ext cx="312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 </a:t>
            </a:r>
          </a:p>
        </p:txBody>
      </p:sp>
      <p:sp>
        <p:nvSpPr>
          <p:cNvPr id="4118" name="Text Box 77"/>
          <p:cNvSpPr txBox="1">
            <a:spLocks noChangeArrowheads="1"/>
          </p:cNvSpPr>
          <p:nvPr/>
        </p:nvSpPr>
        <p:spPr bwMode="auto">
          <a:xfrm>
            <a:off x="1285875" y="5643563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/>
          </a:p>
        </p:txBody>
      </p:sp>
      <p:sp>
        <p:nvSpPr>
          <p:cNvPr id="4119" name="Прямоугольник 19"/>
          <p:cNvSpPr>
            <a:spLocks noChangeArrowheads="1"/>
          </p:cNvSpPr>
          <p:nvPr/>
        </p:nvSpPr>
        <p:spPr bwMode="auto">
          <a:xfrm>
            <a:off x="714375" y="500063"/>
            <a:ext cx="8429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Задание 4:</a:t>
            </a:r>
            <a:r>
              <a:rPr lang="ru-RU" sz="3200" dirty="0"/>
              <a:t> представьте многочлен                                        в стандартном виде      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 </a:t>
            </a:r>
          </a:p>
          <a:p>
            <a:r>
              <a:rPr lang="ru-RU" sz="3200" dirty="0"/>
              <a:t> </a:t>
            </a:r>
          </a:p>
          <a:p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8978" name="AutoShape 66"/>
          <p:cNvSpPr>
            <a:spLocks noChangeArrowheads="1"/>
          </p:cNvSpPr>
          <p:nvPr/>
        </p:nvSpPr>
        <p:spPr bwMode="auto">
          <a:xfrm>
            <a:off x="2428860" y="6208712"/>
            <a:ext cx="2857520" cy="649288"/>
          </a:xfrm>
          <a:prstGeom prst="wedgeEllipseCallout">
            <a:avLst>
              <a:gd name="adj1" fmla="val -81579"/>
              <a:gd name="adj2" fmla="val -166380"/>
            </a:avLst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00B0F0"/>
            </a:extrusionClr>
            <a:contourClr>
              <a:srgbClr val="002060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ПОДУМАЙ!</a:t>
            </a:r>
            <a:endParaRPr lang="ru-RU" sz="2000" b="1" dirty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571625" y="1500188"/>
          <a:ext cx="5710238" cy="858837"/>
        </p:xfrm>
        <a:graphic>
          <a:graphicData uri="http://schemas.openxmlformats.org/presentationml/2006/ole">
            <p:oleObj spid="_x0000_s4098" name="Формула" r:id="rId4" imgW="1346040" imgH="20304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785938" y="2286000"/>
          <a:ext cx="3960812" cy="2906713"/>
        </p:xfrm>
        <a:graphic>
          <a:graphicData uri="http://schemas.openxmlformats.org/presentationml/2006/ole">
            <p:oleObj spid="_x0000_s4099" name="Формула" r:id="rId5" imgW="952087" imgH="698197" progId="Equation.3">
              <p:embed/>
            </p:oleObj>
          </a:graphicData>
        </a:graphic>
      </p:graphicFrame>
      <p:sp>
        <p:nvSpPr>
          <p:cNvPr id="38975" name="AutoShape 63"/>
          <p:cNvSpPr>
            <a:spLocks noChangeArrowheads="1"/>
          </p:cNvSpPr>
          <p:nvPr/>
        </p:nvSpPr>
        <p:spPr bwMode="auto">
          <a:xfrm>
            <a:off x="2571736" y="3429000"/>
            <a:ext cx="2357454" cy="576263"/>
          </a:xfrm>
          <a:prstGeom prst="wedgeEllipseCallout">
            <a:avLst>
              <a:gd name="adj1" fmla="val -92028"/>
              <a:gd name="adj2" fmla="val 173139"/>
            </a:avLst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balanced" dir="b"/>
          </a:scene3d>
          <a:sp3d extrusionH="430200" contourW="12700" prstMaterial="metal">
            <a:bevelT w="13500" h="13500" prst="coolSlant"/>
            <a:bevelB w="13500" h="13500" prst="angle"/>
            <a:extrusionClr>
              <a:srgbClr val="0070C0"/>
            </a:extrusionClr>
            <a:contourClr>
              <a:srgbClr val="002060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ПОДУМАЙ!</a:t>
            </a:r>
          </a:p>
        </p:txBody>
      </p:sp>
      <p:sp>
        <p:nvSpPr>
          <p:cNvPr id="38973" name="AutoShape 61"/>
          <p:cNvSpPr>
            <a:spLocks noChangeArrowheads="1"/>
          </p:cNvSpPr>
          <p:nvPr/>
        </p:nvSpPr>
        <p:spPr bwMode="auto">
          <a:xfrm>
            <a:off x="2786063" y="2428875"/>
            <a:ext cx="2643187" cy="720725"/>
          </a:xfrm>
          <a:prstGeom prst="wedgeEllipseCallout">
            <a:avLst>
              <a:gd name="adj1" fmla="val -104694"/>
              <a:gd name="adj2" fmla="val 122245"/>
            </a:avLst>
          </a:prstGeom>
          <a:blipFill>
            <a:blip r:embed="rId6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ВЕРНО!</a:t>
            </a:r>
          </a:p>
        </p:txBody>
      </p:sp>
      <p:sp>
        <p:nvSpPr>
          <p:cNvPr id="38972" name="AutoShape 60"/>
          <p:cNvSpPr>
            <a:spLocks noChangeArrowheads="1"/>
          </p:cNvSpPr>
          <p:nvPr/>
        </p:nvSpPr>
        <p:spPr bwMode="auto">
          <a:xfrm>
            <a:off x="2857500" y="1285875"/>
            <a:ext cx="2714625" cy="576263"/>
          </a:xfrm>
          <a:prstGeom prst="wedgeEllipseCallout">
            <a:avLst>
              <a:gd name="adj1" fmla="val -102241"/>
              <a:gd name="adj2" fmla="val 16184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ПОДУМАЙ!</a:t>
            </a:r>
            <a:endParaRPr lang="ru-RU" sz="20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9"/>
                  </p:tgtEl>
                </p:cond>
              </p:nextCondLst>
            </p:seq>
          </p:childTnLst>
        </p:cTn>
      </p:par>
    </p:tnLst>
    <p:bldLst>
      <p:bldP spid="38973" grpId="0" animBg="1"/>
      <p:bldP spid="38972" grpId="0" animBg="1"/>
      <p:bldP spid="3897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681507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Задание 5:</a:t>
            </a:r>
            <a:r>
              <a:rPr lang="ru-RU" sz="3200" dirty="0" smtClean="0"/>
              <a:t> вычислите устно: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051720" y="1844824"/>
          <a:ext cx="2304256" cy="4608512"/>
        </p:xfrm>
        <a:graphic>
          <a:graphicData uri="http://schemas.openxmlformats.org/presentationml/2006/ole">
            <p:oleObj spid="_x0000_s19460" name="Формула" r:id="rId3" imgW="660240" imgH="1447560" progId="Equation.3">
              <p:embed/>
            </p:oleObj>
          </a:graphicData>
        </a:graphic>
      </p:graphicFrame>
      <p:pic>
        <p:nvPicPr>
          <p:cNvPr id="7" name="Picture 14" descr="TEACH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1152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6925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Задание 6:</a:t>
            </a:r>
            <a:r>
              <a:rPr lang="ru-RU" sz="3200" dirty="0" smtClean="0"/>
              <a:t> раскройте скобки: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484" name="Формула" r:id="rId3" imgW="0" imgH="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563813" y="1916113"/>
          <a:ext cx="2657475" cy="2676525"/>
        </p:xfrm>
        <a:graphic>
          <a:graphicData uri="http://schemas.openxmlformats.org/presentationml/2006/ole">
            <p:oleObj spid="_x0000_s20485" name="Формула" r:id="rId4" imgW="799920" imgH="685800" progId="Equation.3">
              <p:embed/>
            </p:oleObj>
          </a:graphicData>
        </a:graphic>
      </p:graphicFrame>
      <p:pic>
        <p:nvPicPr>
          <p:cNvPr id="7" name="Picture 14" descr="TEACHE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49275"/>
            <a:ext cx="1152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92696"/>
            <a:ext cx="6473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Задание 7:</a:t>
            </a:r>
            <a:r>
              <a:rPr lang="ru-RU" sz="3200" dirty="0" smtClean="0"/>
              <a:t> найдите ошибку:</a:t>
            </a:r>
            <a:endParaRPr lang="ru-RU" sz="3200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331640" y="1844824"/>
          <a:ext cx="3456384" cy="4846884"/>
        </p:xfrm>
        <a:graphic>
          <a:graphicData uri="http://schemas.openxmlformats.org/presentationml/2006/ole">
            <p:oleObj spid="_x0000_s21507" name="Формула" r:id="rId3" imgW="1104840" imgH="1549080" progId="Equation.3">
              <p:embed/>
            </p:oleObj>
          </a:graphicData>
        </a:graphic>
      </p:graphicFrame>
      <p:pic>
        <p:nvPicPr>
          <p:cNvPr id="5" name="Picture 14" descr="TEACH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49275"/>
            <a:ext cx="1152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428625" y="714375"/>
            <a:ext cx="8218488" cy="55816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i="1" kern="0" dirty="0">
                <a:latin typeface="+mn-lt"/>
              </a:rPr>
              <a:t>Попробуйте сложить многочлены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i="1" kern="0" dirty="0">
                <a:latin typeface="+mn-lt"/>
              </a:rPr>
              <a:t>Что надо для этого сделать в первую очередь?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3200" kern="0" dirty="0">
              <a:latin typeface="+mn-lt"/>
            </a:endParaRP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+mn-lt"/>
                <a:hlinkClick r:id="rId4" action="ppaction://hlinksldjump"/>
              </a:rPr>
              <a:t>Проверка</a:t>
            </a:r>
            <a:r>
              <a:rPr lang="ru-RU" sz="2800" kern="0" dirty="0">
                <a:latin typeface="+mn-lt"/>
                <a:hlinkClick r:id="rId4" action="ppaction://hlinksldjump"/>
              </a:rPr>
              <a:t>.</a:t>
            </a:r>
            <a:endParaRPr lang="ru-RU" sz="2800" kern="0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0"/>
            <a:ext cx="6697663" cy="7651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4000" b="1" i="1" kern="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57250" y="1857375"/>
          <a:ext cx="6781800" cy="785813"/>
        </p:xfrm>
        <a:graphic>
          <a:graphicData uri="http://schemas.openxmlformats.org/presentationml/2006/ole">
            <p:oleObj spid="_x0000_s22530" name="Формула" r:id="rId5" imgW="3619500" imgH="419100" progId="Equation.3">
              <p:embed/>
            </p:oleObj>
          </a:graphicData>
        </a:graphic>
      </p:graphicFrame>
      <p:pic>
        <p:nvPicPr>
          <p:cNvPr id="1029" name="Picture 14" descr="TEACH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214313"/>
            <a:ext cx="7762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Квадран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00FFCC"/>
            </a:gs>
            <a:gs pos="50000">
              <a:srgbClr val="FFFFFF"/>
            </a:gs>
            <a:gs pos="100000">
              <a:srgbClr val="00FFCC"/>
            </a:gs>
          </a:gsLst>
          <a:lin ang="1890000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00FFCC"/>
          </a:extrusionClr>
        </a:sp3d>
      </a:spPr>
      <a:bodyPr>
        <a:flatTx/>
      </a:bodyPr>
      <a:lstStyle>
        <a:defPPr algn="ctr">
          <a:defRPr sz="2000" b="1"/>
        </a:defPPr>
      </a:lstStyle>
    </a:spDef>
  </a:objectDefaults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684</TotalTime>
  <Words>453</Words>
  <Application>Microsoft Office PowerPoint</Application>
  <PresentationFormat>Экран (4:3)</PresentationFormat>
  <Paragraphs>143</Paragraphs>
  <Slides>16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Квадрант</vt:lpstr>
      <vt:lpstr>Формула</vt:lpstr>
      <vt:lpstr>Тема урока:                      Сложение и вычитание многочленов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Алгоритм сложения и вычитания многочленов</vt:lpstr>
      <vt:lpstr>Слайд 12</vt:lpstr>
      <vt:lpstr>Слайд 13</vt:lpstr>
      <vt:lpstr>Самостоятельная работа</vt:lpstr>
      <vt:lpstr>Слайд 15</vt:lpstr>
      <vt:lpstr> Домашнее задание: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Сложение и вычитание многочленов</dc:title>
  <dc:creator>Алла</dc:creator>
  <cp:lastModifiedBy>администратор</cp:lastModifiedBy>
  <cp:revision>100</cp:revision>
  <dcterms:created xsi:type="dcterms:W3CDTF">2007-02-06T00:47:17Z</dcterms:created>
  <dcterms:modified xsi:type="dcterms:W3CDTF">2012-12-02T23:57:22Z</dcterms:modified>
</cp:coreProperties>
</file>