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4"/>
  </p:sldMasterIdLst>
  <p:notesMasterIdLst>
    <p:notesMasterId r:id="rId24"/>
  </p:notesMasterIdLst>
  <p:handoutMasterIdLst>
    <p:handoutMasterId r:id="rId25"/>
  </p:handoutMasterIdLst>
  <p:sldIdLst>
    <p:sldId id="265" r:id="rId5"/>
    <p:sldId id="351" r:id="rId6"/>
    <p:sldId id="365" r:id="rId7"/>
    <p:sldId id="366" r:id="rId8"/>
    <p:sldId id="336" r:id="rId9"/>
    <p:sldId id="367" r:id="rId10"/>
    <p:sldId id="377" r:id="rId11"/>
    <p:sldId id="378" r:id="rId12"/>
    <p:sldId id="379" r:id="rId13"/>
    <p:sldId id="380" r:id="rId14"/>
    <p:sldId id="381" r:id="rId15"/>
    <p:sldId id="383" r:id="rId16"/>
    <p:sldId id="384" r:id="rId17"/>
    <p:sldId id="387" r:id="rId18"/>
    <p:sldId id="388" r:id="rId19"/>
    <p:sldId id="389" r:id="rId20"/>
    <p:sldId id="385" r:id="rId21"/>
    <p:sldId id="386" r:id="rId22"/>
    <p:sldId id="335" r:id="rId23"/>
  </p:sldIdLst>
  <p:sldSz cx="12188825" cy="6858000"/>
  <p:notesSz cx="6858000" cy="9144000"/>
  <p:custDataLst>
    <p:tags r:id="rId26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6699FF"/>
    <a:srgbClr val="CC99FF"/>
    <a:srgbClr val="0066FF"/>
    <a:srgbClr val="99CC00"/>
    <a:srgbClr val="CCCC00"/>
    <a:srgbClr val="CC00FF"/>
    <a:srgbClr val="FFFFFF"/>
    <a:srgbClr val="FF3399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560" y="1371600"/>
            <a:ext cx="10969943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324" y="3331698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347-8CB2-4BC6-9CD2-ABDD556782DE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2FF7-F906-4C17-885C-6356C5B13C33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C5DC-7690-41E4-921F-0CCD86F95B69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045" y="609600"/>
            <a:ext cx="9446339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045" y="2507786"/>
            <a:ext cx="9446339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A814-E90F-481F-9D66-10F3829730B9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3649" y="6416676"/>
            <a:ext cx="1015735" cy="365125"/>
          </a:xfrm>
        </p:spPr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​</a:t>
            </a:r>
            <a:fld id="{37209019-E585-49FC-B62B-4F8E88B75BBF}" type="datetime1">
              <a:rPr lang="ru-RU" smtClean="0"/>
              <a:pPr/>
              <a:t>24.11.2021</a:t>
            </a:fld>
            <a:r>
              <a:rPr lang="ru-RU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3050"/>
            <a:ext cx="10969943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1754" y="1535113"/>
            <a:ext cx="538763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441" y="2362201"/>
            <a:ext cx="538551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362201"/>
            <a:ext cx="538763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3319-FCD4-4339-95E3-CA608CFF30E2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BD36-0D92-42E0-A6BC-3DE49444FD88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0470-602E-4818-A25C-047C8515CFC6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442" y="1524001"/>
            <a:ext cx="4010039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FC-FBB6-4C6B-A6BE-B70FBC32743C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609600"/>
            <a:ext cx="7313295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1831975"/>
            <a:ext cx="7313295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1166787"/>
            <a:ext cx="7313295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46C2-3993-4E07-A8EC-429B93E58A31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441" y="6416676"/>
            <a:ext cx="284405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4515" y="6416676"/>
            <a:ext cx="3859795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3649" y="6416676"/>
            <a:ext cx="1015735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3451205" y="642918"/>
            <a:ext cx="8737619" cy="2357454"/>
          </a:xfrm>
        </p:spPr>
        <p:txBody>
          <a:bodyPr rtlCol="0">
            <a:noAutofit/>
          </a:bodyPr>
          <a:lstStyle/>
          <a:p>
            <a:r>
              <a:rPr lang="ru-RU" sz="5400" dirty="0" smtClean="0">
                <a:solidFill>
                  <a:srgbClr val="00FFFF"/>
                </a:solidFill>
              </a:rPr>
              <a:t>Перевод на другую постоянную работу </a:t>
            </a:r>
            <a:br>
              <a:rPr lang="ru-RU" sz="5400" dirty="0" smtClean="0">
                <a:solidFill>
                  <a:srgbClr val="00FFFF"/>
                </a:solidFill>
              </a:rPr>
            </a:br>
            <a:r>
              <a:rPr lang="ru-RU" sz="5400" dirty="0" smtClean="0">
                <a:solidFill>
                  <a:srgbClr val="00FFFF"/>
                </a:solidFill>
              </a:rPr>
              <a:t>и перемещение</a:t>
            </a:r>
            <a:endParaRPr lang="ru-RU" sz="5400" dirty="0">
              <a:solidFill>
                <a:srgbClr val="00FFFF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37090" y="5643578"/>
            <a:ext cx="7165982" cy="928694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CCFF33"/>
                </a:solidFill>
              </a:rPr>
              <a:t>Подготовила: </a:t>
            </a:r>
            <a:r>
              <a:rPr lang="ru-RU" b="1" dirty="0" smtClean="0">
                <a:solidFill>
                  <a:srgbClr val="CCFF33"/>
                </a:solidFill>
              </a:rPr>
              <a:t>студентка 3 курса ЕГФ, группа 5</a:t>
            </a:r>
          </a:p>
          <a:p>
            <a:r>
              <a:rPr lang="ru-RU" b="1" dirty="0" smtClean="0">
                <a:solidFill>
                  <a:srgbClr val="CCFF33"/>
                </a:solidFill>
              </a:rPr>
              <a:t>          Будник Диана Ивановна</a:t>
            </a:r>
          </a:p>
          <a:p>
            <a:endParaRPr lang="ru-RU" sz="700" dirty="0" smtClean="0">
              <a:solidFill>
                <a:srgbClr val="CCFF33"/>
              </a:solidFill>
            </a:endParaRPr>
          </a:p>
        </p:txBody>
      </p:sp>
      <p:pic>
        <p:nvPicPr>
          <p:cNvPr id="20481" name="Picture 1" descr="C:\Users\Будник\Desktop\9c0d5b52565184669d4cce2880c67132_550_350_fil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6" y="1899364"/>
            <a:ext cx="3500462" cy="4763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Обязательное </a:t>
            </a:r>
            <a:r>
              <a:rPr lang="ru-RU" sz="3200" dirty="0" smtClean="0">
                <a:solidFill>
                  <a:srgbClr val="FFFF00"/>
                </a:solidFill>
              </a:rPr>
              <a:t>условие правомерности перемещения – отсутствие изменений в условиях </a:t>
            </a:r>
            <a:r>
              <a:rPr lang="ru-RU" sz="3200" dirty="0" smtClean="0">
                <a:solidFill>
                  <a:srgbClr val="FFFF00"/>
                </a:solidFill>
              </a:rPr>
              <a:t>заключённого </a:t>
            </a:r>
            <a:r>
              <a:rPr lang="ru-RU" sz="3200" dirty="0" smtClean="0">
                <a:solidFill>
                  <a:srgbClr val="FFFF00"/>
                </a:solidFill>
              </a:rPr>
              <a:t>между сторонами трудового договора. Иными словами, при перемещении не должны меняться зафиксированные ранее в трудовом договоре рабочее место, или подразделение (отдел), или механизм (станок, автомобиль).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4"/>
            <a:ext cx="5934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Перемещение 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работника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8" name="AutoShape 2" descr="http://trud.alania.gov.ru/sites/trud/files/styles/news_extralarge/public/media/news/photos/2020-06/trudovoj-kodeks.jpg?itok=lPCk0av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trud.alania.gov.ru/sites/trud/files/styles/news_extralarge/public/media/news/photos/2020-06/trudovoj-kodeks.jpg?itok=lPCk0av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trud.alania.gov.ru/sites/trud/files/styles/news_extralarge/public/media/news/photos/2020-06/trudovoj-kodeks.jpg?itok=lPCk0av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://trud.alania.gov.ru/sites/trud/files/styles/news_extralarge/public/media/news/photos/2020-06/trudovoj-kodeks.jpg?itok=lPCk0av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 descr="C:\Users\Будник\Desktop\trudovoj-kod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4610" y="4357694"/>
            <a:ext cx="3889230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Перемещение </a:t>
            </a:r>
            <a:r>
              <a:rPr lang="ru-RU" sz="3200" dirty="0" smtClean="0">
                <a:solidFill>
                  <a:srgbClr val="FFFF00"/>
                </a:solidFill>
              </a:rPr>
              <a:t>работника не нуждается в его согласии на это. Несогласие может расцениваться как нарушение трудовой дисциплины и влечь соответствующие последствия в виде дисциплинарного взыскания.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При </a:t>
            </a:r>
            <a:r>
              <a:rPr lang="ru-RU" sz="3200" dirty="0" smtClean="0">
                <a:solidFill>
                  <a:srgbClr val="FFFF00"/>
                </a:solidFill>
              </a:rPr>
              <a:t>этом следует учитывать состояние здоровья работника: перемещать его на противопоказанную медицинским заключением работу закон строго запрещает.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4"/>
            <a:ext cx="5934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Перемещение 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работника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Перевод </a:t>
            </a:r>
            <a:r>
              <a:rPr lang="ru-RU" sz="3200" dirty="0" smtClean="0">
                <a:solidFill>
                  <a:srgbClr val="FFFF00"/>
                </a:solidFill>
              </a:rPr>
              <a:t>на другую работу и перемещение работника сходны в том, что у трудящегося в ходе такого движения меняется рабочее место, или структурное подразделение в той же местности, или механизм, с помощью которого он работает.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5"/>
            <a:ext cx="504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92D050"/>
                </a:solidFill>
              </a:rPr>
              <a:t>Сходство </a:t>
            </a:r>
            <a:r>
              <a:rPr lang="ru-RU" sz="4000" b="1" dirty="0" smtClean="0">
                <a:solidFill>
                  <a:srgbClr val="92D050"/>
                </a:solidFill>
              </a:rPr>
              <a:t>и различия</a:t>
            </a:r>
          </a:p>
          <a:p>
            <a:pPr fontAlgn="base"/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https://deno-silver.ru/userfls/news/large/5/43123_my-pereezzhaem-na-tsvetnoy-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148" y="3857628"/>
            <a:ext cx="4000528" cy="2823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Тонкая </a:t>
            </a:r>
            <a:r>
              <a:rPr lang="ru-RU" sz="3200" dirty="0" smtClean="0">
                <a:solidFill>
                  <a:srgbClr val="FFFF00"/>
                </a:solidFill>
              </a:rPr>
              <a:t>грань отличий выявляется при определении того, изменяют ли эти действия условия трудового договора, о которых ранее договорились стороны.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Если </a:t>
            </a:r>
            <a:r>
              <a:rPr lang="ru-RU" sz="3200" dirty="0" smtClean="0">
                <a:solidFill>
                  <a:srgbClr val="FFFF00"/>
                </a:solidFill>
              </a:rPr>
              <a:t>неизменны – то налицо перемещение.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Если </a:t>
            </a:r>
            <a:r>
              <a:rPr lang="ru-RU" sz="3200" dirty="0" smtClean="0">
                <a:solidFill>
                  <a:srgbClr val="FFFF00"/>
                </a:solidFill>
              </a:rPr>
              <a:t>меняются – это перевод, при котором требуется согласие работника и внесение письменных изменений в заключенный трудовой договор.</a:t>
            </a: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5"/>
            <a:ext cx="504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92D050"/>
                </a:solidFill>
              </a:rPr>
              <a:t>Сходство </a:t>
            </a:r>
            <a:r>
              <a:rPr lang="ru-RU" sz="4000" b="1" dirty="0" smtClean="0">
                <a:solidFill>
                  <a:srgbClr val="92D050"/>
                </a:solidFill>
              </a:rPr>
              <a:t>и различия</a:t>
            </a:r>
          </a:p>
          <a:p>
            <a:pPr fontAlgn="base"/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://cdn.n71.ru/files/217437/snimok_ekrana_ot_2020-06-15_12-28-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96" y="4786322"/>
            <a:ext cx="3805200" cy="1950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2214554"/>
            <a:ext cx="11144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1. Существенные </a:t>
            </a:r>
            <a:r>
              <a:rPr lang="ru-RU" sz="3200" dirty="0" smtClean="0">
                <a:solidFill>
                  <a:srgbClr val="FFC000"/>
                </a:solidFill>
              </a:rPr>
              <a:t>условия договора:</a:t>
            </a:r>
            <a:r>
              <a:rPr lang="ru-RU" sz="3200" b="1" dirty="0" smtClean="0">
                <a:solidFill>
                  <a:srgbClr val="FFFF00"/>
                </a:solidFill>
              </a:rPr>
              <a:t> </a:t>
            </a:r>
            <a:r>
              <a:rPr lang="ru-RU" sz="3200" dirty="0" smtClean="0">
                <a:solidFill>
                  <a:srgbClr val="FFFF00"/>
                </a:solidFill>
              </a:rPr>
              <a:t>при переводе изменяются, при перемещении — нет. То есть перевод зачастую требует от сотрудника обладания специальными навыками, соответствующим образованием или квалификацией.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C000"/>
                </a:solidFill>
              </a:rPr>
              <a:t>2. Трудовая </a:t>
            </a:r>
            <a:r>
              <a:rPr lang="ru-RU" sz="3200" dirty="0" smtClean="0">
                <a:solidFill>
                  <a:srgbClr val="FFC000"/>
                </a:solidFill>
              </a:rPr>
              <a:t>функция (профессия, специальность, квалификация, должность): </a:t>
            </a:r>
            <a:r>
              <a:rPr lang="ru-RU" sz="3200" dirty="0" smtClean="0">
                <a:solidFill>
                  <a:srgbClr val="FFFF00"/>
                </a:solidFill>
              </a:rPr>
              <a:t>при перемещении сотрудника она остается такой же, при переводе — меняется.</a:t>
            </a: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5"/>
            <a:ext cx="504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92D050"/>
                </a:solidFill>
              </a:rPr>
              <a:t>Сходство </a:t>
            </a:r>
            <a:r>
              <a:rPr lang="ru-RU" sz="4000" b="1" dirty="0" smtClean="0">
                <a:solidFill>
                  <a:srgbClr val="92D050"/>
                </a:solidFill>
              </a:rPr>
              <a:t>и различия</a:t>
            </a:r>
          </a:p>
          <a:p>
            <a:pPr fontAlgn="base"/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34" y="1500174"/>
            <a:ext cx="11720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6CCFF"/>
                </a:solidFill>
              </a:rPr>
              <a:t>Основные различия между переводом и перемещением</a:t>
            </a:r>
            <a:endParaRPr lang="ru-RU" sz="3600" b="1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2214554"/>
            <a:ext cx="11144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3. Местность</a:t>
            </a:r>
            <a:r>
              <a:rPr lang="ru-RU" sz="3200" dirty="0" smtClean="0">
                <a:solidFill>
                  <a:srgbClr val="FFC000"/>
                </a:solidFill>
              </a:rPr>
              <a:t>:</a:t>
            </a:r>
            <a:r>
              <a:rPr lang="ru-RU" sz="3200" b="1" dirty="0" smtClean="0">
                <a:solidFill>
                  <a:srgbClr val="FFFF00"/>
                </a:solidFill>
              </a:rPr>
              <a:t> </a:t>
            </a:r>
            <a:r>
              <a:rPr lang="ru-RU" sz="3200" dirty="0" smtClean="0">
                <a:solidFill>
                  <a:srgbClr val="FFFF00"/>
                </a:solidFill>
              </a:rPr>
              <a:t>если предполагается направить сотрудника работать в другое муниципальное образование или другой субъект Федерации, то это считается переводом. В рамках перемещения сотрудник остается работать в том же населенном пункте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C000"/>
                </a:solidFill>
              </a:rPr>
              <a:t>4. Согласие </a:t>
            </a:r>
            <a:r>
              <a:rPr lang="ru-RU" sz="3200" dirty="0" smtClean="0">
                <a:solidFill>
                  <a:srgbClr val="FFC000"/>
                </a:solidFill>
              </a:rPr>
              <a:t>работника: </a:t>
            </a:r>
            <a:r>
              <a:rPr lang="ru-RU" sz="3200" dirty="0" smtClean="0">
                <a:solidFill>
                  <a:srgbClr val="FFFF00"/>
                </a:solidFill>
              </a:rPr>
              <a:t>при переводе требуется, при перемещении — нет.</a:t>
            </a: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5"/>
            <a:ext cx="504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92D050"/>
                </a:solidFill>
              </a:rPr>
              <a:t>Сходство </a:t>
            </a:r>
            <a:r>
              <a:rPr lang="ru-RU" sz="4000" b="1" dirty="0" smtClean="0">
                <a:solidFill>
                  <a:srgbClr val="92D050"/>
                </a:solidFill>
              </a:rPr>
              <a:t>и различия</a:t>
            </a:r>
          </a:p>
          <a:p>
            <a:pPr fontAlgn="base"/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34" y="1500174"/>
            <a:ext cx="11720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6CCFF"/>
                </a:solidFill>
              </a:rPr>
              <a:t>Основные различия между переводом и перемещением</a:t>
            </a:r>
            <a:endParaRPr lang="ru-RU" sz="3600" b="1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2214554"/>
            <a:ext cx="11144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5. Запись </a:t>
            </a:r>
            <a:r>
              <a:rPr lang="ru-RU" sz="3200" dirty="0" smtClean="0">
                <a:solidFill>
                  <a:srgbClr val="FFC000"/>
                </a:solidFill>
              </a:rPr>
              <a:t>в трудовой книжке: </a:t>
            </a:r>
            <a:r>
              <a:rPr lang="ru-RU" sz="3200" dirty="0" smtClean="0">
                <a:solidFill>
                  <a:srgbClr val="FFFF00"/>
                </a:solidFill>
              </a:rPr>
              <a:t>обязательно оформляется при постоянном переводе. Перемещение этого не требует.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C000"/>
                </a:solidFill>
              </a:rPr>
              <a:t>6. Дополнительное </a:t>
            </a:r>
            <a:r>
              <a:rPr lang="ru-RU" sz="3200" dirty="0" smtClean="0">
                <a:solidFill>
                  <a:srgbClr val="FFC000"/>
                </a:solidFill>
              </a:rPr>
              <a:t>соглашение:</a:t>
            </a:r>
            <a:r>
              <a:rPr lang="ru-RU" sz="3200" b="1" dirty="0" smtClean="0">
                <a:solidFill>
                  <a:srgbClr val="FFC000"/>
                </a:solidFill>
              </a:rPr>
              <a:t> </a:t>
            </a:r>
            <a:r>
              <a:rPr lang="ru-RU" sz="3200" dirty="0" smtClean="0">
                <a:solidFill>
                  <a:srgbClr val="FFFF00"/>
                </a:solidFill>
              </a:rPr>
              <a:t>всегда заключается при переводе сотрудника. В документе оговариваются новые условия работы сотрудника. </a:t>
            </a: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5"/>
            <a:ext cx="504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92D050"/>
                </a:solidFill>
              </a:rPr>
              <a:t>Сходство </a:t>
            </a:r>
            <a:r>
              <a:rPr lang="ru-RU" sz="4000" b="1" dirty="0" smtClean="0">
                <a:solidFill>
                  <a:srgbClr val="92D050"/>
                </a:solidFill>
              </a:rPr>
              <a:t>и различия</a:t>
            </a:r>
          </a:p>
          <a:p>
            <a:pPr fontAlgn="base"/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34" y="1500174"/>
            <a:ext cx="11720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6CCFF"/>
                </a:solidFill>
              </a:rPr>
              <a:t>Основные различия между переводом и перемещением</a:t>
            </a:r>
            <a:endParaRPr lang="ru-RU" sz="3600" b="1" dirty="0">
              <a:solidFill>
                <a:srgbClr val="66CCFF"/>
              </a:solidFill>
            </a:endParaRPr>
          </a:p>
        </p:txBody>
      </p:sp>
      <p:pic>
        <p:nvPicPr>
          <p:cNvPr id="7" name="Picture 2" descr="https://e.profkiosk.ru/service_tbn2/c6rs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96" y="4786322"/>
            <a:ext cx="2928958" cy="1953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058" y="1142985"/>
            <a:ext cx="11858708" cy="571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0066FF"/>
                </a:solidFill>
              </a:rPr>
              <a:t>     Например</a:t>
            </a:r>
            <a:r>
              <a:rPr lang="ru-RU" sz="2800" dirty="0" smtClean="0">
                <a:solidFill>
                  <a:srgbClr val="FFFF00"/>
                </a:solidFill>
              </a:rPr>
              <a:t>, если в трудовом договоре с секретарем указана в качестве его рабочего места приемная руководителя организации, то переместить его в другой кабинет без его согласия и заключения об этом </a:t>
            </a:r>
            <a:r>
              <a:rPr lang="ru-RU" sz="2800" dirty="0" err="1" smtClean="0">
                <a:solidFill>
                  <a:srgbClr val="FFFF00"/>
                </a:solidFill>
              </a:rPr>
              <a:t>допсоглашения</a:t>
            </a:r>
            <a:r>
              <a:rPr lang="ru-RU" sz="2800" dirty="0" smtClean="0">
                <a:solidFill>
                  <a:srgbClr val="FFFF00"/>
                </a:solidFill>
              </a:rPr>
              <a:t> к трудовому договору нельзя. Если же в трудовом договоре приемная не зафиксирована в качестве рабочего места, то перемещение секретаря в иной кабинет без его согласия правомерно.</a:t>
            </a:r>
          </a:p>
          <a:p>
            <a:pPr fontAlgn="base"/>
            <a:r>
              <a:rPr lang="ru-RU" sz="2800" dirty="0" smtClean="0">
                <a:solidFill>
                  <a:srgbClr val="FFFF00"/>
                </a:solidFill>
              </a:rPr>
              <a:t>     Или </a:t>
            </a:r>
            <a:r>
              <a:rPr lang="ru-RU" sz="2800" dirty="0" smtClean="0">
                <a:solidFill>
                  <a:srgbClr val="FFFF00"/>
                </a:solidFill>
              </a:rPr>
              <a:t>водителя, принятого согласно трудовому договору «для работы на легковом автомобиле марки «</a:t>
            </a:r>
            <a:r>
              <a:rPr lang="ru-RU" sz="2800" dirty="0" err="1" smtClean="0">
                <a:solidFill>
                  <a:srgbClr val="FFFF00"/>
                </a:solidFill>
              </a:rPr>
              <a:t>Рено</a:t>
            </a:r>
            <a:r>
              <a:rPr lang="ru-RU" sz="2800" dirty="0" smtClean="0">
                <a:solidFill>
                  <a:srgbClr val="FFFF00"/>
                </a:solidFill>
              </a:rPr>
              <a:t>» </a:t>
            </a:r>
            <a:r>
              <a:rPr lang="ru-RU" sz="2800" dirty="0" err="1" smtClean="0">
                <a:solidFill>
                  <a:srgbClr val="FFFF00"/>
                </a:solidFill>
              </a:rPr>
              <a:t>госномер</a:t>
            </a:r>
            <a:r>
              <a:rPr lang="ru-RU" sz="2800" dirty="0" smtClean="0">
                <a:solidFill>
                  <a:srgbClr val="FFFF00"/>
                </a:solidFill>
              </a:rPr>
              <a:t> А 111 ТЛ 77 RUS», нельзя перемещать на автомобиль марки «КИА», но можно перевести с его письменного согласия.</a:t>
            </a:r>
          </a:p>
          <a:p>
            <a:pPr fontAlgn="base"/>
            <a:r>
              <a:rPr lang="ru-RU" sz="2800" dirty="0" smtClean="0">
                <a:solidFill>
                  <a:srgbClr val="FFFF00"/>
                </a:solidFill>
              </a:rPr>
              <a:t>     Или </a:t>
            </a:r>
            <a:r>
              <a:rPr lang="ru-RU" sz="2800" dirty="0" smtClean="0">
                <a:solidFill>
                  <a:srgbClr val="FFFF00"/>
                </a:solidFill>
              </a:rPr>
              <a:t>продавца, принятого для работы в сетевом магазине в одном районе города, незаконно перемещать для работы в магазин в другом городском районе. Его можно только перевести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571481"/>
            <a:ext cx="5047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92D050"/>
                </a:solidFill>
              </a:rPr>
              <a:t>Сходство </a:t>
            </a:r>
            <a:r>
              <a:rPr lang="ru-RU" sz="4000" b="1" dirty="0" smtClean="0">
                <a:solidFill>
                  <a:srgbClr val="92D050"/>
                </a:solidFill>
              </a:rPr>
              <a:t>и </a:t>
            </a:r>
            <a:r>
              <a:rPr lang="ru-RU" sz="4000" b="1" dirty="0" smtClean="0">
                <a:solidFill>
                  <a:srgbClr val="92D050"/>
                </a:solidFill>
              </a:rPr>
              <a:t>различия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Оформление </a:t>
            </a:r>
            <a:r>
              <a:rPr lang="ru-RU" sz="3200" dirty="0" smtClean="0">
                <a:solidFill>
                  <a:srgbClr val="FFFF00"/>
                </a:solidFill>
              </a:rPr>
              <a:t>перевода на другую постоянную работу и перемещения также различается.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В</a:t>
            </a:r>
            <a:r>
              <a:rPr lang="ru-RU" sz="3200" dirty="0" smtClean="0">
                <a:solidFill>
                  <a:srgbClr val="FFFF00"/>
                </a:solidFill>
              </a:rPr>
              <a:t> первом случае заключается </a:t>
            </a:r>
            <a:r>
              <a:rPr lang="ru-RU" sz="3200" dirty="0" err="1" smtClean="0">
                <a:solidFill>
                  <a:srgbClr val="FFFF00"/>
                </a:solidFill>
              </a:rPr>
              <a:t>допсоглашение</a:t>
            </a:r>
            <a:r>
              <a:rPr lang="ru-RU" sz="3200" dirty="0" smtClean="0">
                <a:solidFill>
                  <a:srgbClr val="FFFF00"/>
                </a:solidFill>
              </a:rPr>
              <a:t> к трудовому договору, на его основании </a:t>
            </a:r>
            <a:r>
              <a:rPr lang="ru-RU" sz="3200" dirty="0" smtClean="0">
                <a:solidFill>
                  <a:srgbClr val="FFFF00"/>
                </a:solidFill>
              </a:rPr>
              <a:t>издаётся </a:t>
            </a:r>
            <a:r>
              <a:rPr lang="ru-RU" sz="3200" dirty="0" smtClean="0">
                <a:solidFill>
                  <a:srgbClr val="FFFF00"/>
                </a:solidFill>
              </a:rPr>
              <a:t>приказ, затем вносится запись в трудовую книжку работника.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Во </a:t>
            </a:r>
            <a:r>
              <a:rPr lang="ru-RU" sz="3200" dirty="0" smtClean="0">
                <a:solidFill>
                  <a:srgbClr val="FFFF00"/>
                </a:solidFill>
              </a:rPr>
              <a:t>втором случае </a:t>
            </a:r>
            <a:r>
              <a:rPr lang="ru-RU" sz="3200" dirty="0" smtClean="0">
                <a:solidFill>
                  <a:srgbClr val="FFFF00"/>
                </a:solidFill>
              </a:rPr>
              <a:t>издаётся </a:t>
            </a:r>
            <a:r>
              <a:rPr lang="ru-RU" sz="3200" dirty="0" smtClean="0">
                <a:solidFill>
                  <a:srgbClr val="FFFF00"/>
                </a:solidFill>
              </a:rPr>
              <a:t>только приказ руководителя о перемещении работника</a:t>
            </a:r>
            <a:r>
              <a:rPr lang="ru-RU" sz="3200" dirty="0" smtClean="0"/>
              <a:t>.</a:t>
            </a: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5"/>
            <a:ext cx="504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92D050"/>
                </a:solidFill>
              </a:rPr>
              <a:t>Сходство </a:t>
            </a:r>
            <a:r>
              <a:rPr lang="ru-RU" sz="4000" b="1" dirty="0" smtClean="0">
                <a:solidFill>
                  <a:srgbClr val="92D050"/>
                </a:solidFill>
              </a:rPr>
              <a:t>и различия</a:t>
            </a:r>
          </a:p>
          <a:p>
            <a:pPr fontAlgn="base"/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C:\Users\Будник\Desktop\employment-reco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696" y="4643446"/>
            <a:ext cx="3323129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686" y="0"/>
            <a:ext cx="10969943" cy="1857364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9900FF"/>
                </a:solidFill>
              </a:rPr>
              <a:t>Спасибо за внимание!</a:t>
            </a:r>
            <a:endParaRPr lang="ru-RU" sz="7200" dirty="0">
              <a:solidFill>
                <a:srgbClr val="9900FF"/>
              </a:solidFill>
            </a:endParaRPr>
          </a:p>
        </p:txBody>
      </p:sp>
      <p:pic>
        <p:nvPicPr>
          <p:cNvPr id="17410" name="Picture 2" descr="C:\Users\Будник\Desktop\1613463853_40-p-fon-dlya-prezentatsii-pro-konstitutsiyu-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5" y="3212367"/>
            <a:ext cx="11910057" cy="293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149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2314" y="642918"/>
            <a:ext cx="1071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                               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C000"/>
              </a:solidFill>
            </a:endParaRPr>
          </a:p>
          <a:p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372" y="285728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810" y="857232"/>
            <a:ext cx="1135864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     Перевод </a:t>
            </a:r>
            <a:r>
              <a:rPr lang="ru-RU" sz="3200" dirty="0" smtClean="0">
                <a:solidFill>
                  <a:srgbClr val="FFC000"/>
                </a:solidFill>
              </a:rPr>
              <a:t>на другую работу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- постоянное или временное изменение трудовой функции работника и (или) структурного подразделения, в котором работает работник (если структурное подразделение было указано в трудовом договоре), при продолжении работы у того же работодателя, а также перевод на работу в другую местность вместе с работодателем. </a:t>
            </a:r>
            <a:endParaRPr lang="ru-RU" sz="3200" dirty="0" smtClean="0">
              <a:solidFill>
                <a:srgbClr val="FFFF00"/>
              </a:solidFill>
            </a:endParaRPr>
          </a:p>
          <a:p>
            <a:endParaRPr lang="ru-RU" sz="8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     Перевод </a:t>
            </a:r>
            <a:r>
              <a:rPr lang="ru-RU" sz="3200" dirty="0" smtClean="0">
                <a:solidFill>
                  <a:srgbClr val="FFFF00"/>
                </a:solidFill>
              </a:rPr>
              <a:t>на другую работу допускается только с письменного согласия работника, за исключением случаев, предусмотренных </a:t>
            </a:r>
            <a:r>
              <a:rPr lang="ru-RU" sz="3200" dirty="0" smtClean="0"/>
              <a:t>частями второй и третьей статьи 72.2 настоящего Кодекса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810" y="142852"/>
            <a:ext cx="1121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Статья 72.1 ТК РФ. </a:t>
            </a:r>
            <a:r>
              <a:rPr lang="ru-RU" sz="3200" b="1" dirty="0" smtClean="0">
                <a:solidFill>
                  <a:srgbClr val="CC00FF"/>
                </a:solidFill>
              </a:rPr>
              <a:t>Перевод на другую работу. Перемещение.</a:t>
            </a:r>
            <a:endParaRPr lang="ru-RU" sz="3200" b="1" dirty="0">
              <a:solidFill>
                <a:srgbClr val="CC00FF"/>
              </a:solidFill>
            </a:endParaRPr>
          </a:p>
        </p:txBody>
      </p:sp>
      <p:pic>
        <p:nvPicPr>
          <p:cNvPr id="9" name="Picture 2" descr="https://avatars.mds.yandex.net/get-zen_doc/114944/pub_5fd776c68519de25cedb5075_5fd777728519de25cedca43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3502" y="5405125"/>
            <a:ext cx="2000264" cy="1332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2314" y="642918"/>
            <a:ext cx="1071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                               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C000"/>
              </a:solidFill>
            </a:endParaRPr>
          </a:p>
          <a:p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372" y="285728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810" y="857232"/>
            <a:ext cx="11358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По </a:t>
            </a:r>
            <a:r>
              <a:rPr lang="ru-RU" sz="3200" dirty="0" smtClean="0">
                <a:solidFill>
                  <a:srgbClr val="FFFF00"/>
                </a:solidFill>
              </a:rPr>
              <a:t>письменной просьбе работника или с его письменного согласия может быть </a:t>
            </a:r>
            <a:r>
              <a:rPr lang="ru-RU" sz="3200" dirty="0" smtClean="0">
                <a:solidFill>
                  <a:srgbClr val="FFFF00"/>
                </a:solidFill>
              </a:rPr>
              <a:t>осуществлён </a:t>
            </a:r>
            <a:r>
              <a:rPr lang="ru-RU" sz="3200" dirty="0" smtClean="0">
                <a:solidFill>
                  <a:srgbClr val="FFFF00"/>
                </a:solidFill>
              </a:rPr>
              <a:t>перевод работника на постоянную работу к другому работодателю. При этом трудовой договор по прежнему месту работы прекращается </a:t>
            </a:r>
            <a:r>
              <a:rPr lang="ru-RU" sz="3200" dirty="0" smtClean="0"/>
              <a:t>(пункт 5 части первой статьи 77 настоящего Кодекса)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810" y="142852"/>
            <a:ext cx="1121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Статья 72.1 ТК РФ. </a:t>
            </a:r>
            <a:r>
              <a:rPr lang="ru-RU" sz="3200" b="1" dirty="0" smtClean="0">
                <a:solidFill>
                  <a:srgbClr val="CC00FF"/>
                </a:solidFill>
              </a:rPr>
              <a:t>Перевод на другую работу. Перемещение.</a:t>
            </a:r>
            <a:endParaRPr lang="ru-RU" sz="3200" b="1" dirty="0">
              <a:solidFill>
                <a:srgbClr val="CC00FF"/>
              </a:solidFill>
            </a:endParaRPr>
          </a:p>
        </p:txBody>
      </p:sp>
      <p:pic>
        <p:nvPicPr>
          <p:cNvPr id="9" name="Picture 2" descr="http://koryazhma-info.ru/vustug-info/vustug-info/sites/default/files/priem_na_rabo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958" y="3429000"/>
            <a:ext cx="4920301" cy="3281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2314" y="642918"/>
            <a:ext cx="1071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                                 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 smtClean="0">
              <a:solidFill>
                <a:srgbClr val="FFC000"/>
              </a:solidFill>
            </a:endParaRPr>
          </a:p>
          <a:p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372" y="285728"/>
            <a:ext cx="1143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810" y="928670"/>
            <a:ext cx="113586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Не </a:t>
            </a:r>
            <a:r>
              <a:rPr lang="ru-RU" sz="3200" dirty="0" smtClean="0">
                <a:solidFill>
                  <a:srgbClr val="FFFF00"/>
                </a:solidFill>
              </a:rPr>
              <a:t>требует согласия работника перемещение его у того же работодателя на другое рабочее место, в другое структурное подразделение, расположенное в той же местности, поручение ему работы на другом механизме или агрегате, если это не влечет за собой изменения определенных сторонами условий трудового договора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     Запрещается </a:t>
            </a:r>
            <a:r>
              <a:rPr lang="ru-RU" sz="3200" dirty="0" smtClean="0">
                <a:solidFill>
                  <a:srgbClr val="FFFF00"/>
                </a:solidFill>
              </a:rPr>
              <a:t>переводить и перемещать работника на работу, противопоказанную ему по состоянию здоровья.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810" y="142852"/>
            <a:ext cx="1121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Статья 72.1 ТК РФ. </a:t>
            </a:r>
            <a:r>
              <a:rPr lang="ru-RU" sz="3200" b="1" dirty="0" smtClean="0">
                <a:solidFill>
                  <a:srgbClr val="CC00FF"/>
                </a:solidFill>
              </a:rPr>
              <a:t>Перевод на другую работу. Перемещение.</a:t>
            </a:r>
            <a:endParaRPr lang="ru-RU" sz="32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857232"/>
            <a:ext cx="11144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Любое </a:t>
            </a:r>
            <a:r>
              <a:rPr lang="ru-RU" sz="3200" dirty="0" smtClean="0">
                <a:solidFill>
                  <a:srgbClr val="FFFF00"/>
                </a:solidFill>
              </a:rPr>
              <a:t>предприятие — это живой организм, в котором постоянно происходит движение клеток-сотрудников. </a:t>
            </a:r>
            <a:r>
              <a:rPr lang="ru-RU" sz="3200" dirty="0" smtClean="0">
                <a:solidFill>
                  <a:srgbClr val="FFFF00"/>
                </a:solidFill>
              </a:rPr>
              <a:t>  Сотрудников </a:t>
            </a:r>
            <a:r>
              <a:rPr lang="ru-RU" sz="3200" dirty="0" smtClean="0">
                <a:solidFill>
                  <a:srgbClr val="FFFF00"/>
                </a:solidFill>
              </a:rPr>
              <a:t>принимают, увольняют, переводят на другую должность, перемещают на новое место.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     Чаще </a:t>
            </a:r>
            <a:r>
              <a:rPr lang="ru-RU" sz="3200" dirty="0" smtClean="0">
                <a:solidFill>
                  <a:srgbClr val="FFFF00"/>
                </a:solidFill>
              </a:rPr>
              <a:t>всего у кадровиков возникает путаница с понятиями «перевод» и «перемещение».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     Чем </a:t>
            </a:r>
            <a:r>
              <a:rPr lang="ru-RU" sz="3200" dirty="0" smtClean="0">
                <a:solidFill>
                  <a:srgbClr val="FFFF00"/>
                </a:solidFill>
              </a:rPr>
              <a:t>они различаются? 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https://sdelaipotolok.ru/wp-content/uploads/2021/02/columbia-world-main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180" y="3857628"/>
            <a:ext cx="6712618" cy="2838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Перевод </a:t>
            </a:r>
            <a:r>
              <a:rPr lang="ru-RU" sz="3200" dirty="0" smtClean="0">
                <a:solidFill>
                  <a:srgbClr val="FFFF00"/>
                </a:solidFill>
              </a:rPr>
              <a:t>работника на другую работу является одним из возможных изменений условий трудового договора с ним. Осуществляется он только по соглашению сторон, кроме некоторых зафиксированных в законе случаев. Оформляется соглашение исключительно письменно </a:t>
            </a:r>
            <a:r>
              <a:rPr lang="ru-RU" sz="3200" dirty="0" smtClean="0"/>
              <a:t>(</a:t>
            </a:r>
            <a:r>
              <a:rPr lang="ru-RU" sz="3200" u="sng" dirty="0" smtClean="0"/>
              <a:t>ст. 72 ТК РФ</a:t>
            </a:r>
            <a:r>
              <a:rPr lang="ru-RU" sz="3200" dirty="0" smtClean="0"/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8396" y="785794"/>
            <a:ext cx="4654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Перевод работника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https://netnalogov.com/sites/default/files/2017-12/1_5255352c0be1d5255352c0be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585" y="4357694"/>
            <a:ext cx="3536181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99CC00"/>
                </a:solidFill>
              </a:rPr>
              <a:t>     Перевод </a:t>
            </a:r>
            <a:r>
              <a:rPr lang="ru-RU" sz="3200" dirty="0" smtClean="0">
                <a:solidFill>
                  <a:srgbClr val="99CC00"/>
                </a:solidFill>
              </a:rPr>
              <a:t>может выглядеть (</a:t>
            </a:r>
            <a:r>
              <a:rPr lang="ru-RU" sz="3200" u="sng" dirty="0" smtClean="0"/>
              <a:t>ст. 72.1 ТК РФ</a:t>
            </a:r>
            <a:r>
              <a:rPr lang="ru-RU" sz="3200" dirty="0" smtClean="0">
                <a:solidFill>
                  <a:srgbClr val="99CC00"/>
                </a:solidFill>
              </a:rPr>
              <a:t>) как: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- постоянное </a:t>
            </a:r>
            <a:r>
              <a:rPr lang="ru-RU" sz="3200" dirty="0" smtClean="0">
                <a:solidFill>
                  <a:srgbClr val="FFFF00"/>
                </a:solidFill>
              </a:rPr>
              <a:t>или временное изменение трудовой функции работника;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- постоянное </a:t>
            </a:r>
            <a:r>
              <a:rPr lang="ru-RU" sz="3200" dirty="0" smtClean="0">
                <a:solidFill>
                  <a:srgbClr val="FFFF00"/>
                </a:solidFill>
              </a:rPr>
              <a:t>или временное изменение структурного подразделения, в котором трудится работник, если оно было зафиксировано в трудовом договоре;</a:t>
            </a:r>
          </a:p>
          <a:p>
            <a:pPr fontAlgn="base"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перевод </a:t>
            </a:r>
            <a:r>
              <a:rPr lang="ru-RU" sz="3200" dirty="0" smtClean="0">
                <a:solidFill>
                  <a:srgbClr val="FFFF00"/>
                </a:solidFill>
              </a:rPr>
              <a:t>вместе с работодателем в другую местность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pPr fontAlgn="base"/>
            <a:endParaRPr lang="ru-RU" sz="3200" dirty="0" smtClean="0">
              <a:solidFill>
                <a:srgbClr val="FFFF00"/>
              </a:solidFill>
            </a:endParaRP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При </a:t>
            </a:r>
            <a:r>
              <a:rPr lang="ru-RU" sz="3200" dirty="0" smtClean="0">
                <a:solidFill>
                  <a:srgbClr val="FFFF00"/>
                </a:solidFill>
              </a:rPr>
              <a:t>этом работодатель не меняется.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8396" y="785794"/>
            <a:ext cx="4654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Перевод работника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2" name="Picture 4" descr="https://hron.ru/images/news/01022021/_6017fa09b769c4.38018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122" y="5214950"/>
            <a:ext cx="2714584" cy="1464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Однако </a:t>
            </a:r>
            <a:r>
              <a:rPr lang="ru-RU" sz="3200" dirty="0" smtClean="0">
                <a:solidFill>
                  <a:srgbClr val="FFFF00"/>
                </a:solidFill>
              </a:rPr>
              <a:t>там же указан </a:t>
            </a:r>
            <a:r>
              <a:rPr lang="ru-RU" sz="3200" dirty="0" smtClean="0">
                <a:solidFill>
                  <a:srgbClr val="FFFF00"/>
                </a:solidFill>
              </a:rPr>
              <a:t>ещё </a:t>
            </a:r>
            <a:r>
              <a:rPr lang="ru-RU" sz="3200" dirty="0" smtClean="0">
                <a:solidFill>
                  <a:srgbClr val="FFFF00"/>
                </a:solidFill>
              </a:rPr>
              <a:t>один вид перевода – на постоянную работу к другому работодателю.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     Прежний </a:t>
            </a:r>
            <a:r>
              <a:rPr lang="ru-RU" sz="3200" dirty="0" smtClean="0">
                <a:solidFill>
                  <a:srgbClr val="FFFF00"/>
                </a:solidFill>
              </a:rPr>
              <a:t>трудовой договор при таком переводе прекращается, и заключается новый – с другим работодателем.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8396" y="785794"/>
            <a:ext cx="4654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Перевод работника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https://www.sch.stroitelstvodomov.org/assets/images/%D0%94%D0%BE%D0%B3%D0%BE%D0%B2%D0%BE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501278"/>
            <a:ext cx="2665387" cy="1776925"/>
          </a:xfrm>
          <a:prstGeom prst="rect">
            <a:avLst/>
          </a:prstGeom>
          <a:noFill/>
        </p:spPr>
      </p:pic>
      <p:pic>
        <p:nvPicPr>
          <p:cNvPr id="11268" name="Picture 4" descr="https://www.sch.stroitelstvodomov.org/assets/images/%D0%94%D0%BE%D0%B3%D0%BE%D0%B2%D0%BE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71" y="3857628"/>
            <a:ext cx="4286279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3686" y="1785926"/>
            <a:ext cx="11144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Помимо </a:t>
            </a:r>
            <a:r>
              <a:rPr lang="ru-RU" sz="3200" dirty="0" smtClean="0">
                <a:solidFill>
                  <a:srgbClr val="FFFF00"/>
                </a:solidFill>
              </a:rPr>
              <a:t>перевода на другую работу те же нормы закона регулируют и перемещение сотрудника.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     Перемещение </a:t>
            </a:r>
            <a:r>
              <a:rPr lang="ru-RU" sz="3200" dirty="0" smtClean="0">
                <a:solidFill>
                  <a:srgbClr val="FFFF00"/>
                </a:solidFill>
              </a:rPr>
              <a:t>работника может иметь место только у того же работодателя.</a:t>
            </a:r>
          </a:p>
          <a:p>
            <a:pPr fontAlgn="base"/>
            <a:r>
              <a:rPr lang="ru-RU" sz="3200" dirty="0" smtClean="0">
                <a:solidFill>
                  <a:srgbClr val="99CC00"/>
                </a:solidFill>
              </a:rPr>
              <a:t>     Оно </a:t>
            </a:r>
            <a:r>
              <a:rPr lang="ru-RU" sz="3200" dirty="0" smtClean="0">
                <a:solidFill>
                  <a:srgbClr val="99CC00"/>
                </a:solidFill>
              </a:rPr>
              <a:t>возможно в виде: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- перемещения </a:t>
            </a:r>
            <a:r>
              <a:rPr lang="ru-RU" sz="3200" dirty="0" smtClean="0">
                <a:solidFill>
                  <a:srgbClr val="FFFF00"/>
                </a:solidFill>
              </a:rPr>
              <a:t>на другое рабочее место;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- перемещения </a:t>
            </a:r>
            <a:r>
              <a:rPr lang="ru-RU" sz="3200" dirty="0" smtClean="0">
                <a:solidFill>
                  <a:srgbClr val="FFFF00"/>
                </a:solidFill>
              </a:rPr>
              <a:t>в другое структурное подразделение организации в пределах той же местности;</a:t>
            </a:r>
          </a:p>
          <a:p>
            <a:pPr fontAlgn="base"/>
            <a:r>
              <a:rPr lang="ru-RU" sz="3200" dirty="0" smtClean="0">
                <a:solidFill>
                  <a:srgbClr val="FFFF00"/>
                </a:solidFill>
              </a:rPr>
              <a:t>- поручение </a:t>
            </a:r>
            <a:r>
              <a:rPr lang="ru-RU" sz="3200" dirty="0" smtClean="0">
                <a:solidFill>
                  <a:srgbClr val="FFFF00"/>
                </a:solidFill>
              </a:rPr>
              <a:t>работнику трудиться на другом механизме (агрегате).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438" y="0"/>
            <a:ext cx="1052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Перевод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перемещение работника: отличия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8330" y="785794"/>
            <a:ext cx="5934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Перемещение 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работника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775</Words>
  <Application>Microsoft Office PowerPoint</Application>
  <PresentationFormat>Произвольный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Перевод на другую постоянную работу  и перемещение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2017-10-13T00:26:28Z</dcterms:created>
  <dcterms:modified xsi:type="dcterms:W3CDTF">2021-11-24T11:47:56Z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