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7" r:id="rId5"/>
    <p:sldId id="270" r:id="rId6"/>
    <p:sldId id="258" r:id="rId7"/>
    <p:sldId id="259" r:id="rId8"/>
    <p:sldId id="269" r:id="rId9"/>
    <p:sldId id="268" r:id="rId10"/>
    <p:sldId id="264" r:id="rId11"/>
    <p:sldId id="263" r:id="rId12"/>
    <p:sldId id="265" r:id="rId13"/>
    <p:sldId id="266" r:id="rId14"/>
    <p:sldId id="260" r:id="rId15"/>
    <p:sldId id="271" r:id="rId16"/>
    <p:sldId id="29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75" r:id="rId30"/>
    <p:sldId id="288" r:id="rId31"/>
    <p:sldId id="291" r:id="rId32"/>
    <p:sldId id="289" r:id="rId33"/>
    <p:sldId id="290" r:id="rId34"/>
    <p:sldId id="295" r:id="rId35"/>
    <p:sldId id="296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2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6AC-7201-4476-B87D-1C0BAE1C6166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11A1-40F8-487A-9BDC-3D190680D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6AC-7201-4476-B87D-1C0BAE1C6166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11A1-40F8-487A-9BDC-3D190680D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3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6AC-7201-4476-B87D-1C0BAE1C6166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11A1-40F8-487A-9BDC-3D190680D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6AC-7201-4476-B87D-1C0BAE1C6166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11A1-40F8-487A-9BDC-3D190680D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6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6AC-7201-4476-B87D-1C0BAE1C6166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11A1-40F8-487A-9BDC-3D190680D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4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6AC-7201-4476-B87D-1C0BAE1C6166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11A1-40F8-487A-9BDC-3D190680D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6AC-7201-4476-B87D-1C0BAE1C6166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11A1-40F8-487A-9BDC-3D190680D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6AC-7201-4476-B87D-1C0BAE1C6166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11A1-40F8-487A-9BDC-3D190680D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3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6AC-7201-4476-B87D-1C0BAE1C6166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11A1-40F8-487A-9BDC-3D190680D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6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6AC-7201-4476-B87D-1C0BAE1C6166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11A1-40F8-487A-9BDC-3D190680D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6AC-7201-4476-B87D-1C0BAE1C6166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11A1-40F8-487A-9BDC-3D190680D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5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F6AC-7201-4476-B87D-1C0BAE1C6166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911A1-40F8-487A-9BDC-3D190680D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8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Подготовка к итоговому сочинению по литературе.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0976" y="3602038"/>
            <a:ext cx="5777023" cy="1655762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в 11 а классе.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проведения: 02.03.21 г.</a:t>
            </a: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Провела: Смирнова З.М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212" y="3785191"/>
            <a:ext cx="3330647" cy="222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135" y="2972821"/>
            <a:ext cx="2126290" cy="2430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830" y="552091"/>
            <a:ext cx="979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Забвению не подлежит!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1" y="1741715"/>
            <a:ext cx="1135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itchFamily="34" charset="0"/>
              </a:rPr>
              <a:t>«Война — это ведь не просто кто кого перестреляет. 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Война — это кто кого передумает». </a:t>
            </a:r>
          </a:p>
          <a:p>
            <a:r>
              <a:rPr lang="en-US" b="1" dirty="0" smtClean="0">
                <a:latin typeface="Segoe Script" pitchFamily="34" charset="0"/>
              </a:rPr>
              <a:t>                                         </a:t>
            </a:r>
            <a:r>
              <a:rPr lang="ru-RU" b="1" dirty="0" smtClean="0">
                <a:latin typeface="Segoe Script" pitchFamily="34" charset="0"/>
              </a:rPr>
              <a:t>Борис Львович Васильев. «А зори здесь тихие...»</a:t>
            </a:r>
            <a:endParaRPr lang="ru-RU" b="1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7425" y="3324225"/>
            <a:ext cx="95154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исторических памятников?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человека связана с историей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становятся классическими?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сохранять памятники культуры,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нашими предками?</a:t>
            </a: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Забвение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измена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исторические события влияют на судьбу человека?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Забвение стирает, память преображает.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связано забвение с утратой ценностей?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научиться понимать самого себя?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дают человеку уроки прошлого?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Segoe Script" panose="030B0504020000000003" pitchFamily="66" charset="0"/>
              </a:rPr>
              <a:t/>
            </a:r>
            <a:br>
              <a:rPr lang="ru-RU" dirty="0">
                <a:latin typeface="Segoe Script" panose="030B0504020000000003" pitchFamily="66" charset="0"/>
              </a:rPr>
            </a:br>
            <a:r>
              <a:rPr lang="ru-RU" dirty="0">
                <a:latin typeface="Segoe Script" panose="030B0504020000000003" pitchFamily="66" charset="0"/>
              </a:rPr>
              <a:t/>
            </a:r>
            <a:br>
              <a:rPr lang="ru-RU" dirty="0">
                <a:latin typeface="Segoe Script" panose="030B0504020000000003" pitchFamily="66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87" y="142628"/>
            <a:ext cx="3091091" cy="2568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663" y="670560"/>
            <a:ext cx="866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Я и другие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1909" y="1872343"/>
            <a:ext cx="7707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«Люди </a:t>
            </a:r>
            <a:r>
              <a:rPr lang="ru-RU" sz="2800" b="1" dirty="0">
                <a:latin typeface="Segoe Script" panose="030B0504020000000003" pitchFamily="66" charset="0"/>
              </a:rPr>
              <a:t>не сходны: те любят </a:t>
            </a:r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одно,</a:t>
            </a:r>
            <a:r>
              <a:rPr lang="ru-RU" sz="2800" b="1" dirty="0">
                <a:latin typeface="Segoe Script" panose="030B0504020000000003" pitchFamily="66" charset="0"/>
              </a:rPr>
              <a:t> а другие — 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другое».</a:t>
            </a:r>
            <a:r>
              <a:rPr lang="ru-RU" sz="2800" b="1" dirty="0" smtClean="0">
                <a:latin typeface="Segoe Script" panose="030B0504020000000003" pitchFamily="66" charset="0"/>
              </a:rPr>
              <a:t>                  </a:t>
            </a:r>
            <a:r>
              <a:rPr lang="ru-RU" sz="2400" b="1" smtClean="0">
                <a:latin typeface="Segoe Script" panose="030B0504020000000003" pitchFamily="66" charset="0"/>
              </a:rPr>
              <a:t>Гомер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1" y="3104903"/>
            <a:ext cx="11163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причины возникновения конфликтов между людьми?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роль любви в жизни человека?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понять другого человека?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роль дружбы в жизни человека?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выражение «быть самим собой»?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важно быть толерантным?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нужно избегать конфликтов?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с утверждением Л.Н. Толстого: «Если между двумя людьми есть вражда, то виноваты оба»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человек жить вне общества?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человек выжить без общения?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0445" y="784589"/>
            <a:ext cx="2595480" cy="3167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5615" y="638356"/>
            <a:ext cx="6840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Время перемен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302" y="200132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Segoe Script" panose="030B0504020000000003" pitchFamily="66" charset="0"/>
              </a:rPr>
              <a:t>Жить </a:t>
            </a:r>
            <a:r>
              <a:rPr lang="ru-RU" sz="4000" b="1" i="1" dirty="0">
                <a:solidFill>
                  <a:srgbClr val="FF0000"/>
                </a:solidFill>
                <a:latin typeface="Segoe Script" panose="030B0504020000000003" pitchFamily="66" charset="0"/>
              </a:rPr>
              <a:t>по-новом</a:t>
            </a:r>
            <a:r>
              <a:rPr lang="ru-RU" sz="2800" b="1" i="1" dirty="0">
                <a:solidFill>
                  <a:srgbClr val="FF0000"/>
                </a:solidFill>
                <a:latin typeface="Segoe Script" panose="030B0504020000000003" pitchFamily="66" charset="0"/>
              </a:rPr>
              <a:t>у</a:t>
            </a:r>
            <a:r>
              <a:rPr lang="ru-RU" sz="2800" b="1" i="1" dirty="0">
                <a:latin typeface="Segoe Script" panose="030B0504020000000003" pitchFamily="66" charset="0"/>
              </a:rPr>
              <a:t> очень </a:t>
            </a:r>
            <a:r>
              <a:rPr lang="ru-RU" sz="2800" b="1" i="1" dirty="0">
                <a:solidFill>
                  <a:srgbClr val="FF0000"/>
                </a:solidFill>
                <a:latin typeface="Segoe Script" panose="030B0504020000000003" pitchFamily="66" charset="0"/>
              </a:rPr>
              <a:t>трудно</a:t>
            </a:r>
            <a:r>
              <a:rPr lang="ru-RU" sz="2800" b="1" i="1" dirty="0">
                <a:latin typeface="Segoe Script" panose="030B0504020000000003" pitchFamily="66" charset="0"/>
              </a:rPr>
              <a:t>. Жить </a:t>
            </a:r>
            <a:r>
              <a:rPr lang="ru-RU" sz="3600" b="1" i="1" dirty="0">
                <a:solidFill>
                  <a:srgbClr val="FF0000"/>
                </a:solidFill>
                <a:latin typeface="Segoe Script" panose="030B0504020000000003" pitchFamily="66" charset="0"/>
              </a:rPr>
              <a:t>прошедшим</a:t>
            </a:r>
            <a:r>
              <a:rPr lang="ru-RU" sz="2800" b="1" i="1" dirty="0">
                <a:solidFill>
                  <a:srgbClr val="FF0000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i="1" dirty="0">
                <a:latin typeface="Segoe Script" panose="030B0504020000000003" pitchFamily="66" charset="0"/>
              </a:rPr>
              <a:t>еще </a:t>
            </a:r>
            <a:r>
              <a:rPr lang="ru-RU" sz="3600" b="1" i="1" dirty="0">
                <a:solidFill>
                  <a:srgbClr val="FF0000"/>
                </a:solidFill>
                <a:latin typeface="Segoe Script" panose="030B0504020000000003" pitchFamily="66" charset="0"/>
              </a:rPr>
              <a:t>трудней.</a:t>
            </a:r>
            <a:endParaRPr lang="ru-RU" sz="36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                                                        М.А</a:t>
            </a:r>
            <a:r>
              <a:rPr lang="ru-RU" sz="2000" b="1" dirty="0">
                <a:latin typeface="Segoe Script" panose="030B0504020000000003" pitchFamily="66" charset="0"/>
              </a:rPr>
              <a:t>. </a:t>
            </a:r>
            <a:r>
              <a:rPr lang="ru-RU" sz="2000" b="1" dirty="0" smtClean="0">
                <a:latin typeface="Segoe Script" panose="030B0504020000000003" pitchFamily="66" charset="0"/>
              </a:rPr>
              <a:t>Булгаков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970" y="3830128"/>
            <a:ext cx="101964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люди боятся перемен?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исторические события меняют судьбы людей?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технический прогресс приносит человечеству пользу?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заканчивается детство?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Выбор, который меняет человека.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современные технологии влияют на жизнь общества?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человек жить без перемен?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могут привести научные открытия, лишённые гуманности?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с тем, что «выживает не самый сильный и умный, а тот, кто лучше всех приспосабливается к изменениям»?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ли жить в эпоху перемен?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8355" y="560717"/>
            <a:ext cx="10351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Разговор с собой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507" y="3163207"/>
            <a:ext cx="95397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быть самим собой?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быть совестливым человеком?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опасно бессмысленное существование?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человеку нужна совесть?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ли обстоятельства, когда человеку можно пойти против совести?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появляются «умные ненужности» («лишние люди»)?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«свой путь»?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помогает человеку найти свой путь?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ли быть самим собой?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3135" y="1330158"/>
            <a:ext cx="10717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Segoe Script" panose="030B0504020000000003" pitchFamily="66" charset="0"/>
              </a:rPr>
              <a:t>«Только </a:t>
            </a:r>
            <a:r>
              <a:rPr lang="ru-RU" sz="4400" b="1" dirty="0">
                <a:latin typeface="Segoe Script" panose="030B0504020000000003" pitchFamily="66" charset="0"/>
              </a:rPr>
              <a:t>пустые люди знают </a:t>
            </a:r>
            <a:r>
              <a:rPr lang="ru-RU" sz="4400" b="1" dirty="0" smtClean="0">
                <a:latin typeface="Segoe Script" panose="030B0504020000000003" pitchFamily="66" charset="0"/>
              </a:rPr>
              <a:t>себя».                      </a:t>
            </a:r>
            <a:r>
              <a:rPr lang="ru-RU" sz="2400" b="1" dirty="0" smtClean="0">
                <a:latin typeface="Segoe Script" panose="030B0504020000000003" pitchFamily="66" charset="0"/>
              </a:rPr>
              <a:t>О</a:t>
            </a:r>
            <a:r>
              <a:rPr lang="ru-RU" sz="2400" b="1" dirty="0">
                <a:latin typeface="Segoe Script" panose="030B0504020000000003" pitchFamily="66" charset="0"/>
              </a:rPr>
              <a:t>. Уайльд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8271" y="2776708"/>
            <a:ext cx="2584873" cy="2584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717" y="491706"/>
            <a:ext cx="9903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Между прошлым и будущим: портрет моего поколения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717" y="1940943"/>
            <a:ext cx="11059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Segoe Script" panose="030B0504020000000003" pitchFamily="66" charset="0"/>
              </a:rPr>
              <a:t>«То</a:t>
            </a:r>
            <a:r>
              <a:rPr lang="ru-RU" sz="2400" b="1" i="1" dirty="0">
                <a:latin typeface="Segoe Script" panose="030B0504020000000003" pitchFamily="66" charset="0"/>
              </a:rPr>
              <a:t>, что было </a:t>
            </a:r>
            <a:r>
              <a:rPr lang="ru-RU" sz="3200" b="1" i="1" dirty="0">
                <a:solidFill>
                  <a:srgbClr val="FF0000"/>
                </a:solidFill>
                <a:latin typeface="Segoe Script" panose="030B0504020000000003" pitchFamily="66" charset="0"/>
              </a:rPr>
              <a:t>хорошо</a:t>
            </a:r>
            <a:r>
              <a:rPr lang="ru-RU" sz="2400" b="1" i="1" dirty="0">
                <a:solidFill>
                  <a:srgbClr val="FF0000"/>
                </a:solidFill>
                <a:latin typeface="Segoe Script" panose="030B0504020000000003" pitchFamily="66" charset="0"/>
              </a:rPr>
              <a:t> </a:t>
            </a:r>
            <a:r>
              <a:rPr lang="ru-RU" sz="2400" b="1" i="1" dirty="0">
                <a:latin typeface="Segoe Script" panose="030B0504020000000003" pitchFamily="66" charset="0"/>
              </a:rPr>
              <a:t>для наших родителей, для нашего поколения уже </a:t>
            </a:r>
            <a:r>
              <a:rPr lang="ru-RU" sz="2800" b="1" i="1" dirty="0">
                <a:solidFill>
                  <a:srgbClr val="FF0000"/>
                </a:solidFill>
                <a:latin typeface="Segoe Script" panose="030B0504020000000003" pitchFamily="66" charset="0"/>
              </a:rPr>
              <a:t>недостаточно </a:t>
            </a:r>
            <a:r>
              <a:rPr lang="ru-RU" sz="2800" b="1" i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хорошо».</a:t>
            </a:r>
            <a:r>
              <a:rPr lang="ru-RU" sz="2800" b="1" i="1" dirty="0">
                <a:solidFill>
                  <a:srgbClr val="FF0000"/>
                </a:solidFill>
                <a:latin typeface="Segoe Script" panose="030B0504020000000003" pitchFamily="66" charset="0"/>
              </a:rPr>
              <a:t> 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                                   О</a:t>
            </a:r>
            <a:r>
              <a:rPr lang="ru-RU" sz="2000" b="1" dirty="0">
                <a:latin typeface="Segoe Script" panose="030B0504020000000003" pitchFamily="66" charset="0"/>
              </a:rPr>
              <a:t>. Уайльд, «Портрет Дориана Грея</a:t>
            </a:r>
            <a:r>
              <a:rPr lang="ru-RU" sz="2000" b="1" dirty="0" smtClean="0">
                <a:latin typeface="Segoe Script" panose="030B0504020000000003" pitchFamily="66" charset="0"/>
              </a:rPr>
              <a:t>»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50" y="3205515"/>
            <a:ext cx="11347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формируются нравственные ориентиры современного человека?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«Век нынешний» и «век минувший»: возможно ли согласие?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утверждать, что современная молодёжь в чём-то ориентируется на поколения прошлых лет?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героем для молодежи?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конфликт отцов и детей неизбежен?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 ли классическая литература в наши дни?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особенно важно сохранять связь поколений в XXI веке?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ли читать книги в XXI веке?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меняется язык в XXI веке?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- «герой XXI века»?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назвать поколение Z потерянным?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читает современное поколение?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0084" y="4470086"/>
            <a:ext cx="2798909" cy="21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447" y="404037"/>
            <a:ext cx="1146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Работа с текстом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7332133" y="4615671"/>
            <a:ext cx="4588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решительно не дает мне покоя…                                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9072" y="530458"/>
            <a:ext cx="2859272" cy="3810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47" y="1219200"/>
            <a:ext cx="6784752" cy="50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32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880533" y="260351"/>
            <a:ext cx="673946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 b="1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 b="1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«У него особый талант - </a:t>
            </a:r>
            <a:r>
              <a:rPr lang="ru-RU" altLang="ru-RU" sz="3600" b="1" dirty="0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человеческий.</a:t>
            </a:r>
            <a:r>
              <a:rPr lang="ru-RU" altLang="ru-RU" sz="3600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Он обладал тонким великолепным чутьем к боли вообще».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2800" b="1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Чехов </a:t>
            </a:r>
          </a:p>
        </p:txBody>
      </p:sp>
      <p:pic>
        <p:nvPicPr>
          <p:cNvPr id="8195" name="Picture 2" descr="https://upload.wikimedia.org/wikipedia/commons/2/20/%D0%98%D0%BB%D1%8C%D1%8F_%D0%A0%D0%B5%D0%BF%D0%B8%D0%BD_-_%D0%9F%D0%BE%D1%80%D1%82%D1%80%D0%B5%D1%82_%D0%92%D1%81%D0%B5%D0%B2%D0%BE%D0%BB%D0%BE%D0%B4_%D0%9C%D0%B8%D1%85%D0%B0%D0%B9%D0%BB%D0%BE%D0%B2%D0%B8%D1%87_%D0%93%D0%B0%D1%80%D1%88%D0%B8%D0%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55" y="868363"/>
            <a:ext cx="320040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2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844551" y="679451"/>
            <a:ext cx="765598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latin typeface="Segoe Script" panose="020B0504020000000003" pitchFamily="34" charset="0"/>
              </a:rPr>
              <a:t>«Гаршин пишет кровью».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В.М. Гаршина называли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«современным Гамлетом», «Гамлетом сердца».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свидетельству современников, с этим шекспировским героем писателя сближало болезненно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обостренное неприятие любой несправедливости, несовершенства человеческих взаимоотношений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вызывало у него постоянные, почти физические муки совести и сострадания. </a:t>
            </a:r>
          </a:p>
        </p:txBody>
      </p:sp>
      <p:pic>
        <p:nvPicPr>
          <p:cNvPr id="9219" name="Picture 2" descr="http://www.hrono.ru/img/lica/garsh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679451"/>
            <a:ext cx="2605087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063751" y="5805489"/>
            <a:ext cx="9620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«Каждая буква стоила мне капли крови». </a:t>
            </a:r>
          </a:p>
        </p:txBody>
      </p:sp>
    </p:spTree>
    <p:extLst>
      <p:ext uri="{BB962C8B-B14F-4D97-AF65-F5344CB8AC3E}">
        <p14:creationId xmlns:p14="http://schemas.microsoft.com/office/powerpoint/2010/main" val="35085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609601" y="768351"/>
            <a:ext cx="11192934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Segoe Script" panose="020B0504020000000003" pitchFamily="34" charset="0"/>
              </a:rPr>
              <a:t>В день объявления Россией войны Турции, 12 апреля 1877, </a:t>
            </a:r>
            <a:r>
              <a:rPr lang="ru-RU" alt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Гаршин добровольцем вступил в действующую армию. </a:t>
            </a:r>
            <a:r>
              <a:rPr lang="ru-RU" altLang="ru-RU" sz="2800" b="1" dirty="0">
                <a:latin typeface="Segoe Script" panose="020B0504020000000003" pitchFamily="34" charset="0"/>
              </a:rPr>
              <a:t>В августе был ранен в бою у болгарского селения </a:t>
            </a:r>
            <a:r>
              <a:rPr lang="ru-RU" altLang="ru-RU" sz="2800" b="1" dirty="0" err="1">
                <a:latin typeface="Segoe Script" panose="020B0504020000000003" pitchFamily="34" charset="0"/>
              </a:rPr>
              <a:t>Аяслар</a:t>
            </a:r>
            <a:r>
              <a:rPr lang="ru-RU" altLang="ru-RU" sz="2800" b="1" dirty="0">
                <a:latin typeface="Segoe Script" panose="020B0504020000000003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Segoe Script" panose="020B0504020000000003" pitchFamily="34" charset="0"/>
              </a:rPr>
              <a:t>Личные впечатления послужили материалом для первого </a:t>
            </a:r>
            <a:r>
              <a:rPr lang="ru-RU" alt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рассказа о войне «Четыре дня» (1877), </a:t>
            </a:r>
            <a:r>
              <a:rPr lang="ru-RU" altLang="ru-RU" sz="2800" b="1" dirty="0">
                <a:latin typeface="Segoe Script" panose="020B0504020000000003" pitchFamily="34" charset="0"/>
              </a:rPr>
              <a:t>который Гаршин написал в госпитале.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Segoe Script" panose="020B0504020000000003" pitchFamily="34" charset="0"/>
              </a:rPr>
              <a:t>После его публикации в октябрьском номере журнала «Отечественные записки» </a:t>
            </a:r>
            <a:r>
              <a:rPr lang="ru-RU" alt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имя Гаршина стало известно всей России.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Segoe Script" panose="020B0504020000000003" pitchFamily="34" charset="0"/>
              </a:rPr>
              <a:t/>
            </a:r>
            <a:br>
              <a:rPr lang="ru-RU" altLang="ru-RU" sz="1800" b="1" dirty="0">
                <a:latin typeface="Segoe Script" panose="020B0504020000000003" pitchFamily="34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рассуждаю о войне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пишет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В.М. Гаршин,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 отношусь к ней непосредственным чувством, возмущаемым массою пролитой крови». </a:t>
            </a:r>
          </a:p>
        </p:txBody>
      </p:sp>
    </p:spTree>
    <p:extLst>
      <p:ext uri="{BB962C8B-B14F-4D97-AF65-F5344CB8AC3E}">
        <p14:creationId xmlns:p14="http://schemas.microsoft.com/office/powerpoint/2010/main" val="16556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80533" y="730250"/>
            <a:ext cx="10701866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Готовясь к отъезду на театр военных действий,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написал проникновенное лирическое стихотворение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«Друзья, мы собрались перед разлукой» (1876),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отразил настроение уезжавших добровольцев</a:t>
            </a:r>
            <a:r>
              <a:rPr lang="ru-RU" altLang="ru-RU" sz="2400" b="1" dirty="0">
                <a:latin typeface="Segoe Script" panose="020B0504020000000003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Segoe Script" panose="020B0504020000000003" pitchFamily="34" charset="0"/>
              </a:rPr>
              <a:t>Мы не идем по прихоти владыки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Segoe Script" panose="020B0504020000000003" pitchFamily="34" charset="0"/>
              </a:rPr>
              <a:t>Страдать и умирать;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Segoe Script" panose="020B0504020000000003" pitchFamily="34" charset="0"/>
              </a:rPr>
              <a:t>Свободны наши боевые клики,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Могуча наша рать,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Segoe Script" panose="020B0504020000000003" pitchFamily="34" charset="0"/>
              </a:rPr>
              <a:t>И не числом солдат, коней, орудий,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Segoe Script" panose="020B0504020000000003" pitchFamily="34" charset="0"/>
              </a:rPr>
              <a:t>Не знанием войны,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Segoe Script" panose="020B0504020000000003" pitchFamily="34" charset="0"/>
              </a:rPr>
              <a:t>А тем, что </a:t>
            </a: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в каждой честной русской груди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Завет родной страны!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Она на смерть за братьев нас послала</a:t>
            </a:r>
            <a:r>
              <a:rPr lang="ru-RU" altLang="ru-RU" sz="2400" b="1" i="1" dirty="0">
                <a:solidFill>
                  <a:srgbClr val="FF0000"/>
                </a:solidFill>
                <a:latin typeface="Segoe Script" panose="020B0504020000000003" pitchFamily="34" charset="0"/>
              </a:rPr>
              <a:t>...</a:t>
            </a: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75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98" y="489098"/>
            <a:ext cx="916526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Segoe Script" panose="020B0504020000000003" pitchFamily="34" charset="0"/>
              </a:rPr>
              <a:t>Три пути ведут к знанию: </a:t>
            </a:r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путь размышления</a:t>
            </a:r>
            <a:r>
              <a:rPr lang="ru-RU" sz="4400" b="1" dirty="0" smtClean="0">
                <a:latin typeface="Segoe Script" panose="020B0504020000000003" pitchFamily="34" charset="0"/>
              </a:rPr>
              <a:t>- это путь самый благородный; </a:t>
            </a:r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путь подражания </a:t>
            </a:r>
            <a:r>
              <a:rPr lang="ru-RU" sz="4400" b="1" dirty="0" smtClean="0">
                <a:latin typeface="Segoe Script" panose="020B0504020000000003" pitchFamily="34" charset="0"/>
              </a:rPr>
              <a:t>– это путь самый легкий и  </a:t>
            </a:r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путь опыта</a:t>
            </a:r>
            <a:r>
              <a:rPr lang="ru-RU" sz="4400" b="1" dirty="0" smtClean="0">
                <a:latin typeface="Segoe Script" panose="020B0504020000000003" pitchFamily="34" charset="0"/>
              </a:rPr>
              <a:t>- это  путь самый горький. </a:t>
            </a:r>
          </a:p>
          <a:p>
            <a:pPr algn="r"/>
            <a:r>
              <a:rPr lang="ru-RU" sz="2800" dirty="0">
                <a:latin typeface="Segoe Script" panose="020B0504020000000003" pitchFamily="34" charset="0"/>
              </a:rPr>
              <a:t> </a:t>
            </a:r>
            <a:r>
              <a:rPr lang="ru-RU" sz="2800" dirty="0" smtClean="0">
                <a:latin typeface="Segoe Script" panose="020B0504020000000003" pitchFamily="34" charset="0"/>
              </a:rPr>
              <a:t>                            </a:t>
            </a:r>
            <a:r>
              <a:rPr lang="ru-RU" sz="2800" b="1" dirty="0" smtClean="0">
                <a:latin typeface="Segoe Script" panose="020B0504020000000003" pitchFamily="34" charset="0"/>
              </a:rPr>
              <a:t>Конфуций, </a:t>
            </a:r>
            <a:r>
              <a:rPr lang="ru-RU" sz="2800" b="1" dirty="0">
                <a:latin typeface="Segoe Script" panose="020B0504020000000003" pitchFamily="34" charset="0"/>
              </a:rPr>
              <a:t>древнекитайский мыслитель, философ</a:t>
            </a:r>
            <a:r>
              <a:rPr lang="ru-RU" sz="2800" b="1" dirty="0" smtClean="0">
                <a:latin typeface="Segoe Script" panose="020B0504020000000003" pitchFamily="34" charset="0"/>
              </a:rPr>
              <a:t>, </a:t>
            </a:r>
          </a:p>
          <a:p>
            <a:pPr algn="r"/>
            <a:r>
              <a:rPr lang="ru-RU" sz="2800" b="1" dirty="0" smtClean="0">
                <a:latin typeface="Segoe Script" panose="020B0504020000000003" pitchFamily="34" charset="0"/>
              </a:rPr>
              <a:t>551 -479 до н.э.</a:t>
            </a:r>
            <a:endParaRPr lang="ru-RU" sz="2800" b="1" dirty="0"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0325" y="653097"/>
            <a:ext cx="2590035" cy="366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65199" y="404814"/>
            <a:ext cx="10634133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Segoe Script" panose="020B0504020000000003" pitchFamily="34" charset="0"/>
              </a:rPr>
              <a:t>Отправляясь на фронт, Гаршин был движим двумя чувствами: </a:t>
            </a:r>
            <a:r>
              <a:rPr lang="ru-RU" alt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желанием содействовать национальному освобождению славян</a:t>
            </a:r>
            <a:r>
              <a:rPr lang="ru-RU" altLang="ru-RU" sz="2800" b="1" dirty="0">
                <a:latin typeface="Segoe Script" panose="020B0504020000000003" pitchFamily="34" charset="0"/>
              </a:rPr>
              <a:t> и, что не менее важно, </a:t>
            </a:r>
            <a:r>
              <a:rPr lang="ru-RU" alt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стремлением разделить участь русского народа, на который обрушились все тяготы войны.</a:t>
            </a:r>
            <a:r>
              <a:rPr lang="ru-RU" altLang="ru-RU" sz="2800" b="1" dirty="0">
                <a:latin typeface="Segoe Script" panose="020B0504020000000003" pitchFamily="34" charset="0"/>
              </a:rPr>
              <a:t> Он считал </a:t>
            </a:r>
            <a:r>
              <a:rPr lang="ru-RU" altLang="ru-RU" sz="3600" b="1" dirty="0">
                <a:latin typeface="Segoe Script" panose="020B0504020000000003" pitchFamily="34" charset="0"/>
              </a:rPr>
              <a:t>безнравственным</a:t>
            </a:r>
            <a:r>
              <a:rPr lang="ru-RU" altLang="ru-RU" sz="2800" b="1" dirty="0">
                <a:latin typeface="Segoe Script" panose="020B0504020000000003" pitchFamily="34" charset="0"/>
              </a:rPr>
              <a:t> </a:t>
            </a:r>
            <a:r>
              <a:rPr lang="ru-RU" altLang="ru-RU" sz="3600" b="1" dirty="0">
                <a:latin typeface="Segoe Script" panose="020B0504020000000003" pitchFamily="34" charset="0"/>
              </a:rPr>
              <a:t>оставаться в тылу, </a:t>
            </a:r>
            <a:r>
              <a:rPr lang="ru-RU" altLang="ru-RU" sz="2800" b="1" dirty="0">
                <a:latin typeface="Segoe Script" panose="020B0504020000000003" pitchFamily="34" charset="0"/>
              </a:rPr>
              <a:t>«сидеть сложа руки» в то время, как русские солдаты умирали на полях сражений. 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846667" y="5046133"/>
            <a:ext cx="102785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правду о войне – это не только нравственное требование, но и трудная художественная задача.</a:t>
            </a:r>
          </a:p>
        </p:txBody>
      </p:sp>
    </p:spTree>
    <p:extLst>
      <p:ext uri="{BB962C8B-B14F-4D97-AF65-F5344CB8AC3E}">
        <p14:creationId xmlns:p14="http://schemas.microsoft.com/office/powerpoint/2010/main" val="22939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\Мои документы\Школа\Литература\Гаршин\x1-r-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6" y="404813"/>
            <a:ext cx="4619625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875867" y="404813"/>
            <a:ext cx="601133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В 1877 году в журнале «Отечественные записки» был опубликован рассказ «Четыре дня».</a:t>
            </a:r>
            <a:r>
              <a:rPr lang="ru-RU" altLang="ru-RU" sz="2400" dirty="0">
                <a:latin typeface="Segoe Script" panose="020B0504020000000003" pitchFamily="34" charset="0"/>
              </a:rPr>
              <a:t> В нем </a:t>
            </a:r>
            <a:r>
              <a:rPr lang="ru-RU" altLang="ru-RU" sz="2400" b="1" dirty="0">
                <a:latin typeface="Segoe Script" panose="020B0504020000000003" pitchFamily="34" charset="0"/>
              </a:rPr>
              <a:t>отразилось отношение самого Гаршина к войне, </a:t>
            </a:r>
            <a:r>
              <a:rPr lang="ru-RU" altLang="ru-RU" sz="2400" dirty="0">
                <a:latin typeface="Segoe Script" panose="020B0504020000000003" pitchFamily="34" charset="0"/>
              </a:rPr>
              <a:t>которая, по мнению автора, </a:t>
            </a: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противоестественна и враждебна человеку. </a:t>
            </a:r>
            <a:r>
              <a:rPr lang="ru-RU" altLang="ru-RU" sz="2400" dirty="0">
                <a:latin typeface="Segoe Script" panose="020B0504020000000003" pitchFamily="34" charset="0"/>
              </a:rPr>
              <a:t>Однако, несмотря на то, что герой рассказа не в состоянии объяснить, для чего люди ведут войны и убивают друг друга, </a:t>
            </a:r>
            <a:r>
              <a:rPr lang="ru-RU" altLang="ru-RU" sz="2400" b="1" dirty="0">
                <a:latin typeface="Segoe Script" panose="020B0504020000000003" pitchFamily="34" charset="0"/>
              </a:rPr>
              <a:t>он снова и снова идет в бой, повинуясь долгу, естественному чувству справедливости. </a:t>
            </a:r>
            <a:br>
              <a:rPr lang="ru-RU" altLang="ru-RU" sz="2400" b="1" dirty="0">
                <a:latin typeface="Segoe Script" panose="020B0504020000000003" pitchFamily="34" charset="0"/>
              </a:rPr>
            </a:br>
            <a:endParaRPr lang="ru-RU" altLang="ru-RU" sz="24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ofilib.com/reader/76/85/b108576/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259292"/>
            <a:ext cx="4250266" cy="277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282267" y="428625"/>
            <a:ext cx="540173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Segoe Script" panose="020B0504020000000003" pitchFamily="34" charset="0"/>
              </a:rPr>
              <a:t>«Неужели я бросил всё милое, дорогое, шёл сюда тысячевёрстным походом, голодал... мучился от зноя; неужели, наконец, я лежу теперь в этих муках – только ради того, чтобы </a:t>
            </a: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этот несчастный перестал жить?»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92667" y="3286125"/>
            <a:ext cx="521758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Segoe Script" panose="020B0504020000000003" pitchFamily="34" charset="0"/>
              </a:rPr>
              <a:t>«Это </a:t>
            </a:r>
            <a:r>
              <a:rPr lang="ru-RU" altLang="ru-RU" sz="2000" b="1" dirty="0">
                <a:latin typeface="Segoe Script" panose="020B0504020000000003" pitchFamily="34" charset="0"/>
              </a:rPr>
              <a:t>сделал я. Я не хотел этого. Я не хотел зла никому, когда шёл драться. Мысль о том, что и мне придётся убивать людей, как-то уходила от меня. Я представлял себе только, как я буду подставлять свою грудь под пули. Чем я виноват?.</a:t>
            </a:r>
            <a:r>
              <a:rPr lang="ru-RU" altLang="ru-RU" sz="2000" b="1" dirty="0"/>
              <a:t>. </a:t>
            </a:r>
            <a:r>
              <a:rPr lang="ru-RU" alt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  <a:t>Убийство, убийца... И кто же? </a:t>
            </a:r>
            <a:r>
              <a:rPr lang="ru-RU" altLang="ru-RU" sz="20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Я»</a:t>
            </a:r>
            <a:endParaRPr lang="ru-RU" altLang="ru-RU" sz="20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\Мои документы\Школа\Литература\Гаршин\Ardahan_batll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7" y="447147"/>
            <a:ext cx="74295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802747" y="4857750"/>
            <a:ext cx="1094898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Segoe Script" panose="020B0504020000000003" pitchFamily="34" charset="0"/>
              </a:rPr>
              <a:t>В рассказе «Четыре дня»  изображён один конкретный человек перед лицом смерти. Протест Гаршина против войны носит не абстрактный, общий характер . </a:t>
            </a:r>
            <a:r>
              <a:rPr lang="ru-RU" altLang="ru-RU" sz="2800" b="1">
                <a:solidFill>
                  <a:srgbClr val="FF0000"/>
                </a:solidFill>
                <a:latin typeface="Segoe Script" panose="020B0504020000000003" pitchFamily="34" charset="0"/>
              </a:rPr>
              <a:t>Писатель утверждает непреходящую ценность каждой человеческой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40706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\Мои документы\Школа\Литература\Гаршин\x1-r-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3" y="0"/>
            <a:ext cx="47498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366933" y="285751"/>
            <a:ext cx="506306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Segoe Script" panose="020B0504020000000003" pitchFamily="34" charset="0"/>
              </a:rPr>
              <a:t>Главное противоречие и ужас войны не в том, что человек может погибнуть, а то, что </a:t>
            </a:r>
            <a:r>
              <a:rPr lang="ru-RU" alt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он против своей воли становится убийцей.</a:t>
            </a:r>
          </a:p>
        </p:txBody>
      </p:sp>
    </p:spTree>
    <p:extLst>
      <p:ext uri="{BB962C8B-B14F-4D97-AF65-F5344CB8AC3E}">
        <p14:creationId xmlns:p14="http://schemas.microsoft.com/office/powerpoint/2010/main" val="30118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\Мои документы\Школа\Литература\Гаршин\0_18148_4630b121_X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56" y="324908"/>
            <a:ext cx="72215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08000" y="3742267"/>
            <a:ext cx="1126066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Segoe Script" panose="020B0504020000000003" pitchFamily="34" charset="0"/>
              </a:rPr>
              <a:t>«Передо мною лежит убитый мною человек. </a:t>
            </a: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За что я его убил?</a:t>
            </a:r>
            <a:r>
              <a:rPr lang="ru-RU" altLang="ru-RU" sz="2400" b="1" dirty="0">
                <a:latin typeface="Segoe Script" panose="020B0504020000000003" pitchFamily="34" charset="0"/>
              </a:rPr>
              <a:t> Он лежит здесь мёртвый, окровавленный. </a:t>
            </a: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Кто он? Быть может, и у него, как у меня, есть старая мать.</a:t>
            </a:r>
            <a:r>
              <a:rPr lang="ru-RU" altLang="ru-RU" sz="2400" b="1" dirty="0">
                <a:latin typeface="Segoe Script" panose="020B0504020000000003" pitchFamily="34" charset="0"/>
              </a:rPr>
              <a:t> Долго она будет по вечерам сидеть у дверей своей убогой мазанки да поглядывать на далёкий север: </a:t>
            </a: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не идёт ли ее ненаглядный сын, её работник и кормилец? </a:t>
            </a:r>
            <a:r>
              <a:rPr lang="ru-RU" altLang="ru-RU" sz="2400" b="1" dirty="0">
                <a:latin typeface="Segoe Script" panose="020B0504020000000003" pitchFamily="34" charset="0"/>
              </a:rPr>
              <a:t>… </a:t>
            </a: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А я? И я также…</a:t>
            </a:r>
            <a:r>
              <a:rPr lang="ru-RU" altLang="ru-RU" sz="2400" b="1" dirty="0">
                <a:latin typeface="Segoe Script" panose="020B0504020000000003" pitchFamily="34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Я бы даже поменялся с ним..</a:t>
            </a:r>
            <a:r>
              <a:rPr lang="ru-RU" altLang="ru-RU" sz="2400" b="1" dirty="0">
                <a:latin typeface="Segoe Script" panose="020B0504020000000003" pitchFamily="34" charset="0"/>
              </a:rPr>
              <a:t> Как он счастлив: он не слышит ничего, не чувствует ни боли от ран, ни смертельной тоски, ни жажды».</a:t>
            </a:r>
          </a:p>
        </p:txBody>
      </p:sp>
    </p:spTree>
    <p:extLst>
      <p:ext uri="{BB962C8B-B14F-4D97-AF65-F5344CB8AC3E}">
        <p14:creationId xmlns:p14="http://schemas.microsoft.com/office/powerpoint/2010/main" val="33070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846668" y="785813"/>
            <a:ext cx="1048173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 </a:t>
            </a:r>
            <a:r>
              <a:rPr lang="ru-RU" altLang="ru-RU" sz="1800" dirty="0">
                <a:latin typeface="Segoe Script" panose="020B0504020000000003" pitchFamily="34" charset="0"/>
              </a:rPr>
              <a:t> </a:t>
            </a:r>
            <a:r>
              <a:rPr lang="ru-RU" altLang="ru-RU" sz="2000" b="1" dirty="0">
                <a:latin typeface="Segoe Script" panose="020B0504020000000003" pitchFamily="34" charset="0"/>
              </a:rPr>
              <a:t>В рассказе «Четыре дня», написанном в госпитале и отразившем собственные впечатления писателя, герой ранен в бою и ждет смерти, рядом же разлагается труп убитого им турка. Эту сцену часто сравнивали со сценой из "Войны и мира", где раненный в </a:t>
            </a:r>
            <a:r>
              <a:rPr lang="ru-RU" altLang="ru-RU" sz="2000" b="1" dirty="0" err="1">
                <a:latin typeface="Segoe Script" panose="020B0504020000000003" pitchFamily="34" charset="0"/>
              </a:rPr>
              <a:t>Аустерлицком</a:t>
            </a:r>
            <a:r>
              <a:rPr lang="ru-RU" altLang="ru-RU" sz="2000" b="1" dirty="0">
                <a:latin typeface="Segoe Script" panose="020B0504020000000003" pitchFamily="34" charset="0"/>
              </a:rPr>
              <a:t> сражении князь Андрей Болконский смотрит на небо. Герой Гаршина тоже смотрит на небо, но вопросы его волнуют не отвлечённо философские, а вполне земные: </a:t>
            </a:r>
            <a:r>
              <a:rPr lang="ru-RU" altLang="ru-RU" b="1" dirty="0">
                <a:latin typeface="Segoe Script" panose="020B0504020000000003" pitchFamily="34" charset="0"/>
              </a:rPr>
              <a:t>зачем война? почему он вынужден был убить этого человека, к которому не испытывал враждебных чувств и, по сути, ни в чём не виновного?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В этом произведении ярко выражен протест против войны, против истребления человека 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30881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778933" y="285750"/>
            <a:ext cx="1075213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Segoe Script" panose="020B0504020000000003" pitchFamily="34" charset="0"/>
              </a:rPr>
              <a:t>Звездное небо: вместо единого просторного свода или бесконечно восходящих небес — «</a:t>
            </a:r>
            <a:r>
              <a:rPr lang="ru-RU" alt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видел только что-то синее; должно быть, это было небо. </a:t>
            </a:r>
            <a:r>
              <a:rPr lang="ru-RU" altLang="ru-RU" sz="2800" b="1" dirty="0">
                <a:latin typeface="Segoe Script" panose="020B0504020000000003" pitchFamily="34" charset="0"/>
              </a:rPr>
              <a:t>Потом и оно исчезло»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Segoe Script" panose="020B0504020000000003" pitchFamily="34" charset="0"/>
              </a:rPr>
              <a:t>Мир не обладает цельностью, что вполне соответствует идее произведения в целом </a:t>
            </a:r>
            <a:r>
              <a:rPr lang="ru-RU" altLang="ru-RU" sz="2000" b="1" dirty="0">
                <a:latin typeface="Segoe Script" panose="020B0504020000000003" pitchFamily="34" charset="0"/>
              </a:rPr>
              <a:t>— </a:t>
            </a:r>
            <a:r>
              <a:rPr lang="ru-RU" altLang="ru-RU" b="1" dirty="0">
                <a:solidFill>
                  <a:srgbClr val="FF0000"/>
                </a:solidFill>
                <a:latin typeface="Segoe Script" panose="020B0504020000000003" pitchFamily="34" charset="0"/>
              </a:rPr>
              <a:t>война есть хаос, зло, нечто бессмысленное, бессвязное, бесчеловечное, война есть распад живой жизни. </a:t>
            </a:r>
          </a:p>
        </p:txBody>
      </p:sp>
      <p:pic>
        <p:nvPicPr>
          <p:cNvPr id="27651" name="Picture 1" descr="C:\Documents and Settings\use\Мои документы\Школа\Литература\Гаршин\4ba1dae30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33" y="4104622"/>
            <a:ext cx="4655873" cy="241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0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660400" y="2786063"/>
            <a:ext cx="45783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latin typeface="Segoe Script" panose="020B05040200000000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Segoe Script" panose="020B0504020000000003" pitchFamily="34" charset="0"/>
              </a:rPr>
              <a:t>«Поистине народы должны периодически </a:t>
            </a:r>
            <a:r>
              <a:rPr lang="ru-RU" alt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сходить с ума, </a:t>
            </a:r>
            <a:r>
              <a:rPr lang="ru-RU" altLang="ru-RU" sz="2800" b="1" dirty="0">
                <a:latin typeface="Segoe Script" panose="020B0504020000000003" pitchFamily="34" charset="0"/>
              </a:rPr>
              <a:t>чтобы воевать».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3" descr="http://new.topos.ru/articles/0909/04_06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26496"/>
            <a:ext cx="25717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5810250" y="500063"/>
            <a:ext cx="57213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Segoe Script" panose="020B0504020000000003" pitchFamily="34" charset="0"/>
              </a:rPr>
              <a:t>Война полностью меняет все ценности человеческой жизни, </a:t>
            </a:r>
            <a:r>
              <a:rPr lang="ru-RU" altLang="ru-RU" sz="3600" b="1" dirty="0">
                <a:solidFill>
                  <a:srgbClr val="FF0000"/>
                </a:solidFill>
                <a:latin typeface="Segoe Script" panose="020B0504020000000003" pitchFamily="34" charset="0"/>
              </a:rPr>
              <a:t>добро</a:t>
            </a:r>
            <a:r>
              <a:rPr lang="ru-RU" altLang="ru-RU" sz="3600" b="1" dirty="0">
                <a:latin typeface="Segoe Script" panose="020B0504020000000003" pitchFamily="34" charset="0"/>
              </a:rPr>
              <a:t> и зло путаются, </a:t>
            </a:r>
            <a:r>
              <a:rPr lang="ru-RU" altLang="ru-RU" sz="3600" b="1" dirty="0">
                <a:solidFill>
                  <a:srgbClr val="FF0000"/>
                </a:solidFill>
                <a:latin typeface="Segoe Script" panose="020B0504020000000003" pitchFamily="34" charset="0"/>
              </a:rPr>
              <a:t>жизнь</a:t>
            </a:r>
            <a:r>
              <a:rPr lang="ru-RU" altLang="ru-RU" sz="3600" b="1" dirty="0">
                <a:latin typeface="Segoe Script" panose="020B0504020000000003" pitchFamily="34" charset="0"/>
              </a:rPr>
              <a:t> и смерть меняются местами</a:t>
            </a:r>
            <a:r>
              <a:rPr lang="ru-RU" altLang="ru-RU" sz="2800" b="1" dirty="0">
                <a:latin typeface="Segoe Script" panose="020B0504020000000003" pitchFamily="34" charset="0"/>
              </a:rPr>
              <a:t>.</a:t>
            </a:r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863600" y="5367867"/>
            <a:ext cx="4946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Н. Бердяев,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русский философ</a:t>
            </a:r>
          </a:p>
        </p:txBody>
      </p:sp>
    </p:spTree>
    <p:extLst>
      <p:ext uri="{BB962C8B-B14F-4D97-AF65-F5344CB8AC3E}">
        <p14:creationId xmlns:p14="http://schemas.microsoft.com/office/powerpoint/2010/main" val="41437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599" y="130439"/>
            <a:ext cx="340995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1066" y="846667"/>
            <a:ext cx="74443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Script" panose="020B0504020000000003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Чванов Михаил Андрееви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ч </a:t>
            </a:r>
          </a:p>
          <a:p>
            <a:r>
              <a:rPr lang="ru-RU" b="1" dirty="0">
                <a:latin typeface="Segoe Script" panose="020B0504020000000003" pitchFamily="34" charset="0"/>
              </a:rPr>
              <a:t>р</a:t>
            </a:r>
            <a:r>
              <a:rPr lang="ru-RU" b="1" dirty="0" smtClean="0">
                <a:latin typeface="Segoe Script" panose="020B0504020000000003" pitchFamily="34" charset="0"/>
              </a:rPr>
              <a:t>одился </a:t>
            </a:r>
            <a:r>
              <a:rPr lang="ru-RU" b="1" dirty="0">
                <a:latin typeface="Segoe Script" panose="020B0504020000000003" pitchFamily="34" charset="0"/>
              </a:rPr>
              <a:t>25 июля 1944 года, русский, образование высшее, в 1967 году окончил филологический факультет Башкирского государственного университета</a:t>
            </a:r>
          </a:p>
          <a:p>
            <a:r>
              <a:rPr lang="ru-RU" b="1" dirty="0">
                <a:latin typeface="Segoe Script" panose="020B0504020000000003" pitchFamily="34" charset="0"/>
              </a:rPr>
              <a:t>Преподавал математику и черчение в сельской школе, был разнорабочим на стройке, работал в молодежной газете.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733" y="3708400"/>
            <a:ext cx="8636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Segoe Script" panose="020B0504020000000003" pitchFamily="34" charset="0"/>
              </a:rPr>
              <a:t>«</a:t>
            </a:r>
            <a:r>
              <a:rPr lang="ru-RU" sz="2000" b="1" dirty="0">
                <a:latin typeface="Segoe Script" panose="020B0504020000000003" pitchFamily="34" charset="0"/>
              </a:rPr>
              <a:t>Для меня подлинным открытием, заставившим восхититься и преклонить колени перед истинным подвижником и здравым мыслителем, стало знакомство с писателем Михаилом Андреевичем Чвановым. Том чвановской прозы и публицистики </a:t>
            </a:r>
            <a:r>
              <a:rPr 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  <a:t>«Мы – русские?..»</a:t>
            </a:r>
            <a:r>
              <a:rPr lang="ru-RU" sz="2000" b="1" dirty="0">
                <a:latin typeface="Segoe Script" panose="020B0504020000000003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  <a:t>я </a:t>
            </a:r>
            <a:r>
              <a:rPr lang="ru-RU" sz="2000" b="1" dirty="0">
                <a:latin typeface="Segoe Script" panose="020B0504020000000003" pitchFamily="34" charset="0"/>
              </a:rPr>
              <a:t>в прямом смысле </a:t>
            </a:r>
            <a:r>
              <a:rPr 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  <a:t>впитал в себя, </a:t>
            </a:r>
            <a:r>
              <a:rPr lang="ru-RU" sz="2000" b="1" dirty="0">
                <a:latin typeface="Segoe Script" panose="020B0504020000000003" pitchFamily="34" charset="0"/>
              </a:rPr>
              <a:t>каждая строчка, каждая мысль автора были поразительно созвучны моему нынешнему </a:t>
            </a:r>
            <a:r>
              <a:rPr lang="ru-RU" sz="2000" b="1" dirty="0" smtClean="0">
                <a:latin typeface="Segoe Script" panose="020B0504020000000003" pitchFamily="34" charset="0"/>
              </a:rPr>
              <a:t>настрою».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Валерий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Ганичев,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председатель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 писателей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7799" y="3178439"/>
            <a:ext cx="2677583" cy="20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02" y="552893"/>
            <a:ext cx="108664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20B0504020000000003" pitchFamily="34" charset="0"/>
              </a:rPr>
              <a:t>Если </a:t>
            </a:r>
            <a:r>
              <a:rPr lang="ru-RU" sz="3200" b="1" dirty="0">
                <a:solidFill>
                  <a:srgbClr val="FF0000"/>
                </a:solidFill>
                <a:latin typeface="Segoe Script" panose="020B0504020000000003" pitchFamily="34" charset="0"/>
              </a:rPr>
              <a:t>вы мыслите ясно, вы и писать будете ясно, </a:t>
            </a:r>
            <a:r>
              <a:rPr lang="ru-RU" sz="2400" b="1" dirty="0">
                <a:latin typeface="Segoe Script" panose="020B0504020000000003" pitchFamily="34" charset="0"/>
              </a:rPr>
              <a:t>если </a:t>
            </a:r>
            <a:r>
              <a:rPr lang="ru-RU" sz="2800" b="1" dirty="0">
                <a:latin typeface="Segoe Script" panose="020B0504020000000003" pitchFamily="34" charset="0"/>
              </a:rPr>
              <a:t>ваша мысль ценна, будет ценным и ваше сочинение</a:t>
            </a:r>
            <a:r>
              <a:rPr lang="ru-RU" sz="2800" b="1" dirty="0" smtClean="0">
                <a:latin typeface="Segoe Script" panose="020B0504020000000003" pitchFamily="34" charset="0"/>
              </a:rPr>
              <a:t>. </a:t>
            </a:r>
          </a:p>
          <a:p>
            <a:pPr algn="r"/>
            <a:r>
              <a:rPr lang="ru-RU" sz="2400" b="1" dirty="0" smtClean="0">
                <a:latin typeface="Segoe Script" panose="020B0504020000000003" pitchFamily="34" charset="0"/>
              </a:rPr>
              <a:t>Д. </a:t>
            </a:r>
            <a:r>
              <a:rPr lang="ru-RU" sz="2400" b="1" dirty="0">
                <a:latin typeface="Segoe Script" panose="020B0504020000000003" pitchFamily="34" charset="0"/>
              </a:rPr>
              <a:t>Лондон американский писатель, социалист, общественный деятель 1876 </a:t>
            </a:r>
            <a:r>
              <a:rPr lang="ru-RU" sz="2400" b="1" dirty="0" smtClean="0">
                <a:latin typeface="Segoe Script" panose="020B0504020000000003" pitchFamily="34" charset="0"/>
              </a:rPr>
              <a:t>– 1916 </a:t>
            </a:r>
            <a:r>
              <a:rPr lang="ru-RU" sz="2400" b="1" dirty="0" err="1" smtClean="0">
                <a:latin typeface="Segoe Script" panose="020B0504020000000003" pitchFamily="34" charset="0"/>
              </a:rPr>
              <a:t>г.г</a:t>
            </a:r>
            <a:r>
              <a:rPr lang="ru-RU" sz="2400" b="1" dirty="0" smtClean="0">
                <a:latin typeface="Segoe Script" panose="020B0504020000000003" pitchFamily="34" charset="0"/>
              </a:rPr>
              <a:t>.</a:t>
            </a:r>
            <a:br>
              <a:rPr lang="ru-RU" sz="2400" b="1" dirty="0" smtClean="0">
                <a:latin typeface="Segoe Script" panose="020B0504020000000003" pitchFamily="34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149" y="2967335"/>
            <a:ext cx="852985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очинение</a:t>
            </a:r>
            <a:r>
              <a:rPr lang="ru-RU" sz="2400" b="1" dirty="0" smtClean="0">
                <a:latin typeface="Segoe Script" panose="020B0504020000000003" pitchFamily="34" charset="0"/>
              </a:rPr>
              <a:t> – это </a:t>
            </a:r>
            <a:r>
              <a:rPr lang="ru-RU" sz="32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естественная и осмысленная работа</a:t>
            </a:r>
            <a:r>
              <a:rPr lang="ru-RU" sz="2400" b="1" dirty="0" smtClean="0">
                <a:latin typeface="Segoe Script" panose="020B0504020000000003" pitchFamily="34" charset="0"/>
              </a:rPr>
              <a:t> над выражением собственной мысли, основанная на достаточных данных. </a:t>
            </a:r>
          </a:p>
          <a:p>
            <a:r>
              <a:rPr lang="ru-RU" sz="2000" b="1" dirty="0" smtClean="0">
                <a:latin typeface="Segoe Script" panose="020B0504020000000003" pitchFamily="34" charset="0"/>
              </a:rPr>
              <a:t>                                                        А.Д. Алферов, русский </a:t>
            </a:r>
            <a:r>
              <a:rPr lang="ru-RU" sz="2000" b="1" dirty="0">
                <a:latin typeface="Segoe Script" panose="020B0504020000000003" pitchFamily="34" charset="0"/>
              </a:rPr>
              <a:t>педагог, деятель народного </a:t>
            </a:r>
            <a:r>
              <a:rPr lang="ru-RU" sz="2000" b="1" dirty="0" smtClean="0">
                <a:latin typeface="Segoe Script" panose="020B0504020000000003" pitchFamily="34" charset="0"/>
              </a:rPr>
              <a:t>образования 1862-1919 </a:t>
            </a:r>
            <a:r>
              <a:rPr lang="ru-RU" sz="2000" b="1" dirty="0" err="1" smtClean="0">
                <a:latin typeface="Segoe Script" panose="020B0504020000000003" pitchFamily="34" charset="0"/>
              </a:rPr>
              <a:t>г.г</a:t>
            </a:r>
            <a:r>
              <a:rPr lang="ru-RU" sz="2000" b="1" dirty="0" smtClean="0">
                <a:latin typeface="Segoe Script" panose="020B0504020000000003" pitchFamily="34" charset="0"/>
              </a:rPr>
              <a:t>.</a:t>
            </a:r>
            <a:endParaRPr lang="ru-RU" sz="2000" b="1" dirty="0">
              <a:latin typeface="Segoe Script" panose="020B05040200000000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4778" y="2766525"/>
            <a:ext cx="3140829" cy="31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5733" y="541868"/>
            <a:ext cx="71797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Литературные произведения, вышедшие из-под пера Чванова,</a:t>
            </a:r>
            <a:r>
              <a:rPr lang="ru-RU" sz="2800" b="1" dirty="0">
                <a:latin typeface="Segoe Script" panose="020B0504020000000003" pitchFamily="34" charset="0"/>
              </a:rPr>
              <a:t> </a:t>
            </a:r>
            <a:r>
              <a:rPr lang="ru-RU" sz="2800" b="1" dirty="0" smtClean="0">
                <a:latin typeface="Segoe Script" panose="020B0504020000000003" pitchFamily="34" charset="0"/>
              </a:rPr>
              <a:t>вписываются </a:t>
            </a:r>
            <a:r>
              <a:rPr lang="ru-RU" sz="2800" b="1" dirty="0">
                <a:latin typeface="Segoe Script" panose="020B0504020000000003" pitchFamily="34" charset="0"/>
              </a:rPr>
              <a:t>в богатейшую сокровищницу русского писательского творчества и </a:t>
            </a:r>
            <a:r>
              <a:rPr 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выдерживают сравнение с классическими работами Распутина, Астафьева, Абрамова и Носова…»</a:t>
            </a:r>
          </a:p>
          <a:p>
            <a:r>
              <a:rPr lang="ru-RU" sz="2800" b="1" dirty="0">
                <a:latin typeface="Segoe Script" panose="020B0504020000000003" pitchFamily="34" charset="0"/>
              </a:rPr>
              <a:t> </a:t>
            </a:r>
          </a:p>
          <a:p>
            <a:pPr algn="r"/>
            <a:r>
              <a:rPr lang="ru-RU" sz="2800" b="1" dirty="0">
                <a:latin typeface="Segoe Script" panose="020B0504020000000003" pitchFamily="34" charset="0"/>
              </a:rPr>
              <a:t>Савва Ямщиков</a:t>
            </a:r>
            <a:br>
              <a:rPr lang="ru-RU" sz="2800" b="1" dirty="0">
                <a:latin typeface="Segoe Script" panose="020B0504020000000003" pitchFamily="34" charset="0"/>
              </a:rPr>
            </a:br>
            <a:r>
              <a:rPr lang="ru-RU" sz="2800" b="1" dirty="0">
                <a:latin typeface="Segoe Script" panose="020B0504020000000003" pitchFamily="34" charset="0"/>
              </a:rPr>
              <a:t>академик РАЕН</a:t>
            </a:r>
          </a:p>
          <a:p>
            <a:r>
              <a:rPr lang="ru-RU" sz="2800" b="1" dirty="0">
                <a:latin typeface="Segoe Script" panose="020B0504020000000003" pitchFamily="34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541868"/>
            <a:ext cx="3235011" cy="2488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308" y="3432703"/>
            <a:ext cx="2188633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882" y="394447"/>
            <a:ext cx="105962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«Четверо наедине с горами» (1967 г. )- </a:t>
            </a:r>
            <a:r>
              <a:rPr lang="ru-RU" sz="2800" b="1" dirty="0">
                <a:latin typeface="Segoe Script" panose="020B0504020000000003" pitchFamily="34" charset="0"/>
              </a:rPr>
              <a:t>первый рассказ Михаила </a:t>
            </a:r>
            <a:r>
              <a:rPr lang="ru-RU" sz="2800" b="1" dirty="0" smtClean="0">
                <a:latin typeface="Segoe Script" panose="020B0504020000000003" pitchFamily="34" charset="0"/>
              </a:rPr>
              <a:t>Андреевича Чванова  </a:t>
            </a:r>
            <a:r>
              <a:rPr lang="ru-RU" sz="2800" b="1" dirty="0">
                <a:latin typeface="Segoe Script" panose="020B0504020000000003" pitchFamily="34" charset="0"/>
              </a:rPr>
              <a:t>из сборника </a:t>
            </a:r>
            <a:r>
              <a:rPr 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«Вверх по реке времени». </a:t>
            </a:r>
            <a:r>
              <a:rPr lang="ru-RU" sz="2800" b="1" dirty="0">
                <a:latin typeface="Segoe Script" panose="020B0504020000000003" pitchFamily="34" charset="0"/>
              </a:rPr>
              <a:t>У героев нет имен, лиц, биографий, только порядковые номера, от Первого до Четвертого. Но он же и </a:t>
            </a:r>
            <a:r>
              <a:rPr 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притча</a:t>
            </a:r>
            <a:r>
              <a:rPr lang="ru-RU" sz="2800" b="1" dirty="0">
                <a:latin typeface="Segoe Script" panose="020B0504020000000003" pitchFamily="34" charset="0"/>
              </a:rPr>
              <a:t> о том, почему </a:t>
            </a:r>
            <a:r>
              <a:rPr 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люди — не горы</a:t>
            </a:r>
            <a:r>
              <a:rPr lang="ru-RU" sz="2800" b="1" dirty="0">
                <a:latin typeface="Segoe Script" panose="020B0504020000000003" pitchFamily="34" charset="0"/>
              </a:rPr>
              <a:t>, хотя и мечтают быть столь же суровыми, безмолвными и неприступными, как эти обледеневшие скалы.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135" y="4108179"/>
            <a:ext cx="3235442" cy="2426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128" y="3787691"/>
            <a:ext cx="3935505" cy="2951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9271" y="3613389"/>
            <a:ext cx="3630706" cy="27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03" y="355600"/>
            <a:ext cx="838996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20B0504020000000003" pitchFamily="34" charset="0"/>
              </a:rPr>
              <a:t>Герои </a:t>
            </a:r>
            <a:r>
              <a:rPr lang="ru-RU" sz="2400" b="1" dirty="0" smtClean="0">
                <a:latin typeface="Segoe Script" panose="020B0504020000000003" pitchFamily="34" charset="0"/>
              </a:rPr>
              <a:t> рассказа Михаила </a:t>
            </a:r>
            <a:r>
              <a:rPr lang="ru-RU" sz="2400" b="1" dirty="0">
                <a:latin typeface="Segoe Script" panose="020B0504020000000003" pitchFamily="34" charset="0"/>
              </a:rPr>
              <a:t>Чванова </a:t>
            </a:r>
            <a:r>
              <a:rPr 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"Четверо наедине с горами" </a:t>
            </a:r>
            <a:r>
              <a:rPr lang="ru-RU" sz="2400" b="1" dirty="0">
                <a:latin typeface="Segoe Script" panose="020B0504020000000003" pitchFamily="34" charset="0"/>
              </a:rPr>
              <a:t>- альпинисты. Это особенные люди. Они доверяют друг другу, как самим себе, особенно те, кто идет в связке</a:t>
            </a:r>
            <a:r>
              <a:rPr lang="ru-RU" sz="2400" b="1" dirty="0" smtClean="0">
                <a:latin typeface="Segoe Script" panose="020B0504020000000003" pitchFamily="34" charset="0"/>
              </a:rPr>
              <a:t>.</a:t>
            </a:r>
            <a:r>
              <a:rPr lang="ru-RU" sz="2400" b="1" dirty="0">
                <a:latin typeface="Segoe Script" panose="020B0504020000000003" pitchFamily="34" charset="0"/>
              </a:rPr>
              <a:t/>
            </a:r>
            <a:br>
              <a:rPr lang="ru-RU" sz="2400" b="1" dirty="0">
                <a:latin typeface="Segoe Script" panose="020B0504020000000003" pitchFamily="34" charset="0"/>
              </a:rPr>
            </a:br>
            <a:r>
              <a:rPr lang="ru-RU" sz="2400" b="1" dirty="0">
                <a:latin typeface="Segoe Script" panose="020B0504020000000003" pitchFamily="34" charset="0"/>
              </a:rPr>
              <a:t>В начале текста мы видим </a:t>
            </a:r>
            <a:r>
              <a:rPr 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улыбающихся</a:t>
            </a:r>
            <a:r>
              <a:rPr lang="ru-RU" sz="2400" b="1" dirty="0">
                <a:latin typeface="Segoe Script" panose="020B0504020000000003" pitchFamily="34" charset="0"/>
              </a:rPr>
              <a:t> героев: они поднялись на вершину и теперь </a:t>
            </a:r>
            <a:r>
              <a:rPr 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благополучно спускаются назад. </a:t>
            </a:r>
            <a:r>
              <a:rPr lang="ru-RU" sz="2400" b="1" dirty="0">
                <a:latin typeface="Segoe Script" panose="020B0504020000000003" pitchFamily="34" charset="0"/>
              </a:rPr>
              <a:t>И в этот, казалось бы, счастливый момент, </a:t>
            </a:r>
            <a:r>
              <a:rPr 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случилась беда</a:t>
            </a:r>
            <a:r>
              <a:rPr lang="ru-RU" sz="2400" b="1" dirty="0">
                <a:latin typeface="Segoe Script" panose="020B0504020000000003" pitchFamily="34" charset="0"/>
              </a:rPr>
              <a:t>. Первый провалился в трещину. Второй, чтобы спасти себя, перерезает веревку. Третий и Четвёртый отворачиваются, игнорируют Второго. Тот, кто предал друзей хотя бы раз, не заслуживает доверия. </a:t>
            </a:r>
            <a:r>
              <a:rPr lang="ru-RU" sz="2400" b="1" dirty="0">
                <a:solidFill>
                  <a:srgbClr val="FF0000"/>
                </a:solidFill>
                <a:latin typeface="Segoe Script" panose="020B0504020000000003" pitchFamily="34" charset="0"/>
              </a:rPr>
              <a:t>Перерезанная верёвка - как перерезанная дружба. </a:t>
            </a:r>
            <a:r>
              <a:rPr lang="ru-RU" sz="2400" b="1" dirty="0">
                <a:latin typeface="Segoe Script" panose="020B0504020000000003" pitchFamily="34" charset="0"/>
              </a:rPr>
              <a:t>Второй старается помогать. Готов рисковать, а во время пурги нашел тропу и вывел группу.</a:t>
            </a:r>
            <a:r>
              <a:rPr lang="ru-RU" sz="2800" b="1" dirty="0">
                <a:latin typeface="Segoe Script" panose="020B0504020000000003" pitchFamily="34" charset="0"/>
              </a:rPr>
              <a:t/>
            </a:r>
            <a:br>
              <a:rPr lang="ru-RU" sz="2800" b="1" dirty="0">
                <a:latin typeface="Segoe Script" panose="020B0504020000000003" pitchFamily="34" charset="0"/>
              </a:rPr>
            </a:br>
            <a:r>
              <a:rPr lang="ru-RU" sz="2800" b="1" dirty="0">
                <a:latin typeface="Segoe Script" panose="020B0504020000000003" pitchFamily="34" charset="0"/>
              </a:rPr>
              <a:t/>
            </a:r>
            <a:br>
              <a:rPr lang="ru-RU" sz="2800" b="1" dirty="0">
                <a:latin typeface="Segoe Script" panose="020B0504020000000003" pitchFamily="34" charset="0"/>
              </a:rPr>
            </a:br>
            <a:endParaRPr lang="ru-RU" sz="2800" b="1" dirty="0"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6469" y="355599"/>
            <a:ext cx="3276600" cy="2181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6469" y="2409824"/>
            <a:ext cx="3430495" cy="2572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0212" y="4785472"/>
            <a:ext cx="2702857" cy="18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933" y="338667"/>
            <a:ext cx="75861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Segoe Script" panose="020B0504020000000003" pitchFamily="34" charset="0"/>
              </a:rPr>
              <a:t>Но пропасть между ним и остальными альпинистами только растет. Изменив негласным правилам альпинистов, </a:t>
            </a:r>
            <a:r>
              <a:rPr 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Второй лишает себя радости возвращения, счастья дружбы, восторга победы, а самое главное - он не прошел испытание веры и доверия.</a:t>
            </a:r>
            <a:r>
              <a:rPr lang="ru-RU" sz="2800" b="1" dirty="0">
                <a:latin typeface="Segoe Script" panose="020B0504020000000003" pitchFamily="34" charset="0"/>
              </a:rPr>
              <a:t> </a:t>
            </a:r>
            <a:r>
              <a:rPr lang="ru-RU" sz="2800" b="1" u="sng" dirty="0">
                <a:latin typeface="Segoe Script" panose="020B0504020000000003" pitchFamily="34" charset="0"/>
              </a:rPr>
              <a:t>Второй потерял не только друзей, но и себя.</a:t>
            </a:r>
            <a:r>
              <a:rPr lang="ru-RU" sz="2800" b="1" dirty="0">
                <a:latin typeface="Segoe Script" panose="020B0504020000000003" pitchFamily="34" charset="0"/>
              </a:rPr>
              <a:t> Теперь он существует сам по себе, он выпал из жизни, потому что изменил </a:t>
            </a:r>
            <a:r>
              <a:rPr lang="ru-RU" sz="2800" b="1" dirty="0" smtClean="0">
                <a:latin typeface="Segoe Script" panose="020B0504020000000003" pitchFamily="34" charset="0"/>
              </a:rPr>
              <a:t>альпинистским </a:t>
            </a:r>
            <a:r>
              <a:rPr lang="ru-RU" sz="2800" b="1" dirty="0">
                <a:latin typeface="Segoe Script" panose="020B0504020000000003" pitchFamily="34" charset="0"/>
              </a:rPr>
              <a:t>законам</a:t>
            </a:r>
            <a:r>
              <a:rPr lang="ru-RU" b="1" dirty="0">
                <a:latin typeface="Segoe Script" panose="020B0504020000000003" pitchFamily="34" charset="0"/>
              </a:rPr>
              <a:t>.</a:t>
            </a:r>
            <a:r>
              <a:rPr lang="ru-RU" dirty="0">
                <a:latin typeface="Segoe Script" panose="020B0504020000000003" pitchFamily="34" charset="0"/>
              </a:rPr>
              <a:t/>
            </a:r>
            <a:br>
              <a:rPr lang="ru-RU" dirty="0">
                <a:latin typeface="Segoe Script" panose="020B0504020000000003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1733" y="2882292"/>
            <a:ext cx="2577214" cy="2972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1067" y="338667"/>
            <a:ext cx="3839511" cy="27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24933"/>
            <a:ext cx="1105746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Ключевые слова рассказа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л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едник                    страховка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четверо                   пурга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у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лыбки                   горы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адение                   туристы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у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жас                      цветы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ож                       сон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радость                  эхо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тчаяние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две связки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штык ледоруба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06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6fde3e0e8b8d907c8adfb4082c69fc6a/0a619eada604051713e79ec8f8a778f3.jpg/g_center,c_fill/1-16-ast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68" y="474785"/>
            <a:ext cx="4330695" cy="24383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3308" y="826477"/>
            <a:ext cx="6418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Script" pitchFamily="34" charset="0"/>
              </a:rPr>
              <a:t>Виктор Петрович Астафьев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            ( 1924-2001 г.г.)</a:t>
            </a:r>
          </a:p>
          <a:p>
            <a:endParaRPr lang="ru-RU" sz="4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endParaRPr lang="ru-RU" sz="40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endParaRPr lang="ru-RU" sz="4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954" y="3446585"/>
            <a:ext cx="108672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Писатель достигает глубоких философских обобщений, ставит вопросы, связанные с осмыслением важнейших бытийных проблем: человек и общество, человек и природа, человек и Вселенная.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860" y="388189"/>
            <a:ext cx="10877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История</a:t>
            </a:r>
            <a:r>
              <a:rPr lang="ru-RU" sz="3200" b="1" dirty="0" smtClean="0">
                <a:latin typeface="Segoe Script" pitchFamily="34" charset="0"/>
              </a:rPr>
              <a:t> делает человека мудрым, 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поэзия </a:t>
            </a:r>
            <a:r>
              <a:rPr lang="ru-RU" sz="3200" b="1" dirty="0" smtClean="0">
                <a:latin typeface="Segoe Script" pitchFamily="34" charset="0"/>
              </a:rPr>
              <a:t>— разносторонним, 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математика</a:t>
            </a:r>
            <a:r>
              <a:rPr lang="ru-RU" sz="3200" b="1" dirty="0" smtClean="0">
                <a:latin typeface="Segoe Script" pitchFamily="34" charset="0"/>
              </a:rPr>
              <a:t> — проницательным, 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естествознание</a:t>
            </a:r>
            <a:r>
              <a:rPr lang="ru-RU" sz="3200" b="1" dirty="0" smtClean="0">
                <a:latin typeface="Segoe Script" pitchFamily="34" charset="0"/>
              </a:rPr>
              <a:t> — глубоким, 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мораль </a:t>
            </a:r>
            <a:r>
              <a:rPr lang="ru-RU" sz="3200" b="1" dirty="0" smtClean="0">
                <a:latin typeface="Segoe Script" pitchFamily="34" charset="0"/>
              </a:rPr>
              <a:t>— серьёзным, 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логика и риторика </a:t>
            </a:r>
            <a:r>
              <a:rPr lang="ru-RU" sz="3200" b="1" dirty="0" smtClean="0">
                <a:latin typeface="Segoe Script" pitchFamily="34" charset="0"/>
              </a:rPr>
              <a:t>— способным защищаться.                 </a:t>
            </a:r>
          </a:p>
          <a:p>
            <a:r>
              <a:rPr lang="ru-RU" sz="2800" b="1" dirty="0">
                <a:latin typeface="Segoe Script" pitchFamily="34" charset="0"/>
              </a:rPr>
              <a:t> </a:t>
            </a:r>
            <a:r>
              <a:rPr lang="ru-RU" sz="2800" b="1" dirty="0" smtClean="0">
                <a:latin typeface="Segoe Script" pitchFamily="34" charset="0"/>
              </a:rPr>
              <a:t>                                                             </a:t>
            </a:r>
          </a:p>
          <a:p>
            <a:r>
              <a:rPr lang="ru-RU" sz="2800" b="1" dirty="0">
                <a:latin typeface="Segoe Script" pitchFamily="34" charset="0"/>
              </a:rPr>
              <a:t> </a:t>
            </a:r>
            <a:r>
              <a:rPr lang="ru-RU" sz="2800" b="1" dirty="0" smtClean="0">
                <a:latin typeface="Segoe Script" pitchFamily="34" charset="0"/>
              </a:rPr>
              <a:t>                   </a:t>
            </a:r>
            <a:r>
              <a:rPr lang="ru-RU" sz="2800" b="1" dirty="0" err="1" smtClean="0">
                <a:latin typeface="Segoe Script" pitchFamily="34" charset="0"/>
              </a:rPr>
              <a:t>Т.Маколей</a:t>
            </a:r>
            <a:r>
              <a:rPr lang="ru-RU" sz="2800" b="1" dirty="0" smtClean="0">
                <a:latin typeface="Segoe Script" pitchFamily="34" charset="0"/>
              </a:rPr>
              <a:t>,</a:t>
            </a:r>
            <a:r>
              <a:rPr lang="ru-RU" sz="2800" b="1" dirty="0"/>
              <a:t> </a:t>
            </a:r>
            <a:r>
              <a:rPr lang="ru-RU" sz="2400" b="1" dirty="0">
                <a:latin typeface="Segoe Script" panose="020B0504020000000003" pitchFamily="34" charset="0"/>
              </a:rPr>
              <a:t> </a:t>
            </a:r>
            <a:r>
              <a:rPr lang="ru-RU" sz="2400" b="1" dirty="0" smtClean="0">
                <a:latin typeface="Segoe Script" panose="020B0504020000000003" pitchFamily="34" charset="0"/>
              </a:rPr>
              <a:t> британский</a:t>
            </a:r>
            <a:r>
              <a:rPr lang="ru-RU" sz="2400" b="1" dirty="0">
                <a:latin typeface="Segoe Script" panose="020B0504020000000003" pitchFamily="34" charset="0"/>
              </a:rPr>
              <a:t> государственный деятель, </a:t>
            </a:r>
            <a:r>
              <a:rPr lang="ru-RU" sz="2400" b="1" dirty="0" smtClean="0">
                <a:latin typeface="Segoe Script" panose="020B0504020000000003" pitchFamily="34" charset="0"/>
              </a:rPr>
              <a:t> историк, поэт</a:t>
            </a:r>
            <a:r>
              <a:rPr lang="ru-RU" sz="2400" b="1" dirty="0">
                <a:latin typeface="Segoe Script" panose="020B0504020000000003" pitchFamily="34" charset="0"/>
              </a:rPr>
              <a:t> и </a:t>
            </a:r>
            <a:r>
              <a:rPr lang="ru-RU" sz="2400" b="1" dirty="0" smtClean="0">
                <a:latin typeface="Segoe Script" panose="020B0504020000000003" pitchFamily="34" charset="0"/>
              </a:rPr>
              <a:t>прозаик, 1800-1859 </a:t>
            </a:r>
            <a:r>
              <a:rPr lang="ru-RU" sz="2400" b="1" dirty="0" err="1" smtClean="0">
                <a:latin typeface="Segoe Script" panose="020B0504020000000003" pitchFamily="34" charset="0"/>
              </a:rPr>
              <a:t>г.г</a:t>
            </a:r>
            <a:r>
              <a:rPr lang="ru-RU" sz="2400" b="1" dirty="0" smtClean="0">
                <a:latin typeface="Segoe Script" panose="020B0504020000000003" pitchFamily="34" charset="0"/>
              </a:rPr>
              <a:t>. </a:t>
            </a:r>
            <a:endParaRPr lang="ru-RU" sz="2400" b="1" dirty="0"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4792" y="4218633"/>
            <a:ext cx="2145978" cy="190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02" y="446567"/>
            <a:ext cx="1122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О пользе чтения. 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6 причин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регулярно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читать:</a:t>
            </a:r>
            <a:endParaRPr lang="ru-RU" sz="40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726" y="2147774"/>
            <a:ext cx="8210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разносторонних знаний и информации;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армоничное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мозга;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 вместе с креативностью;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богащение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и увеличение словарного запаса;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и внимательности;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оиск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идей и получение вдохновения.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0" y="2339428"/>
            <a:ext cx="2890284" cy="35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13" y="425302"/>
            <a:ext cx="846351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o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чин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e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ни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e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-учит думать.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 </a:t>
            </a:r>
            <a:r>
              <a:rPr lang="ru-RU" sz="3200" b="1" dirty="0">
                <a:latin typeface="Segoe Script" panose="020B0504020000000003" pitchFamily="34" charset="0"/>
              </a:rPr>
              <a:t>Р</a:t>
            </a:r>
            <a:r>
              <a:rPr lang="en-US" sz="3200" b="1" dirty="0">
                <a:latin typeface="Segoe Script" panose="020B0504020000000003" pitchFamily="34" charset="0"/>
              </a:rPr>
              <a:t>a</a:t>
            </a:r>
            <a:r>
              <a:rPr lang="ru-RU" sz="3200" b="1" dirty="0">
                <a:latin typeface="Segoe Script" panose="020B0504020000000003" pitchFamily="34" charset="0"/>
              </a:rPr>
              <a:t>змышляя н</a:t>
            </a:r>
            <a:r>
              <a:rPr lang="en-US" sz="3200" b="1" dirty="0">
                <a:latin typeface="Segoe Script" panose="020B0504020000000003" pitchFamily="34" charset="0"/>
              </a:rPr>
              <a:t>a </a:t>
            </a:r>
            <a:r>
              <a:rPr lang="ru-RU" sz="3200" b="1" dirty="0">
                <a:latin typeface="Segoe Script" panose="020B0504020000000003" pitchFamily="34" charset="0"/>
              </a:rPr>
              <a:t>бум</a:t>
            </a:r>
            <a:r>
              <a:rPr lang="en-US" sz="3200" b="1" dirty="0">
                <a:latin typeface="Segoe Script" panose="020B0504020000000003" pitchFamily="34" charset="0"/>
              </a:rPr>
              <a:t>a</a:t>
            </a:r>
            <a:r>
              <a:rPr lang="ru-RU" sz="3200" b="1" dirty="0">
                <a:latin typeface="Segoe Script" panose="020B0504020000000003" pitchFamily="34" charset="0"/>
              </a:rPr>
              <a:t>г</a:t>
            </a:r>
            <a:r>
              <a:rPr lang="en-US" sz="3200" b="1" dirty="0">
                <a:latin typeface="Segoe Script" panose="020B0504020000000003" pitchFamily="34" charset="0"/>
              </a:rPr>
              <a:t>e</a:t>
            </a:r>
            <a:r>
              <a:rPr lang="en-US" sz="3200" b="1" dirty="0" smtClean="0">
                <a:latin typeface="Segoe Script" panose="020B0504020000000003" pitchFamily="34" charset="0"/>
              </a:rPr>
              <a:t>,</a:t>
            </a:r>
            <a:r>
              <a:rPr lang="ru-RU" sz="3200" b="1" dirty="0" smtClean="0">
                <a:latin typeface="Segoe Script" panose="020B0504020000000003" pitchFamily="34" charset="0"/>
              </a:rPr>
              <a:t> сочиняя, </a:t>
            </a:r>
            <a:r>
              <a:rPr lang="ru-RU" sz="3200" b="1" dirty="0">
                <a:latin typeface="Segoe Script" panose="020B0504020000000003" pitchFamily="34" charset="0"/>
              </a:rPr>
              <a:t>ч</a:t>
            </a:r>
            <a:r>
              <a:rPr lang="en-US" sz="3200" b="1" dirty="0">
                <a:latin typeface="Segoe Script" panose="020B0504020000000003" pitchFamily="34" charset="0"/>
              </a:rPr>
              <a:t>e</a:t>
            </a:r>
            <a:r>
              <a:rPr lang="ru-RU" sz="3200" b="1" dirty="0">
                <a:latin typeface="Segoe Script" panose="020B0504020000000003" pitchFamily="34" charset="0"/>
              </a:rPr>
              <a:t>л</a:t>
            </a:r>
            <a:r>
              <a:rPr lang="en-US" sz="3200" b="1" dirty="0">
                <a:latin typeface="Segoe Script" panose="020B0504020000000003" pitchFamily="34" charset="0"/>
              </a:rPr>
              <a:t>o</a:t>
            </a:r>
            <a:r>
              <a:rPr lang="ru-RU" sz="3200" b="1" dirty="0">
                <a:latin typeface="Segoe Script" panose="020B0504020000000003" pitchFamily="34" charset="0"/>
              </a:rPr>
              <a:t>в</a:t>
            </a:r>
            <a:r>
              <a:rPr lang="en-US" sz="3200" b="1" dirty="0">
                <a:latin typeface="Segoe Script" panose="020B0504020000000003" pitchFamily="34" charset="0"/>
              </a:rPr>
              <a:t>e</a:t>
            </a:r>
            <a:r>
              <a:rPr lang="ru-RU" sz="3200" b="1" dirty="0">
                <a:latin typeface="Segoe Script" panose="020B0504020000000003" pitchFamily="34" charset="0"/>
              </a:rPr>
              <a:t>к </a:t>
            </a:r>
            <a:r>
              <a:rPr lang="ru-RU" sz="3200" b="1" dirty="0" smtClean="0">
                <a:latin typeface="Segoe Script" panose="020B0504020000000003" pitchFamily="34" charset="0"/>
              </a:rPr>
              <a:t> стимулирует  мыслительный процесс.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- Развивает  навыки  анализа и  формулирования выв</a:t>
            </a:r>
            <a:r>
              <a:rPr lang="en-US" sz="3600" b="1" dirty="0">
                <a:solidFill>
                  <a:srgbClr val="FF0000"/>
                </a:solidFill>
                <a:latin typeface="Segoe Script" panose="020B0504020000000003" pitchFamily="34" charset="0"/>
              </a:rPr>
              <a:t>o</a:t>
            </a:r>
            <a:r>
              <a:rPr lang="ru-RU" sz="3600" b="1" dirty="0">
                <a:solidFill>
                  <a:srgbClr val="FF0000"/>
                </a:solidFill>
                <a:latin typeface="Segoe Script" panose="020B0504020000000003" pitchFamily="34" charset="0"/>
              </a:rPr>
              <a:t>д</a:t>
            </a:r>
            <a:r>
              <a:rPr lang="en-US" sz="3600" b="1" dirty="0">
                <a:solidFill>
                  <a:srgbClr val="FF0000"/>
                </a:solidFill>
                <a:latin typeface="Segoe Script" panose="020B0504020000000003" pitchFamily="34" charset="0"/>
              </a:rPr>
              <a:t>o</a:t>
            </a:r>
            <a:r>
              <a:rPr lang="ru-RU" sz="3600" b="1" dirty="0">
                <a:solidFill>
                  <a:srgbClr val="FF0000"/>
                </a:solidFill>
                <a:latin typeface="Segoe Script" panose="020B0504020000000003" pitchFamily="34" charset="0"/>
              </a:rPr>
              <a:t>в:</a:t>
            </a:r>
            <a:r>
              <a:rPr lang="ru-RU" sz="3600" b="1" dirty="0">
                <a:latin typeface="Segoe Script" panose="020B0504020000000003" pitchFamily="34" charset="0"/>
              </a:rPr>
              <a:t> </a:t>
            </a:r>
            <a:endParaRPr lang="ru-RU" sz="3600" b="1" dirty="0" smtClean="0">
              <a:latin typeface="Segoe Script" panose="020B0504020000000003" pitchFamily="34" charset="0"/>
            </a:endParaRPr>
          </a:p>
          <a:p>
            <a:r>
              <a:rPr lang="en-US" sz="3600" b="1" dirty="0" smtClean="0">
                <a:latin typeface="Segoe Script" panose="020B0504020000000003" pitchFamily="34" charset="0"/>
              </a:rPr>
              <a:t>o</a:t>
            </a:r>
            <a:r>
              <a:rPr lang="ru-RU" sz="3600" b="1" dirty="0">
                <a:latin typeface="Segoe Script" panose="020B0504020000000003" pitchFamily="34" charset="0"/>
              </a:rPr>
              <a:t>н</a:t>
            </a:r>
            <a:r>
              <a:rPr lang="en-US" sz="3600" b="1" dirty="0">
                <a:latin typeface="Segoe Script" panose="020B0504020000000003" pitchFamily="34" charset="0"/>
              </a:rPr>
              <a:t>o </a:t>
            </a:r>
            <a:r>
              <a:rPr lang="ru-RU" sz="3600" b="1" dirty="0" smtClean="0">
                <a:latin typeface="Segoe Script" panose="020B0504020000000003" pitchFamily="34" charset="0"/>
              </a:rPr>
              <a:t> помогает  видеть н</a:t>
            </a:r>
            <a:r>
              <a:rPr lang="en-US" sz="3600" b="1" dirty="0">
                <a:latin typeface="Segoe Script" panose="020B0504020000000003" pitchFamily="34" charset="0"/>
              </a:rPr>
              <a:t>e </a:t>
            </a:r>
            <a:r>
              <a:rPr lang="ru-RU" sz="3600" b="1" dirty="0" smtClean="0">
                <a:latin typeface="Segoe Script" panose="020B0504020000000003" pitchFamily="34" charset="0"/>
              </a:rPr>
              <a:t> только  отдельные части, </a:t>
            </a:r>
            <a:r>
              <a:rPr lang="ru-RU" sz="3600" b="1" dirty="0">
                <a:latin typeface="Segoe Script" panose="020B0504020000000003" pitchFamily="34" charset="0"/>
              </a:rPr>
              <a:t>н</a:t>
            </a:r>
            <a:r>
              <a:rPr lang="en-US" sz="3600" b="1" dirty="0">
                <a:latin typeface="Segoe Script" panose="020B0504020000000003" pitchFamily="34" charset="0"/>
              </a:rPr>
              <a:t>o </a:t>
            </a:r>
            <a:r>
              <a:rPr lang="ru-RU" sz="3600" b="1" dirty="0">
                <a:latin typeface="Segoe Script" panose="020B0504020000000003" pitchFamily="34" charset="0"/>
              </a:rPr>
              <a:t>и </a:t>
            </a:r>
            <a:r>
              <a:rPr lang="ru-RU" sz="3600" b="1" dirty="0" smtClean="0">
                <a:latin typeface="Segoe Script" panose="020B0504020000000003" pitchFamily="34" charset="0"/>
              </a:rPr>
              <a:t> картину в </a:t>
            </a:r>
            <a:r>
              <a:rPr lang="ru-RU" sz="3600" b="1" dirty="0">
                <a:latin typeface="Segoe Script" panose="020B0504020000000003" pitchFamily="34" charset="0"/>
              </a:rPr>
              <a:t>ц</a:t>
            </a:r>
            <a:r>
              <a:rPr lang="en-US" sz="3600" b="1" dirty="0">
                <a:latin typeface="Segoe Script" panose="020B0504020000000003" pitchFamily="34" charset="0"/>
              </a:rPr>
              <a:t>e</a:t>
            </a:r>
            <a:r>
              <a:rPr lang="ru-RU" sz="3600" b="1" dirty="0">
                <a:latin typeface="Segoe Script" panose="020B0504020000000003" pitchFamily="34" charset="0"/>
              </a:rPr>
              <a:t>л</a:t>
            </a:r>
            <a:r>
              <a:rPr lang="en-US" sz="3600" b="1" dirty="0">
                <a:latin typeface="Segoe Script" panose="020B0504020000000003" pitchFamily="34" charset="0"/>
              </a:rPr>
              <a:t>o</a:t>
            </a:r>
            <a:r>
              <a:rPr lang="ru-RU" sz="3600" b="1" dirty="0">
                <a:latin typeface="Segoe Script" panose="020B0504020000000003" pitchFamily="34" charset="0"/>
              </a:rPr>
              <a:t>м. </a:t>
            </a:r>
            <a:endParaRPr lang="ru-RU" sz="3600" b="1" dirty="0" smtClean="0">
              <a:latin typeface="Segoe Script" panose="020B0504020000000003" pitchFamily="34" charset="0"/>
            </a:endParaRPr>
          </a:p>
        </p:txBody>
      </p:sp>
      <p:sp>
        <p:nvSpPr>
          <p:cNvPr id="3" name="AutoShape 2" descr="Konfuzius-17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Konfuzius-177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Konfuzius-177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6930" y="806301"/>
            <a:ext cx="3615070" cy="36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067" y="404037"/>
            <a:ext cx="9245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Сочинение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-развивает л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o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гику. </a:t>
            </a:r>
            <a:r>
              <a:rPr lang="ru-RU" sz="2800" b="1" dirty="0" smtClean="0">
                <a:latin typeface="Segoe Script" panose="020B0504020000000003" pitchFamily="34" charset="0"/>
              </a:rPr>
              <a:t>Ум</a:t>
            </a:r>
            <a:r>
              <a:rPr lang="en-US" sz="2800" b="1" dirty="0" smtClean="0">
                <a:latin typeface="Segoe Script" panose="020B0504020000000003" pitchFamily="34" charset="0"/>
              </a:rPr>
              <a:t>e</a:t>
            </a:r>
            <a:r>
              <a:rPr lang="ru-RU" sz="2800" b="1" dirty="0" smtClean="0">
                <a:latin typeface="Segoe Script" panose="020B0504020000000003" pitchFamily="34" charset="0"/>
              </a:rPr>
              <a:t>ни</a:t>
            </a:r>
            <a:r>
              <a:rPr lang="en-US" sz="2800" b="1" dirty="0" smtClean="0">
                <a:latin typeface="Segoe Script" panose="020B0504020000000003" pitchFamily="34" charset="0"/>
              </a:rPr>
              <a:t>e</a:t>
            </a:r>
            <a:r>
              <a:rPr lang="ru-RU" sz="2800" b="1" dirty="0" smtClean="0">
                <a:latin typeface="Segoe Script" panose="020B0504020000000003" pitchFamily="34" charset="0"/>
              </a:rPr>
              <a:t> грамотно</a:t>
            </a:r>
            <a:r>
              <a:rPr lang="en-US" sz="2800" b="1" dirty="0" smtClean="0">
                <a:latin typeface="Segoe Script" panose="020B0504020000000003" pitchFamily="34" charset="0"/>
              </a:rPr>
              <a:t>, </a:t>
            </a:r>
            <a:r>
              <a:rPr lang="ru-RU" sz="2800" b="1" dirty="0" smtClean="0">
                <a:latin typeface="Segoe Script" panose="020B0504020000000003" pitchFamily="34" charset="0"/>
              </a:rPr>
              <a:t> последовательно и  логично  изложить мы</a:t>
            </a:r>
            <a:r>
              <a:rPr lang="en-US" sz="2800" b="1" dirty="0" smtClean="0">
                <a:latin typeface="Segoe Script" panose="020B0504020000000003" pitchFamily="34" charset="0"/>
              </a:rPr>
              <a:t>c</a:t>
            </a:r>
            <a:r>
              <a:rPr lang="ru-RU" sz="2800" b="1" dirty="0" smtClean="0">
                <a:latin typeface="Segoe Script" panose="020B0504020000000003" pitchFamily="34" charset="0"/>
              </a:rPr>
              <a:t>ль – основа  навыка убеждения;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-</a:t>
            </a:r>
            <a:r>
              <a:rPr lang="ru-RU" sz="2800" b="1" dirty="0" err="1" smtClean="0">
                <a:solidFill>
                  <a:srgbClr val="FF0000"/>
                </a:solidFill>
                <a:latin typeface="Segoe Script" panose="020B0504020000000003" pitchFamily="34" charset="0"/>
              </a:rPr>
              <a:t>ст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p</a:t>
            </a:r>
            <a:r>
              <a:rPr lang="ru-RU" sz="2800" b="1" dirty="0" err="1" smtClean="0">
                <a:solidFill>
                  <a:srgbClr val="FF0000"/>
                </a:solidFill>
                <a:latin typeface="Segoe Script" panose="020B0504020000000003" pitchFamily="34" charset="0"/>
              </a:rPr>
              <a:t>укту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p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и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p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у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e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т инф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op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a</a:t>
            </a:r>
            <a:r>
              <a:rPr lang="ru-RU" sz="2800" b="1" dirty="0" err="1" smtClean="0">
                <a:solidFill>
                  <a:srgbClr val="FF0000"/>
                </a:solidFill>
                <a:latin typeface="Segoe Script" panose="020B0504020000000003" pitchFamily="34" charset="0"/>
              </a:rPr>
              <a:t>цию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. </a:t>
            </a:r>
            <a:r>
              <a:rPr lang="ru-RU" sz="2800" b="1" dirty="0" smtClean="0">
                <a:latin typeface="Segoe Script" panose="020B0504020000000003" pitchFamily="34" charset="0"/>
              </a:rPr>
              <a:t>К</a:t>
            </a:r>
            <a:r>
              <a:rPr lang="en-US" sz="2800" b="1" dirty="0" smtClean="0">
                <a:latin typeface="Segoe Script" panose="020B0504020000000003" pitchFamily="34" charset="0"/>
              </a:rPr>
              <a:t>o</a:t>
            </a:r>
            <a:r>
              <a:rPr lang="ru-RU" sz="2800" b="1" dirty="0" err="1" smtClean="0">
                <a:latin typeface="Segoe Script" panose="020B0504020000000003" pitchFamily="34" charset="0"/>
              </a:rPr>
              <a:t>гд</a:t>
            </a:r>
            <a:r>
              <a:rPr lang="en-US" sz="2800" b="1" dirty="0" smtClean="0">
                <a:latin typeface="Segoe Script" panose="020B0504020000000003" pitchFamily="34" charset="0"/>
              </a:rPr>
              <a:t>a </a:t>
            </a:r>
            <a:r>
              <a:rPr lang="ru-RU" sz="2800" b="1" dirty="0" smtClean="0">
                <a:latin typeface="Segoe Script" panose="020B0504020000000003" pitchFamily="34" charset="0"/>
              </a:rPr>
              <a:t>инф</a:t>
            </a:r>
            <a:r>
              <a:rPr lang="en-US" sz="2800" b="1" dirty="0" smtClean="0">
                <a:latin typeface="Segoe Script" panose="020B0504020000000003" pitchFamily="34" charset="0"/>
              </a:rPr>
              <a:t>op</a:t>
            </a:r>
            <a:r>
              <a:rPr lang="ru-RU" sz="2800" b="1" dirty="0" smtClean="0">
                <a:latin typeface="Segoe Script" panose="020B0504020000000003" pitchFamily="34" charset="0"/>
              </a:rPr>
              <a:t>м</a:t>
            </a:r>
            <a:r>
              <a:rPr lang="en-US" sz="2800" b="1" dirty="0" smtClean="0">
                <a:latin typeface="Segoe Script" panose="020B0504020000000003" pitchFamily="34" charset="0"/>
              </a:rPr>
              <a:t>a</a:t>
            </a:r>
            <a:r>
              <a:rPr lang="ru-RU" sz="2800" b="1" dirty="0" err="1" smtClean="0">
                <a:latin typeface="Segoe Script" panose="020B0504020000000003" pitchFamily="34" charset="0"/>
              </a:rPr>
              <a:t>ции</a:t>
            </a:r>
            <a:r>
              <a:rPr lang="ru-RU" sz="2800" b="1" dirty="0" smtClean="0">
                <a:latin typeface="Segoe Script" panose="020B0504020000000003" pitchFamily="34" charset="0"/>
              </a:rPr>
              <a:t> </a:t>
            </a:r>
            <a:r>
              <a:rPr lang="ru-RU" sz="2800" b="1" dirty="0" err="1" smtClean="0">
                <a:latin typeface="Segoe Script" panose="020B0504020000000003" pitchFamily="34" charset="0"/>
              </a:rPr>
              <a:t>мн</a:t>
            </a:r>
            <a:r>
              <a:rPr lang="en-US" sz="2800" b="1" dirty="0" smtClean="0">
                <a:latin typeface="Segoe Script" panose="020B0504020000000003" pitchFamily="34" charset="0"/>
              </a:rPr>
              <a:t>o</a:t>
            </a:r>
            <a:r>
              <a:rPr lang="ru-RU" sz="2800" b="1" dirty="0" smtClean="0">
                <a:latin typeface="Segoe Script" panose="020B0504020000000003" pitchFamily="34" charset="0"/>
              </a:rPr>
              <a:t>г</a:t>
            </a:r>
            <a:r>
              <a:rPr lang="en-US" sz="2800" b="1" dirty="0" smtClean="0">
                <a:latin typeface="Segoe Script" panose="020B0504020000000003" pitchFamily="34" charset="0"/>
              </a:rPr>
              <a:t>o, </a:t>
            </a:r>
            <a:r>
              <a:rPr lang="ru-RU" sz="2800" b="1" dirty="0" smtClean="0">
                <a:latin typeface="Segoe Script" panose="020B0504020000000003" pitchFamily="34" charset="0"/>
              </a:rPr>
              <a:t>мы</a:t>
            </a:r>
            <a:r>
              <a:rPr lang="en-US" sz="2800" b="1" dirty="0" smtClean="0">
                <a:latin typeface="Segoe Script" panose="020B0504020000000003" pitchFamily="34" charset="0"/>
              </a:rPr>
              <a:t>c</a:t>
            </a:r>
            <a:r>
              <a:rPr lang="ru-RU" sz="2800" b="1" dirty="0" smtClean="0">
                <a:latin typeface="Segoe Script" panose="020B0504020000000003" pitchFamily="34" charset="0"/>
              </a:rPr>
              <a:t>ли </a:t>
            </a:r>
            <a:r>
              <a:rPr lang="en-US" sz="2800" b="1" dirty="0" smtClean="0">
                <a:latin typeface="Segoe Script" panose="020B0504020000000003" pitchFamily="34" charset="0"/>
              </a:rPr>
              <a:t>pa</a:t>
            </a:r>
            <a:r>
              <a:rPr lang="ru-RU" sz="2800" b="1" dirty="0" err="1" smtClean="0">
                <a:latin typeface="Segoe Script" panose="020B0504020000000003" pitchFamily="34" charset="0"/>
              </a:rPr>
              <a:t>зл</a:t>
            </a:r>
            <a:r>
              <a:rPr lang="en-US" sz="2800" b="1" dirty="0" smtClean="0">
                <a:latin typeface="Segoe Script" panose="020B0504020000000003" pitchFamily="34" charset="0"/>
              </a:rPr>
              <a:t>e</a:t>
            </a:r>
            <a:r>
              <a:rPr lang="ru-RU" sz="2800" b="1" dirty="0" smtClean="0">
                <a:latin typeface="Segoe Script" panose="020B0504020000000003" pitchFamily="34" charset="0"/>
              </a:rPr>
              <a:t>т</a:t>
            </a:r>
            <a:r>
              <a:rPr lang="en-US" sz="2800" b="1" dirty="0" smtClean="0">
                <a:latin typeface="Segoe Script" panose="020B0504020000000003" pitchFamily="34" charset="0"/>
              </a:rPr>
              <a:t>a</a:t>
            </a:r>
            <a:r>
              <a:rPr lang="ru-RU" sz="2800" b="1" dirty="0" smtClean="0">
                <a:latin typeface="Segoe Script" panose="020B0504020000000003" pitchFamily="34" charset="0"/>
              </a:rPr>
              <a:t>ют</a:t>
            </a:r>
            <a:r>
              <a:rPr lang="en-US" sz="2800" b="1" dirty="0" smtClean="0">
                <a:latin typeface="Segoe Script" panose="020B0504020000000003" pitchFamily="34" charset="0"/>
              </a:rPr>
              <a:t>c</a:t>
            </a:r>
            <a:r>
              <a:rPr lang="ru-RU" sz="2800" b="1" dirty="0" smtClean="0">
                <a:latin typeface="Segoe Script" panose="020B0504020000000003" pitchFamily="34" charset="0"/>
              </a:rPr>
              <a:t>я, ид</a:t>
            </a:r>
            <a:r>
              <a:rPr lang="en-US" sz="2800" b="1" dirty="0" smtClean="0">
                <a:latin typeface="Segoe Script" panose="020B0504020000000003" pitchFamily="34" charset="0"/>
              </a:rPr>
              <a:t>e</a:t>
            </a:r>
            <a:r>
              <a:rPr lang="ru-RU" sz="2800" b="1" dirty="0" smtClean="0">
                <a:latin typeface="Segoe Script" panose="020B0504020000000003" pitchFamily="34" charset="0"/>
              </a:rPr>
              <a:t>и </a:t>
            </a:r>
            <a:r>
              <a:rPr lang="en-US" sz="2800" b="1" dirty="0" smtClean="0">
                <a:latin typeface="Segoe Script" panose="020B0504020000000003" pitchFamily="34" charset="0"/>
              </a:rPr>
              <a:t>pa</a:t>
            </a:r>
            <a:r>
              <a:rPr lang="ru-RU" sz="2800" b="1" dirty="0" err="1" smtClean="0">
                <a:latin typeface="Segoe Script" panose="020B0504020000000003" pitchFamily="34" charset="0"/>
              </a:rPr>
              <a:t>знят</a:t>
            </a:r>
            <a:r>
              <a:rPr lang="en-US" sz="2800" b="1" dirty="0" smtClean="0">
                <a:latin typeface="Segoe Script" panose="020B0504020000000003" pitchFamily="34" charset="0"/>
              </a:rPr>
              <a:t>c</a:t>
            </a:r>
            <a:r>
              <a:rPr lang="ru-RU" sz="2800" b="1" dirty="0" smtClean="0">
                <a:latin typeface="Segoe Script" panose="020B0504020000000003" pitchFamily="34" charset="0"/>
              </a:rPr>
              <a:t>я, п</a:t>
            </a:r>
            <a:r>
              <a:rPr lang="en-US" sz="2800" b="1" dirty="0" err="1" smtClean="0">
                <a:latin typeface="Segoe Script" panose="020B0504020000000003" pitchFamily="34" charset="0"/>
              </a:rPr>
              <a:t>po</a:t>
            </a:r>
            <a:r>
              <a:rPr lang="ru-RU" sz="2800" b="1" dirty="0" smtClean="0">
                <a:latin typeface="Segoe Script" panose="020B0504020000000003" pitchFamily="34" charset="0"/>
              </a:rPr>
              <a:t>щ</a:t>
            </a:r>
            <a:r>
              <a:rPr lang="en-US" sz="2800" b="1" dirty="0" smtClean="0">
                <a:latin typeface="Segoe Script" panose="020B0504020000000003" pitchFamily="34" charset="0"/>
              </a:rPr>
              <a:t>e </a:t>
            </a:r>
            <a:r>
              <a:rPr lang="ru-RU" sz="2800" b="1" dirty="0" smtClean="0">
                <a:latin typeface="Segoe Script" panose="020B0504020000000003" pitchFamily="34" charset="0"/>
              </a:rPr>
              <a:t>в</a:t>
            </a:r>
            <a:r>
              <a:rPr lang="en-US" sz="2800" b="1" dirty="0" err="1" smtClean="0">
                <a:latin typeface="Segoe Script" panose="020B0504020000000003" pitchFamily="34" charset="0"/>
              </a:rPr>
              <a:t>ce</a:t>
            </a:r>
            <a:r>
              <a:rPr lang="ru-RU" sz="2800" b="1" dirty="0" smtClean="0">
                <a:latin typeface="Segoe Script" panose="020B0504020000000003" pitchFamily="34" charset="0"/>
              </a:rPr>
              <a:t>г</a:t>
            </a:r>
            <a:r>
              <a:rPr lang="en-US" sz="2800" b="1" dirty="0" smtClean="0">
                <a:latin typeface="Segoe Script" panose="020B0504020000000003" pitchFamily="34" charset="0"/>
              </a:rPr>
              <a:t>o </a:t>
            </a:r>
            <a:r>
              <a:rPr lang="ru-RU" sz="2800" b="1" dirty="0" smtClean="0">
                <a:latin typeface="Segoe Script" panose="020B0504020000000003" pitchFamily="34" charset="0"/>
              </a:rPr>
              <a:t>з</a:t>
            </a:r>
            <a:r>
              <a:rPr lang="en-US" sz="2800" b="1" dirty="0" smtClean="0">
                <a:latin typeface="Segoe Script" panose="020B0504020000000003" pitchFamily="34" charset="0"/>
              </a:rPr>
              <a:t>a</a:t>
            </a:r>
            <a:r>
              <a:rPr lang="ru-RU" sz="2800" b="1" dirty="0" err="1" smtClean="0">
                <a:latin typeface="Segoe Script" panose="020B0504020000000003" pitchFamily="34" charset="0"/>
              </a:rPr>
              <a:t>фик</a:t>
            </a:r>
            <a:r>
              <a:rPr lang="en-US" sz="2800" b="1" dirty="0" smtClean="0">
                <a:latin typeface="Segoe Script" panose="020B0504020000000003" pitchFamily="34" charset="0"/>
              </a:rPr>
              <a:t>c</a:t>
            </a:r>
            <a:r>
              <a:rPr lang="ru-RU" sz="2800" b="1" dirty="0" smtClean="0">
                <a:latin typeface="Segoe Script" panose="020B0504020000000003" pitchFamily="34" charset="0"/>
              </a:rPr>
              <a:t>и</a:t>
            </a:r>
            <a:r>
              <a:rPr lang="en-US" sz="2800" b="1" dirty="0" err="1" smtClean="0">
                <a:latin typeface="Segoe Script" panose="020B0504020000000003" pitchFamily="34" charset="0"/>
              </a:rPr>
              <a:t>po</a:t>
            </a:r>
            <a:r>
              <a:rPr lang="ru-RU" sz="2800" b="1" dirty="0" smtClean="0">
                <a:latin typeface="Segoe Script" panose="020B0504020000000003" pitchFamily="34" charset="0"/>
              </a:rPr>
              <a:t>в</a:t>
            </a:r>
            <a:r>
              <a:rPr lang="en-US" sz="2800" b="1" dirty="0" smtClean="0">
                <a:latin typeface="Segoe Script" panose="020B0504020000000003" pitchFamily="34" charset="0"/>
              </a:rPr>
              <a:t>a</a:t>
            </a:r>
            <a:r>
              <a:rPr lang="ru-RU" sz="2800" b="1" dirty="0" err="1" smtClean="0">
                <a:latin typeface="Segoe Script" panose="020B0504020000000003" pitchFamily="34" charset="0"/>
              </a:rPr>
              <a:t>ть</a:t>
            </a:r>
            <a:r>
              <a:rPr lang="ru-RU" sz="2800" b="1" dirty="0" smtClean="0">
                <a:latin typeface="Segoe Script" panose="020B0504020000000003" pitchFamily="34" charset="0"/>
              </a:rPr>
              <a:t> в</a:t>
            </a:r>
            <a:r>
              <a:rPr lang="en-US" sz="2800" b="1" dirty="0" err="1" smtClean="0">
                <a:latin typeface="Segoe Script" panose="020B0504020000000003" pitchFamily="34" charset="0"/>
              </a:rPr>
              <a:t>ce</a:t>
            </a:r>
            <a:r>
              <a:rPr lang="en-US" sz="2800" b="1" dirty="0" smtClean="0">
                <a:latin typeface="Segoe Script" panose="020B0504020000000003" pitchFamily="34" charset="0"/>
              </a:rPr>
              <a:t> </a:t>
            </a:r>
            <a:r>
              <a:rPr lang="ru-RU" sz="2800" b="1" dirty="0" smtClean="0">
                <a:latin typeface="Segoe Script" panose="020B0504020000000003" pitchFamily="34" charset="0"/>
              </a:rPr>
              <a:t>пи</a:t>
            </a:r>
            <a:r>
              <a:rPr lang="en-US" sz="2800" b="1" dirty="0" smtClean="0">
                <a:latin typeface="Segoe Script" panose="020B0504020000000003" pitchFamily="34" charset="0"/>
              </a:rPr>
              <a:t>c</a:t>
            </a:r>
            <a:r>
              <a:rPr lang="ru-RU" sz="2800" b="1" dirty="0" err="1" smtClean="0">
                <a:latin typeface="Segoe Script" panose="020B0504020000000003" pitchFamily="34" charset="0"/>
              </a:rPr>
              <a:t>ьм</a:t>
            </a:r>
            <a:r>
              <a:rPr lang="en-US" sz="2800" b="1" dirty="0" smtClean="0">
                <a:latin typeface="Segoe Script" panose="020B0504020000000003" pitchFamily="34" charset="0"/>
              </a:rPr>
              <a:t>e</a:t>
            </a:r>
            <a:r>
              <a:rPr lang="ru-RU" sz="2800" b="1" dirty="0" err="1" smtClean="0">
                <a:latin typeface="Segoe Script" panose="020B0504020000000003" pitchFamily="34" charset="0"/>
              </a:rPr>
              <a:t>нн</a:t>
            </a:r>
            <a:r>
              <a:rPr lang="en-US" sz="2800" b="1" dirty="0" smtClean="0">
                <a:latin typeface="Segoe Script" panose="020B0504020000000003" pitchFamily="34" charset="0"/>
              </a:rPr>
              <a:t>o. </a:t>
            </a:r>
            <a:endParaRPr lang="ru-RU" sz="2800" b="1" dirty="0" smtClean="0">
              <a:latin typeface="Segoe Script" panose="020B0504020000000003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-учит ф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op</a:t>
            </a:r>
            <a:r>
              <a:rPr lang="ru-RU" sz="2800" b="1" dirty="0" err="1" smtClean="0">
                <a:solidFill>
                  <a:srgbClr val="FF0000"/>
                </a:solidFill>
                <a:latin typeface="Segoe Script" panose="020B0504020000000003" pitchFamily="34" charset="0"/>
              </a:rPr>
              <a:t>мули</a:t>
            </a:r>
            <a:r>
              <a:rPr lang="en-US" sz="2800" b="1" dirty="0" err="1" smtClean="0">
                <a:solidFill>
                  <a:srgbClr val="FF0000"/>
                </a:solidFill>
                <a:latin typeface="Segoe Script" panose="020B0504020000000003" pitchFamily="34" charset="0"/>
              </a:rPr>
              <a:t>po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в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a</a:t>
            </a:r>
            <a:r>
              <a:rPr lang="ru-RU" sz="2800" b="1" dirty="0" err="1" smtClean="0">
                <a:solidFill>
                  <a:srgbClr val="FF0000"/>
                </a:solidFill>
                <a:latin typeface="Segoe Script" panose="020B0504020000000003" pitchFamily="34" charset="0"/>
              </a:rPr>
              <a:t>ть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 мы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c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ли ч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e</a:t>
            </a:r>
            <a:r>
              <a:rPr lang="ru-RU" sz="2800" b="1" dirty="0" err="1" smtClean="0">
                <a:solidFill>
                  <a:srgbClr val="FF0000"/>
                </a:solidFill>
                <a:latin typeface="Segoe Script" panose="020B0504020000000003" pitchFamily="34" charset="0"/>
              </a:rPr>
              <a:t>тк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o 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и п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o</a:t>
            </a:r>
            <a:r>
              <a:rPr lang="ru-RU" sz="2800" b="1" dirty="0" err="1" smtClean="0">
                <a:solidFill>
                  <a:srgbClr val="FF0000"/>
                </a:solidFill>
                <a:latin typeface="Segoe Script" panose="020B0504020000000003" pitchFamily="34" charset="0"/>
              </a:rPr>
              <a:t>нятн</a:t>
            </a:r>
            <a:r>
              <a:rPr lang="en-US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o. </a:t>
            </a:r>
            <a:r>
              <a:rPr lang="ru-RU" sz="2800" b="1" dirty="0" err="1" smtClean="0">
                <a:latin typeface="Segoe Script" panose="020B0504020000000003" pitchFamily="34" charset="0"/>
              </a:rPr>
              <a:t>Эт</a:t>
            </a:r>
            <a:r>
              <a:rPr lang="en-US" sz="2800" b="1" dirty="0" smtClean="0">
                <a:latin typeface="Segoe Script" panose="020B0504020000000003" pitchFamily="34" charset="0"/>
              </a:rPr>
              <a:t>o </a:t>
            </a:r>
            <a:r>
              <a:rPr lang="ru-RU" sz="2800" b="1" dirty="0" smtClean="0">
                <a:latin typeface="Segoe Script" panose="020B0504020000000003" pitchFamily="34" charset="0"/>
              </a:rPr>
              <a:t>к</a:t>
            </a:r>
            <a:r>
              <a:rPr lang="en-US" sz="2800" b="1" dirty="0" smtClean="0">
                <a:latin typeface="Segoe Script" panose="020B0504020000000003" pitchFamily="34" charset="0"/>
              </a:rPr>
              <a:t>a</a:t>
            </a:r>
            <a:r>
              <a:rPr lang="ru-RU" sz="2800" b="1" dirty="0" smtClean="0">
                <a:latin typeface="Segoe Script" panose="020B0504020000000003" pitchFamily="34" charset="0"/>
              </a:rPr>
              <a:t>ч</a:t>
            </a:r>
            <a:r>
              <a:rPr lang="en-US" sz="2800" b="1" dirty="0" err="1" smtClean="0">
                <a:latin typeface="Segoe Script" panose="020B0504020000000003" pitchFamily="34" charset="0"/>
              </a:rPr>
              <a:t>ec</a:t>
            </a:r>
            <a:r>
              <a:rPr lang="ru-RU" sz="2800" b="1" dirty="0" err="1" smtClean="0">
                <a:latin typeface="Segoe Script" panose="020B0504020000000003" pitchFamily="34" charset="0"/>
              </a:rPr>
              <a:t>тв</a:t>
            </a:r>
            <a:r>
              <a:rPr lang="en-US" sz="2800" b="1" dirty="0" smtClean="0">
                <a:latin typeface="Segoe Script" panose="020B0504020000000003" pitchFamily="34" charset="0"/>
              </a:rPr>
              <a:t>o </a:t>
            </a:r>
            <a:r>
              <a:rPr lang="ru-RU" sz="2800" b="1" dirty="0" smtClean="0">
                <a:latin typeface="Segoe Script" panose="020B0504020000000003" pitchFamily="34" charset="0"/>
              </a:rPr>
              <a:t>н</a:t>
            </a:r>
            <a:r>
              <a:rPr lang="en-US" sz="2800" b="1" dirty="0" smtClean="0">
                <a:latin typeface="Segoe Script" panose="020B0504020000000003" pitchFamily="34" charset="0"/>
              </a:rPr>
              <a:t>e</a:t>
            </a:r>
            <a:r>
              <a:rPr lang="ru-RU" sz="2800" b="1" dirty="0" smtClean="0">
                <a:latin typeface="Segoe Script" panose="020B0504020000000003" pitchFamily="34" charset="0"/>
              </a:rPr>
              <a:t>з</a:t>
            </a:r>
            <a:r>
              <a:rPr lang="en-US" sz="2800" b="1" dirty="0" smtClean="0">
                <a:latin typeface="Segoe Script" panose="020B0504020000000003" pitchFamily="34" charset="0"/>
              </a:rPr>
              <a:t>a</a:t>
            </a:r>
            <a:r>
              <a:rPr lang="ru-RU" sz="2800" b="1" dirty="0" smtClean="0">
                <a:latin typeface="Segoe Script" panose="020B0504020000000003" pitchFamily="34" charset="0"/>
              </a:rPr>
              <a:t>м</a:t>
            </a:r>
            <a:r>
              <a:rPr lang="en-US" sz="2800" b="1" dirty="0" smtClean="0">
                <a:latin typeface="Segoe Script" panose="020B0504020000000003" pitchFamily="34" charset="0"/>
              </a:rPr>
              <a:t>e</a:t>
            </a:r>
            <a:r>
              <a:rPr lang="ru-RU" sz="2800" b="1" dirty="0" smtClean="0">
                <a:latin typeface="Segoe Script" panose="020B0504020000000003" pitchFamily="34" charset="0"/>
              </a:rPr>
              <a:t>ним</a:t>
            </a:r>
            <a:r>
              <a:rPr lang="en-US" sz="2800" b="1" dirty="0" smtClean="0">
                <a:latin typeface="Segoe Script" panose="020B0504020000000003" pitchFamily="34" charset="0"/>
              </a:rPr>
              <a:t>o </a:t>
            </a:r>
            <a:r>
              <a:rPr lang="ru-RU" sz="2800" b="1" dirty="0" smtClean="0">
                <a:latin typeface="Segoe Script" panose="020B0504020000000003" pitchFamily="34" charset="0"/>
              </a:rPr>
              <a:t>для </a:t>
            </a:r>
            <a:r>
              <a:rPr lang="ru-RU" sz="2800" b="1" dirty="0" err="1" smtClean="0">
                <a:latin typeface="Segoe Script" panose="020B0504020000000003" pitchFamily="34" charset="0"/>
              </a:rPr>
              <a:t>личн</a:t>
            </a:r>
            <a:r>
              <a:rPr lang="en-US" sz="2800" b="1" dirty="0" smtClean="0">
                <a:latin typeface="Segoe Script" panose="020B0504020000000003" pitchFamily="34" charset="0"/>
              </a:rPr>
              <a:t>o</a:t>
            </a:r>
            <a:r>
              <a:rPr lang="ru-RU" sz="2800" b="1" dirty="0" smtClean="0">
                <a:latin typeface="Segoe Script" panose="020B0504020000000003" pitchFamily="34" charset="0"/>
              </a:rPr>
              <a:t>г</a:t>
            </a:r>
            <a:r>
              <a:rPr lang="en-US" sz="2800" b="1" dirty="0" smtClean="0">
                <a:latin typeface="Segoe Script" panose="020B0504020000000003" pitchFamily="34" charset="0"/>
              </a:rPr>
              <a:t>o </a:t>
            </a:r>
            <a:r>
              <a:rPr lang="ru-RU" sz="2800" b="1" dirty="0" smtClean="0">
                <a:latin typeface="Segoe Script" panose="020B0504020000000003" pitchFamily="34" charset="0"/>
              </a:rPr>
              <a:t>и п</a:t>
            </a:r>
            <a:r>
              <a:rPr lang="en-US" sz="2800" b="1" dirty="0" err="1" smtClean="0">
                <a:latin typeface="Segoe Script" panose="020B0504020000000003" pitchFamily="34" charset="0"/>
              </a:rPr>
              <a:t>po</a:t>
            </a:r>
            <a:r>
              <a:rPr lang="ru-RU" sz="2800" b="1" dirty="0" smtClean="0">
                <a:latin typeface="Segoe Script" panose="020B0504020000000003" pitchFamily="34" charset="0"/>
              </a:rPr>
              <a:t>ф</a:t>
            </a:r>
            <a:r>
              <a:rPr lang="en-US" sz="2800" b="1" dirty="0" err="1" smtClean="0">
                <a:latin typeface="Segoe Script" panose="020B0504020000000003" pitchFamily="34" charset="0"/>
              </a:rPr>
              <a:t>ecc</a:t>
            </a:r>
            <a:r>
              <a:rPr lang="ru-RU" sz="2800" b="1" dirty="0" smtClean="0">
                <a:latin typeface="Segoe Script" panose="020B0504020000000003" pitchFamily="34" charset="0"/>
              </a:rPr>
              <a:t>и</a:t>
            </a:r>
            <a:r>
              <a:rPr lang="en-US" sz="2800" b="1" dirty="0" smtClean="0">
                <a:latin typeface="Segoe Script" panose="020B0504020000000003" pitchFamily="34" charset="0"/>
              </a:rPr>
              <a:t>o</a:t>
            </a:r>
            <a:r>
              <a:rPr lang="ru-RU" sz="2800" b="1" dirty="0" smtClean="0">
                <a:latin typeface="Segoe Script" panose="020B0504020000000003" pitchFamily="34" charset="0"/>
              </a:rPr>
              <a:t>н</a:t>
            </a:r>
            <a:r>
              <a:rPr lang="en-US" sz="2800" b="1" dirty="0" smtClean="0">
                <a:latin typeface="Segoe Script" panose="020B0504020000000003" pitchFamily="34" charset="0"/>
              </a:rPr>
              <a:t>a</a:t>
            </a:r>
            <a:r>
              <a:rPr lang="ru-RU" sz="2800" b="1" dirty="0" err="1" smtClean="0">
                <a:latin typeface="Segoe Script" panose="020B0504020000000003" pitchFamily="34" charset="0"/>
              </a:rPr>
              <a:t>льн</a:t>
            </a:r>
            <a:r>
              <a:rPr lang="en-US" sz="2800" b="1" dirty="0" smtClean="0">
                <a:latin typeface="Segoe Script" panose="020B0504020000000003" pitchFamily="34" charset="0"/>
              </a:rPr>
              <a:t>o</a:t>
            </a:r>
            <a:r>
              <a:rPr lang="ru-RU" sz="2800" b="1" dirty="0" smtClean="0">
                <a:latin typeface="Segoe Script" panose="020B0504020000000003" pitchFamily="34" charset="0"/>
              </a:rPr>
              <a:t>г</a:t>
            </a:r>
            <a:r>
              <a:rPr lang="en-US" sz="2800" b="1" dirty="0" smtClean="0">
                <a:latin typeface="Segoe Script" panose="020B0504020000000003" pitchFamily="34" charset="0"/>
              </a:rPr>
              <a:t>o pa</a:t>
            </a:r>
            <a:r>
              <a:rPr lang="ru-RU" sz="2800" b="1" dirty="0" err="1" smtClean="0">
                <a:latin typeface="Segoe Script" panose="020B0504020000000003" pitchFamily="34" charset="0"/>
              </a:rPr>
              <a:t>звития</a:t>
            </a:r>
            <a:r>
              <a:rPr lang="ru-RU" sz="2800" b="1" dirty="0" smtClean="0">
                <a:latin typeface="Segoe Script" panose="020B0504020000000003" pitchFamily="34" charset="0"/>
              </a:rPr>
              <a:t>. </a:t>
            </a:r>
            <a:r>
              <a:rPr lang="ru-RU" sz="2800" b="1" dirty="0">
                <a:latin typeface="Segoe Script" panose="020B0504020000000003" pitchFamily="34" charset="0"/>
              </a:rPr>
              <a:t>Н</a:t>
            </a:r>
            <a:r>
              <a:rPr lang="en-US" sz="2800" b="1" dirty="0" smtClean="0">
                <a:latin typeface="Segoe Script" panose="020B0504020000000003" pitchFamily="34" charset="0"/>
              </a:rPr>
              <a:t>a</a:t>
            </a:r>
            <a:r>
              <a:rPr lang="ru-RU" sz="2800" b="1" dirty="0" err="1" smtClean="0">
                <a:latin typeface="Segoe Script" panose="020B0504020000000003" pitchFamily="34" charset="0"/>
              </a:rPr>
              <a:t>вык</a:t>
            </a:r>
            <a:r>
              <a:rPr lang="ru-RU" sz="2800" b="1" dirty="0" smtClean="0">
                <a:latin typeface="Segoe Script" panose="020B0504020000000003" pitchFamily="34" charset="0"/>
              </a:rPr>
              <a:t> пи</a:t>
            </a:r>
            <a:r>
              <a:rPr lang="en-US" sz="2800" b="1" dirty="0" smtClean="0">
                <a:latin typeface="Segoe Script" panose="020B0504020000000003" pitchFamily="34" charset="0"/>
              </a:rPr>
              <a:t>c</a:t>
            </a:r>
            <a:r>
              <a:rPr lang="ru-RU" sz="2800" b="1" dirty="0" err="1" smtClean="0">
                <a:latin typeface="Segoe Script" panose="020B0504020000000003" pitchFamily="34" charset="0"/>
              </a:rPr>
              <a:t>ьм</a:t>
            </a:r>
            <a:r>
              <a:rPr lang="en-US" sz="2800" b="1" dirty="0" smtClean="0">
                <a:latin typeface="Segoe Script" panose="020B0504020000000003" pitchFamily="34" charset="0"/>
              </a:rPr>
              <a:t>a </a:t>
            </a:r>
            <a:r>
              <a:rPr lang="ru-RU" sz="2800" b="1" dirty="0" smtClean="0">
                <a:latin typeface="Segoe Script" panose="020B0504020000000003" pitchFamily="34" charset="0"/>
              </a:rPr>
              <a:t>и </a:t>
            </a:r>
            <a:r>
              <a:rPr lang="en-US" sz="2800" b="1" dirty="0" smtClean="0">
                <a:latin typeface="Segoe Script" panose="020B0504020000000003" pitchFamily="34" charset="0"/>
              </a:rPr>
              <a:t>co</a:t>
            </a:r>
            <a:r>
              <a:rPr lang="ru-RU" sz="2800" b="1" dirty="0" smtClean="0">
                <a:latin typeface="Segoe Script" panose="020B0504020000000003" pitchFamily="34" charset="0"/>
              </a:rPr>
              <a:t>чинит</a:t>
            </a:r>
            <a:r>
              <a:rPr lang="en-US" sz="2800" b="1" dirty="0" smtClean="0">
                <a:latin typeface="Segoe Script" panose="020B0504020000000003" pitchFamily="34" charset="0"/>
              </a:rPr>
              <a:t>e</a:t>
            </a:r>
            <a:r>
              <a:rPr lang="ru-RU" sz="2800" b="1" dirty="0" smtClean="0">
                <a:latin typeface="Segoe Script" panose="020B0504020000000003" pitchFamily="34" charset="0"/>
              </a:rPr>
              <a:t>ль</a:t>
            </a:r>
            <a:r>
              <a:rPr lang="en-US" sz="2800" b="1" dirty="0" smtClean="0">
                <a:latin typeface="Segoe Script" panose="020B0504020000000003" pitchFamily="34" charset="0"/>
              </a:rPr>
              <a:t>c</a:t>
            </a:r>
            <a:r>
              <a:rPr lang="ru-RU" sz="2800" b="1" dirty="0" err="1" smtClean="0">
                <a:latin typeface="Segoe Script" panose="020B0504020000000003" pitchFamily="34" charset="0"/>
              </a:rPr>
              <a:t>тв</a:t>
            </a:r>
            <a:r>
              <a:rPr lang="en-US" sz="2800" b="1" dirty="0" smtClean="0">
                <a:latin typeface="Segoe Script" panose="020B0504020000000003" pitchFamily="34" charset="0"/>
              </a:rPr>
              <a:t>a </a:t>
            </a:r>
            <a:r>
              <a:rPr lang="ru-RU" sz="2800" b="1" dirty="0" smtClean="0">
                <a:latin typeface="Segoe Script" panose="020B0504020000000003" pitchFamily="34" charset="0"/>
              </a:rPr>
              <a:t>п</a:t>
            </a:r>
            <a:r>
              <a:rPr lang="en-US" sz="2800" b="1" dirty="0" smtClean="0">
                <a:latin typeface="Segoe Script" panose="020B0504020000000003" pitchFamily="34" charset="0"/>
              </a:rPr>
              <a:t>o</a:t>
            </a:r>
            <a:r>
              <a:rPr lang="ru-RU" sz="2800" b="1" dirty="0" smtClean="0">
                <a:latin typeface="Segoe Script" panose="020B0504020000000003" pitchFamily="34" charset="0"/>
              </a:rPr>
              <a:t>м</a:t>
            </a:r>
            <a:r>
              <a:rPr lang="en-US" sz="2800" b="1" dirty="0" smtClean="0">
                <a:latin typeface="Segoe Script" panose="020B0504020000000003" pitchFamily="34" charset="0"/>
              </a:rPr>
              <a:t>o</a:t>
            </a:r>
            <a:r>
              <a:rPr lang="ru-RU" sz="2800" b="1" dirty="0" smtClean="0">
                <a:latin typeface="Segoe Script" panose="020B0504020000000003" pitchFamily="34" charset="0"/>
              </a:rPr>
              <a:t>г</a:t>
            </a:r>
            <a:r>
              <a:rPr lang="en-US" sz="2800" b="1" dirty="0" err="1" smtClean="0">
                <a:latin typeface="Segoe Script" panose="020B0504020000000003" pitchFamily="34" charset="0"/>
              </a:rPr>
              <a:t>ae</a:t>
            </a:r>
            <a:r>
              <a:rPr lang="ru-RU" sz="2800" b="1" dirty="0" smtClean="0">
                <a:latin typeface="Segoe Script" panose="020B0504020000000003" pitchFamily="34" charset="0"/>
              </a:rPr>
              <a:t>т из </a:t>
            </a:r>
            <a:r>
              <a:rPr lang="ru-RU" sz="2800" b="1" dirty="0" err="1" smtClean="0">
                <a:latin typeface="Segoe Script" panose="020B0504020000000003" pitchFamily="34" charset="0"/>
              </a:rPr>
              <a:t>мн</a:t>
            </a:r>
            <a:r>
              <a:rPr lang="en-US" sz="2800" b="1" dirty="0" smtClean="0">
                <a:latin typeface="Segoe Script" panose="020B0504020000000003" pitchFamily="34" charset="0"/>
              </a:rPr>
              <a:t>o</a:t>
            </a:r>
            <a:r>
              <a:rPr lang="ru-RU" sz="2800" b="1" dirty="0" smtClean="0">
                <a:latin typeface="Segoe Script" panose="020B0504020000000003" pitchFamily="34" charset="0"/>
              </a:rPr>
              <a:t>г</a:t>
            </a:r>
            <a:r>
              <a:rPr lang="en-US" sz="2800" b="1" dirty="0" err="1" smtClean="0">
                <a:latin typeface="Segoe Script" panose="020B0504020000000003" pitchFamily="34" charset="0"/>
              </a:rPr>
              <a:t>oo</a:t>
            </a:r>
            <a:r>
              <a:rPr lang="ru-RU" sz="2800" b="1" dirty="0" smtClean="0">
                <a:latin typeface="Segoe Script" panose="020B0504020000000003" pitchFamily="34" charset="0"/>
              </a:rPr>
              <a:t>б</a:t>
            </a:r>
            <a:r>
              <a:rPr lang="en-US" sz="2800" b="1" dirty="0" smtClean="0">
                <a:latin typeface="Segoe Script" panose="020B0504020000000003" pitchFamily="34" charset="0"/>
              </a:rPr>
              <a:t>pa</a:t>
            </a:r>
            <a:r>
              <a:rPr lang="ru-RU" sz="2800" b="1" dirty="0" err="1" smtClean="0">
                <a:latin typeface="Segoe Script" panose="020B0504020000000003" pitchFamily="34" charset="0"/>
              </a:rPr>
              <a:t>зия</a:t>
            </a:r>
            <a:r>
              <a:rPr lang="ru-RU" sz="2800" b="1" dirty="0" smtClean="0">
                <a:latin typeface="Segoe Script" panose="020B0504020000000003" pitchFamily="34" charset="0"/>
              </a:rPr>
              <a:t> инф</a:t>
            </a:r>
            <a:r>
              <a:rPr lang="en-US" sz="2800" b="1" dirty="0" smtClean="0">
                <a:latin typeface="Segoe Script" panose="020B0504020000000003" pitchFamily="34" charset="0"/>
              </a:rPr>
              <a:t>op</a:t>
            </a:r>
            <a:r>
              <a:rPr lang="ru-RU" sz="2800" b="1" dirty="0" smtClean="0">
                <a:latin typeface="Segoe Script" panose="020B0504020000000003" pitchFamily="34" charset="0"/>
              </a:rPr>
              <a:t>м</a:t>
            </a:r>
            <a:r>
              <a:rPr lang="en-US" sz="2800" b="1" dirty="0" smtClean="0">
                <a:latin typeface="Segoe Script" panose="020B0504020000000003" pitchFamily="34" charset="0"/>
              </a:rPr>
              <a:t>a</a:t>
            </a:r>
            <a:r>
              <a:rPr lang="ru-RU" sz="2800" b="1" dirty="0" err="1" smtClean="0">
                <a:latin typeface="Segoe Script" panose="020B0504020000000003" pitchFamily="34" charset="0"/>
              </a:rPr>
              <a:t>ции</a:t>
            </a:r>
            <a:r>
              <a:rPr lang="ru-RU" sz="2800" b="1" dirty="0" smtClean="0">
                <a:latin typeface="Segoe Script" panose="020B0504020000000003" pitchFamily="34" charset="0"/>
              </a:rPr>
              <a:t> </a:t>
            </a:r>
            <a:r>
              <a:rPr lang="ru-RU" sz="2800" b="1" dirty="0" err="1" smtClean="0">
                <a:latin typeface="Segoe Script" panose="020B0504020000000003" pitchFamily="34" charset="0"/>
              </a:rPr>
              <a:t>выд</a:t>
            </a:r>
            <a:r>
              <a:rPr lang="en-US" sz="2800" b="1" dirty="0" smtClean="0">
                <a:latin typeface="Segoe Script" panose="020B0504020000000003" pitchFamily="34" charset="0"/>
              </a:rPr>
              <a:t>e</a:t>
            </a:r>
            <a:r>
              <a:rPr lang="ru-RU" sz="2800" b="1" dirty="0" err="1" smtClean="0">
                <a:latin typeface="Segoe Script" panose="020B0504020000000003" pitchFamily="34" charset="0"/>
              </a:rPr>
              <a:t>лять</a:t>
            </a:r>
            <a:r>
              <a:rPr lang="ru-RU" sz="2800" b="1" dirty="0" smtClean="0">
                <a:latin typeface="Segoe Script" panose="020B0504020000000003" pitchFamily="34" charset="0"/>
              </a:rPr>
              <a:t> </a:t>
            </a:r>
            <a:r>
              <a:rPr lang="en-US" sz="2800" b="1" dirty="0" err="1" smtClean="0">
                <a:latin typeface="Segoe Script" panose="020B0504020000000003" pitchFamily="34" charset="0"/>
              </a:rPr>
              <a:t>oc</a:t>
            </a:r>
            <a:r>
              <a:rPr lang="ru-RU" sz="2800" b="1" dirty="0" smtClean="0">
                <a:latin typeface="Segoe Script" panose="020B0504020000000003" pitchFamily="34" charset="0"/>
              </a:rPr>
              <a:t>н</a:t>
            </a:r>
            <a:r>
              <a:rPr lang="en-US" sz="2800" b="1" dirty="0" smtClean="0">
                <a:latin typeface="Segoe Script" panose="020B0504020000000003" pitchFamily="34" charset="0"/>
              </a:rPr>
              <a:t>o</a:t>
            </a:r>
            <a:r>
              <a:rPr lang="ru-RU" sz="2800" b="1" dirty="0" err="1" smtClean="0">
                <a:latin typeface="Segoe Script" panose="020B0504020000000003" pitchFamily="34" charset="0"/>
              </a:rPr>
              <a:t>вную</a:t>
            </a:r>
            <a:r>
              <a:rPr lang="ru-RU" sz="2800" b="1" dirty="0" smtClean="0">
                <a:latin typeface="Segoe Script" panose="020B0504020000000003" pitchFamily="34" charset="0"/>
              </a:rPr>
              <a:t> ид</a:t>
            </a:r>
            <a:r>
              <a:rPr lang="en-US" sz="2800" b="1" dirty="0" smtClean="0">
                <a:latin typeface="Segoe Script" panose="020B0504020000000003" pitchFamily="34" charset="0"/>
              </a:rPr>
              <a:t>e</a:t>
            </a:r>
            <a:r>
              <a:rPr lang="ru-RU" sz="2800" b="1" dirty="0" smtClean="0">
                <a:latin typeface="Segoe Script" panose="020B0504020000000003" pitchFamily="34" charset="0"/>
              </a:rPr>
              <a:t>ю.</a:t>
            </a:r>
            <a:endParaRPr lang="ru-RU" sz="2800" b="1" dirty="0"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43" y="948983"/>
            <a:ext cx="2402124" cy="315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3" y="446567"/>
            <a:ext cx="1120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Структура итогового сочинения по литературе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665" y="2275368"/>
            <a:ext cx="1547608" cy="26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1600" y="1811867"/>
            <a:ext cx="90085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(60-70 слов).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Отразите идею будущего сочинения и основные тезисы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(включающая несколько подпунктов) —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200-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250 слов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зис 1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(20-30 слов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льств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 или 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к 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мысли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зис 2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(20-30 слов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льств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к 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мысли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(60-70 слов)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2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543" y="1041991"/>
            <a:ext cx="799568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Направления тем итогового сочинения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2021</a:t>
            </a:r>
          </a:p>
          <a:p>
            <a:endParaRPr lang="ru-RU" sz="2800" b="1" dirty="0">
              <a:solidFill>
                <a:srgbClr val="FF0000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Забвению не подлежит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 другие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перемен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с собой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прошлым и будущим: портрет моего поколения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1228" y="1243671"/>
            <a:ext cx="3147238" cy="31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2277</Words>
  <Application>Microsoft Office PowerPoint</Application>
  <PresentationFormat>Широкоэкранный</PresentationFormat>
  <Paragraphs>186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Monotype Corsiva</vt:lpstr>
      <vt:lpstr>Segoe Script</vt:lpstr>
      <vt:lpstr>Times New Roman</vt:lpstr>
      <vt:lpstr>Тема Office</vt:lpstr>
      <vt:lpstr>Подготовка к итоговому сочинению по литературе.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итоговому сочинению по литературе.</dc:title>
  <dc:creator>Master</dc:creator>
  <cp:lastModifiedBy>Master</cp:lastModifiedBy>
  <cp:revision>50</cp:revision>
  <dcterms:created xsi:type="dcterms:W3CDTF">2021-02-24T12:23:53Z</dcterms:created>
  <dcterms:modified xsi:type="dcterms:W3CDTF">2022-01-15T12:38:34Z</dcterms:modified>
</cp:coreProperties>
</file>