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96" r:id="rId2"/>
    <p:sldId id="295" r:id="rId3"/>
    <p:sldId id="301" r:id="rId4"/>
    <p:sldId id="297" r:id="rId5"/>
    <p:sldId id="303" r:id="rId6"/>
    <p:sldId id="299" r:id="rId7"/>
    <p:sldId id="302" r:id="rId8"/>
    <p:sldId id="304" r:id="rId9"/>
    <p:sldId id="298" r:id="rId10"/>
    <p:sldId id="305" r:id="rId11"/>
    <p:sldId id="291" r:id="rId12"/>
    <p:sldId id="281" r:id="rId13"/>
    <p:sldId id="279" r:id="rId14"/>
    <p:sldId id="280" r:id="rId15"/>
    <p:sldId id="278" r:id="rId16"/>
    <p:sldId id="289" r:id="rId17"/>
    <p:sldId id="290" r:id="rId18"/>
    <p:sldId id="282" r:id="rId19"/>
    <p:sldId id="283" r:id="rId20"/>
    <p:sldId id="284" r:id="rId21"/>
    <p:sldId id="286" r:id="rId22"/>
    <p:sldId id="285" r:id="rId23"/>
    <p:sldId id="287" r:id="rId24"/>
    <p:sldId id="288" r:id="rId25"/>
    <p:sldId id="277" r:id="rId26"/>
    <p:sldId id="259" r:id="rId27"/>
    <p:sldId id="261" r:id="rId28"/>
    <p:sldId id="275" r:id="rId29"/>
    <p:sldId id="257" r:id="rId30"/>
    <p:sldId id="258" r:id="rId31"/>
    <p:sldId id="256" r:id="rId32"/>
    <p:sldId id="263" r:id="rId33"/>
    <p:sldId id="264" r:id="rId34"/>
    <p:sldId id="306" r:id="rId35"/>
    <p:sldId id="292" r:id="rId36"/>
    <p:sldId id="266" r:id="rId37"/>
    <p:sldId id="307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иколай" initials="Н" lastIdx="1" clrIdx="0">
    <p:extLst>
      <p:ext uri="{19B8F6BF-5375-455C-9EA6-DF929625EA0E}">
        <p15:presenceInfo xmlns:p15="http://schemas.microsoft.com/office/powerpoint/2012/main" userId="Николай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5" autoAdjust="0"/>
    <p:restoredTop sz="93187" autoAdjust="0"/>
  </p:normalViewPr>
  <p:slideViewPr>
    <p:cSldViewPr snapToGrid="0">
      <p:cViewPr varScale="1">
        <p:scale>
          <a:sx n="47" d="100"/>
          <a:sy n="47" d="100"/>
        </p:scale>
        <p:origin x="4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0-24T23:34:07.786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B10B2-C224-4EE6-8104-286C5E9CED33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A3C35-3EB3-439A-AB6E-2DF3FAF58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570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A3C35-3EB3-439A-AB6E-2DF3FAF588D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032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4B2A-703C-4DAC-BCBC-E3610B074E9C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477A-2A71-4F71-9490-5CEEAB43F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11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4B2A-703C-4DAC-BCBC-E3610B074E9C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477A-2A71-4F71-9490-5CEEAB43F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972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4B2A-703C-4DAC-BCBC-E3610B074E9C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477A-2A71-4F71-9490-5CEEAB43F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205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4B2A-703C-4DAC-BCBC-E3610B074E9C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477A-2A71-4F71-9490-5CEEAB43F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0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4B2A-703C-4DAC-BCBC-E3610B074E9C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477A-2A71-4F71-9490-5CEEAB43F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464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4B2A-703C-4DAC-BCBC-E3610B074E9C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477A-2A71-4F71-9490-5CEEAB43F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24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4B2A-703C-4DAC-BCBC-E3610B074E9C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477A-2A71-4F71-9490-5CEEAB43F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82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4B2A-703C-4DAC-BCBC-E3610B074E9C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477A-2A71-4F71-9490-5CEEAB43F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664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4B2A-703C-4DAC-BCBC-E3610B074E9C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477A-2A71-4F71-9490-5CEEAB43F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679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4B2A-703C-4DAC-BCBC-E3610B074E9C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477A-2A71-4F71-9490-5CEEAB43F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353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4B2A-703C-4DAC-BCBC-E3610B074E9C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477A-2A71-4F71-9490-5CEEAB43F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69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E4B2A-703C-4DAC-BCBC-E3610B074E9C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1477A-2A71-4F71-9490-5CEEAB43F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460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10.jpg"/><Relationship Id="rId10" Type="http://schemas.openxmlformats.org/officeDocument/2006/relationships/image" Target="../media/image16.png"/><Relationship Id="rId4" Type="http://schemas.openxmlformats.org/officeDocument/2006/relationships/image" Target="../media/image11.jpg"/><Relationship Id="rId9" Type="http://schemas.openxmlformats.org/officeDocument/2006/relationships/image" Target="../media/image13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535955"/>
            <a:ext cx="9504680" cy="6322045"/>
          </a:xfrm>
        </p:spPr>
        <p:txBody>
          <a:bodyPr/>
          <a:lstStyle/>
          <a:p>
            <a:r>
              <a:rPr lang="ru-RU" dirty="0" smtClean="0"/>
              <a:t>Проект « </a:t>
            </a:r>
            <a:r>
              <a:rPr lang="ru-RU" dirty="0" smtClean="0"/>
              <a:t>Народные традиции. Пасха».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</a:t>
            </a:r>
            <a:r>
              <a:rPr lang="ru-RU" sz="3200" dirty="0" smtClean="0"/>
              <a:t>Автор: </a:t>
            </a:r>
            <a:r>
              <a:rPr lang="ru-RU" sz="3200" dirty="0" err="1" smtClean="0"/>
              <a:t>Шкипарева</a:t>
            </a:r>
            <a:r>
              <a:rPr lang="ru-RU" sz="3200" dirty="0" smtClean="0"/>
              <a:t> Ирина Федоровна</a:t>
            </a:r>
            <a:br>
              <a:rPr lang="ru-RU" sz="3200" dirty="0" smtClean="0"/>
            </a:br>
            <a:r>
              <a:rPr lang="ru-RU" sz="3200" dirty="0"/>
              <a:t> </a:t>
            </a:r>
            <a:r>
              <a:rPr lang="ru-RU" sz="3200" dirty="0" smtClean="0"/>
              <a:t>                          воспитатель МБДОУ № 4 « Солнышко»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480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Ожидаемые результаты: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У детей и родителей сформируется интерес к национальной культуре, народному творчеству,</a:t>
            </a:r>
          </a:p>
          <a:p>
            <a:r>
              <a:rPr lang="ru-RU" dirty="0"/>
              <a:t> </a:t>
            </a:r>
            <a:r>
              <a:rPr lang="ru-RU" dirty="0" smtClean="0"/>
              <a:t>Дети и родители получат знания об обычаях и традициях праздника,</a:t>
            </a:r>
          </a:p>
          <a:p>
            <a:r>
              <a:rPr lang="ru-RU" dirty="0"/>
              <a:t> </a:t>
            </a:r>
            <a:r>
              <a:rPr lang="ru-RU" dirty="0" smtClean="0"/>
              <a:t>Дети познакомятся со стихами, песням, посвященными Пасхе,</a:t>
            </a:r>
          </a:p>
          <a:p>
            <a:r>
              <a:rPr lang="ru-RU" dirty="0"/>
              <a:t> </a:t>
            </a:r>
            <a:r>
              <a:rPr lang="ru-RU" dirty="0" smtClean="0"/>
              <a:t>Дети научатся играть в народные игры, традиционно проводимые в пасхальные дни,</a:t>
            </a:r>
          </a:p>
          <a:p>
            <a:r>
              <a:rPr lang="ru-RU" dirty="0"/>
              <a:t> </a:t>
            </a:r>
            <a:r>
              <a:rPr lang="ru-RU" dirty="0" smtClean="0"/>
              <a:t>Дети получат практические навыки, необходимые в художественном творчестве,</a:t>
            </a:r>
          </a:p>
          <a:p>
            <a:r>
              <a:rPr lang="ru-RU" dirty="0"/>
              <a:t> </a:t>
            </a:r>
            <a:r>
              <a:rPr lang="ru-RU" dirty="0" smtClean="0"/>
              <a:t>Родители помогут в ресурсном обеспечении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297492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МУЗЕЙ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>
          <a:xfrm>
            <a:off x="4983454" y="1597025"/>
            <a:ext cx="6172200" cy="4873625"/>
          </a:xfrm>
        </p:spPr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34073" y="2270760"/>
            <a:ext cx="3932237" cy="3811588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« Роспись пасхальных яиц»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883921"/>
            <a:ext cx="7208545" cy="541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8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105" y="150125"/>
            <a:ext cx="563750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9788" y="368490"/>
            <a:ext cx="4117174" cy="168891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 </a:t>
            </a:r>
            <a:r>
              <a:rPr lang="ru-RU" sz="6600" b="1" dirty="0" err="1" smtClean="0">
                <a:solidFill>
                  <a:srgbClr val="FF0000"/>
                </a:solidFill>
              </a:rPr>
              <a:t>крашенки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932256" y="2555543"/>
            <a:ext cx="3932237" cy="411138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92D050"/>
                </a:solidFill>
              </a:rPr>
              <a:t>   </a:t>
            </a:r>
            <a:r>
              <a:rPr lang="ru-RU" sz="4000" dirty="0" err="1" smtClean="0">
                <a:solidFill>
                  <a:srgbClr val="92D050"/>
                </a:solidFill>
              </a:rPr>
              <a:t>Крашенки</a:t>
            </a:r>
            <a:r>
              <a:rPr lang="ru-RU" sz="4000" dirty="0" smtClean="0">
                <a:solidFill>
                  <a:srgbClr val="92D050"/>
                </a:solidFill>
              </a:rPr>
              <a:t> от</a:t>
            </a:r>
          </a:p>
          <a:p>
            <a:r>
              <a:rPr lang="ru-RU" sz="4000" dirty="0">
                <a:solidFill>
                  <a:srgbClr val="92D050"/>
                </a:solidFill>
              </a:rPr>
              <a:t>с</a:t>
            </a:r>
            <a:r>
              <a:rPr lang="ru-RU" sz="4000" dirty="0" smtClean="0">
                <a:solidFill>
                  <a:srgbClr val="92D050"/>
                </a:solidFill>
              </a:rPr>
              <a:t>лова красить,</a:t>
            </a:r>
          </a:p>
          <a:p>
            <a:r>
              <a:rPr lang="ru-RU" sz="4000" dirty="0">
                <a:solidFill>
                  <a:srgbClr val="92D050"/>
                </a:solidFill>
              </a:rPr>
              <a:t>к</a:t>
            </a:r>
            <a:r>
              <a:rPr lang="ru-RU" sz="4000" dirty="0" smtClean="0">
                <a:solidFill>
                  <a:srgbClr val="92D050"/>
                </a:solidFill>
              </a:rPr>
              <a:t>расить можно</a:t>
            </a:r>
          </a:p>
          <a:p>
            <a:r>
              <a:rPr lang="ru-RU" sz="4000" dirty="0">
                <a:solidFill>
                  <a:srgbClr val="92D050"/>
                </a:solidFill>
              </a:rPr>
              <a:t>п</a:t>
            </a:r>
            <a:r>
              <a:rPr lang="ru-RU" sz="4000" dirty="0" smtClean="0">
                <a:solidFill>
                  <a:srgbClr val="92D050"/>
                </a:solidFill>
              </a:rPr>
              <a:t>о - разному</a:t>
            </a:r>
            <a:endParaRPr lang="ru-RU" sz="4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7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218" y="184149"/>
            <a:ext cx="5184140" cy="648017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3936" y="552734"/>
            <a:ext cx="3932237" cy="1600200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 </a:t>
            </a:r>
            <a:r>
              <a:rPr lang="ru-RU" sz="6600" b="1" dirty="0" err="1" smtClean="0">
                <a:solidFill>
                  <a:srgbClr val="FF0000"/>
                </a:solidFill>
              </a:rPr>
              <a:t>Драпанки</a:t>
            </a:r>
            <a:r>
              <a:rPr lang="ru-RU" sz="6600" b="1" dirty="0">
                <a:solidFill>
                  <a:srgbClr val="FF0000"/>
                </a:solidFill>
              </a:rPr>
              <a:t/>
            </a:r>
            <a:br>
              <a:rPr lang="ru-RU" sz="6600" b="1" dirty="0">
                <a:solidFill>
                  <a:srgbClr val="FF0000"/>
                </a:solidFill>
              </a:rPr>
            </a:b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998264" y="2152934"/>
            <a:ext cx="3932237" cy="381158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    Для </a:t>
            </a:r>
            <a:r>
              <a:rPr lang="ru-RU" sz="3600" b="1" dirty="0" err="1" smtClean="0">
                <a:solidFill>
                  <a:srgbClr val="0070C0"/>
                </a:solidFill>
              </a:rPr>
              <a:t>драпанки</a:t>
            </a:r>
            <a:endParaRPr lang="ru-RU" sz="3600" b="1" dirty="0">
              <a:solidFill>
                <a:srgbClr val="0070C0"/>
              </a:solidFill>
            </a:endParaRPr>
          </a:p>
          <a:p>
            <a:r>
              <a:rPr lang="ru-RU" sz="3600" b="1" dirty="0">
                <a:solidFill>
                  <a:srgbClr val="0070C0"/>
                </a:solidFill>
              </a:rPr>
              <a:t>л</a:t>
            </a:r>
            <a:r>
              <a:rPr lang="ru-RU" sz="3600" b="1" dirty="0" smtClean="0">
                <a:solidFill>
                  <a:srgbClr val="0070C0"/>
                </a:solidFill>
              </a:rPr>
              <a:t>учше брать яйца</a:t>
            </a:r>
          </a:p>
          <a:p>
            <a:r>
              <a:rPr lang="ru-RU" sz="3600" b="1" dirty="0">
                <a:solidFill>
                  <a:srgbClr val="0070C0"/>
                </a:solidFill>
              </a:rPr>
              <a:t>к</a:t>
            </a:r>
            <a:r>
              <a:rPr lang="ru-RU" sz="3600" b="1" dirty="0" smtClean="0">
                <a:solidFill>
                  <a:srgbClr val="0070C0"/>
                </a:solidFill>
              </a:rPr>
              <a:t>оричневого оттенка, узор наносят на скорлупу острым предметом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13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290" y="0"/>
            <a:ext cx="6563995" cy="691880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9156" y="457200"/>
            <a:ext cx="3932237" cy="1600200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00B050"/>
                </a:solidFill>
              </a:rPr>
              <a:t> </a:t>
            </a:r>
            <a:r>
              <a:rPr lang="ru-RU" sz="6600" b="1" dirty="0" err="1" smtClean="0">
                <a:solidFill>
                  <a:srgbClr val="FF0000"/>
                </a:solidFill>
              </a:rPr>
              <a:t>Крапанки</a:t>
            </a:r>
            <a:r>
              <a:rPr lang="ru-RU" sz="6600" b="1" dirty="0" smtClean="0">
                <a:solidFill>
                  <a:srgbClr val="FF0000"/>
                </a:solidFill>
              </a:rPr>
              <a:t/>
            </a:r>
            <a:br>
              <a:rPr lang="ru-RU" sz="6600" b="1" dirty="0" smtClean="0">
                <a:solidFill>
                  <a:srgbClr val="FF0000"/>
                </a:solidFill>
              </a:rPr>
            </a:b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218475" y="2049462"/>
            <a:ext cx="2831459" cy="3811588"/>
          </a:xfrm>
        </p:spPr>
        <p:txBody>
          <a:bodyPr>
            <a:normAutofit/>
          </a:bodyPr>
          <a:lstStyle/>
          <a:p>
            <a:r>
              <a:rPr lang="ru-RU" sz="4000" dirty="0" err="1" smtClean="0">
                <a:solidFill>
                  <a:srgbClr val="00B050"/>
                </a:solidFill>
              </a:rPr>
              <a:t>Крапанки</a:t>
            </a:r>
            <a:r>
              <a:rPr lang="ru-RU" sz="4000" dirty="0" smtClean="0">
                <a:solidFill>
                  <a:srgbClr val="00B050"/>
                </a:solidFill>
              </a:rPr>
              <a:t> –</a:t>
            </a:r>
            <a:endParaRPr lang="ru-RU" sz="4000" dirty="0">
              <a:solidFill>
                <a:srgbClr val="00B050"/>
              </a:solidFill>
            </a:endParaRPr>
          </a:p>
          <a:p>
            <a:r>
              <a:rPr lang="ru-RU" sz="4000" dirty="0">
                <a:solidFill>
                  <a:srgbClr val="00B050"/>
                </a:solidFill>
              </a:rPr>
              <a:t>т</a:t>
            </a:r>
            <a:r>
              <a:rPr lang="ru-RU" sz="4000" dirty="0" smtClean="0">
                <a:solidFill>
                  <a:srgbClr val="00B050"/>
                </a:solidFill>
              </a:rPr>
              <a:t>о есть</a:t>
            </a:r>
          </a:p>
          <a:p>
            <a:r>
              <a:rPr lang="ru-RU" sz="4000" dirty="0" smtClean="0">
                <a:solidFill>
                  <a:srgbClr val="00B050"/>
                </a:solidFill>
              </a:rPr>
              <a:t>покрывать</a:t>
            </a:r>
          </a:p>
          <a:p>
            <a:r>
              <a:rPr lang="ru-RU" sz="4000" dirty="0" smtClean="0">
                <a:solidFill>
                  <a:srgbClr val="00B050"/>
                </a:solidFill>
              </a:rPr>
              <a:t>каплями</a:t>
            </a:r>
          </a:p>
          <a:p>
            <a:r>
              <a:rPr lang="ru-RU" sz="4000" dirty="0" smtClean="0">
                <a:solidFill>
                  <a:srgbClr val="00B050"/>
                </a:solidFill>
              </a:rPr>
              <a:t> </a:t>
            </a:r>
            <a:endParaRPr lang="ru-RU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1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648" y="0"/>
            <a:ext cx="7138352" cy="713835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  Писанки 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   Писанки – это</a:t>
            </a:r>
          </a:p>
          <a:p>
            <a:r>
              <a:rPr lang="ru-RU" sz="4000" b="1" dirty="0">
                <a:solidFill>
                  <a:srgbClr val="7030A0"/>
                </a:solidFill>
              </a:rPr>
              <a:t>и</a:t>
            </a:r>
            <a:r>
              <a:rPr lang="ru-RU" sz="4000" b="1" dirty="0" smtClean="0">
                <a:solidFill>
                  <a:srgbClr val="7030A0"/>
                </a:solidFill>
              </a:rPr>
              <a:t>скусно </a:t>
            </a:r>
          </a:p>
          <a:p>
            <a:r>
              <a:rPr lang="ru-RU" sz="4000" b="1" dirty="0" smtClean="0">
                <a:solidFill>
                  <a:srgbClr val="7030A0"/>
                </a:solidFill>
              </a:rPr>
              <a:t>расписанные</a:t>
            </a:r>
          </a:p>
          <a:p>
            <a:r>
              <a:rPr lang="ru-RU" sz="4000" b="1" dirty="0">
                <a:solidFill>
                  <a:srgbClr val="7030A0"/>
                </a:solidFill>
              </a:rPr>
              <a:t>п</a:t>
            </a:r>
            <a:r>
              <a:rPr lang="ru-RU" sz="4000" b="1" dirty="0" smtClean="0">
                <a:solidFill>
                  <a:srgbClr val="7030A0"/>
                </a:solidFill>
              </a:rPr>
              <a:t>асхальные яйца</a:t>
            </a:r>
          </a:p>
          <a:p>
            <a:endParaRPr lang="ru-RU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96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759" y="857035"/>
            <a:ext cx="5343952" cy="496987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     Звезда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879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576" y="810690"/>
            <a:ext cx="5713081" cy="559688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3320" y="-50149"/>
            <a:ext cx="4185171" cy="148419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   Крест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04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60" y="1508300"/>
            <a:ext cx="10845713" cy="434689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                                Солнце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61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726" y="1406671"/>
            <a:ext cx="3809555" cy="29968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787" y="2821332"/>
            <a:ext cx="3547044" cy="21991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                            Кони и олени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668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6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67" y="1118234"/>
            <a:ext cx="7912993" cy="451040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                       </a:t>
            </a:r>
            <a:r>
              <a:rPr lang="ru-RU" b="1" dirty="0" err="1" smtClean="0">
                <a:solidFill>
                  <a:srgbClr val="7030A0"/>
                </a:solidFill>
              </a:rPr>
              <a:t>Безконечник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05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797" y="2419667"/>
            <a:ext cx="12465807" cy="251809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          Треугольники с гребешками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38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743" y="1023582"/>
            <a:ext cx="5834418" cy="583441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         РОМБЫ        И           КВАДРАТЫ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966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73" y="2993275"/>
            <a:ext cx="11849545" cy="258320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                Птицы, рыбы, животные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78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7" y="2073140"/>
            <a:ext cx="10773031" cy="438225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                            Сосенка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079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005" y="-148140"/>
            <a:ext cx="7103995" cy="753309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b="1" dirty="0" err="1" smtClean="0">
                <a:solidFill>
                  <a:srgbClr val="FF0000"/>
                </a:solidFill>
              </a:rPr>
              <a:t>Малеванки</a:t>
            </a:r>
            <a:r>
              <a:rPr lang="ru-RU" sz="6600" b="1" dirty="0" smtClean="0">
                <a:solidFill>
                  <a:srgbClr val="FF0000"/>
                </a:solidFill>
              </a:rPr>
              <a:t> </a:t>
            </a:r>
            <a:br>
              <a:rPr lang="ru-RU" sz="6600" b="1" dirty="0" smtClean="0">
                <a:solidFill>
                  <a:srgbClr val="FF0000"/>
                </a:solidFill>
              </a:rPr>
            </a:b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    </a:t>
            </a:r>
            <a:r>
              <a:rPr lang="ru-RU" sz="4000" b="1" dirty="0" err="1" smtClean="0">
                <a:solidFill>
                  <a:srgbClr val="00B050"/>
                </a:solidFill>
              </a:rPr>
              <a:t>Малеванка</a:t>
            </a:r>
            <a:r>
              <a:rPr lang="ru-RU" sz="4000" b="1" dirty="0" smtClean="0">
                <a:solidFill>
                  <a:srgbClr val="00B050"/>
                </a:solidFill>
              </a:rPr>
              <a:t>-яйцо, расписанное</a:t>
            </a:r>
          </a:p>
          <a:p>
            <a:r>
              <a:rPr lang="ru-RU" sz="4000" b="1" dirty="0" smtClean="0">
                <a:solidFill>
                  <a:srgbClr val="00B050"/>
                </a:solidFill>
              </a:rPr>
              <a:t>своим</a:t>
            </a:r>
          </a:p>
          <a:p>
            <a:r>
              <a:rPr lang="ru-RU" sz="4000" b="1" dirty="0" smtClean="0">
                <a:solidFill>
                  <a:srgbClr val="00B050"/>
                </a:solidFill>
              </a:rPr>
              <a:t>придуманным</a:t>
            </a:r>
          </a:p>
          <a:p>
            <a:r>
              <a:rPr lang="ru-RU" sz="4000" b="1" dirty="0" smtClean="0">
                <a:solidFill>
                  <a:srgbClr val="00B050"/>
                </a:solidFill>
              </a:rPr>
              <a:t>узором</a:t>
            </a:r>
          </a:p>
          <a:p>
            <a:endParaRPr lang="ru-RU" sz="4000" b="1" dirty="0">
              <a:solidFill>
                <a:srgbClr val="00B050"/>
              </a:solidFill>
            </a:endParaRPr>
          </a:p>
          <a:p>
            <a:endParaRPr lang="ru-RU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35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33" y="2012875"/>
            <a:ext cx="3527351" cy="44091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7" y="162811"/>
            <a:ext cx="3881770" cy="48522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684" y="-80408"/>
            <a:ext cx="4196316" cy="491755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Обвязанные</a:t>
            </a:r>
          </a:p>
          <a:p>
            <a:r>
              <a:rPr lang="ru-RU" dirty="0" smtClean="0"/>
              <a:t>бисером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724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529" y="0"/>
            <a:ext cx="8921700" cy="719491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Обвязанные </a:t>
            </a:r>
            <a:br>
              <a:rPr lang="ru-RU" dirty="0" smtClean="0"/>
            </a:br>
            <a:r>
              <a:rPr lang="ru-RU" dirty="0" smtClean="0"/>
              <a:t>нитками крючком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96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3" y="290401"/>
            <a:ext cx="11224076" cy="7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64" y="0"/>
            <a:ext cx="9489336" cy="712430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квилинг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3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Актуальность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  Народные праздники знакомят с традициям и обычаями русского народа . Мы, взрослые должны познакомить детей с историей нашей Родины, научить пользоваться богатством культурных традиций.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53166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126" y="184075"/>
            <a:ext cx="8537059" cy="640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5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6" y="1616149"/>
            <a:ext cx="5241851" cy="52418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983" y="178760"/>
            <a:ext cx="7187632" cy="64559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шоколадные яйца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61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32" y="0"/>
            <a:ext cx="3430480" cy="42178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903" y="792125"/>
            <a:ext cx="3231743" cy="42899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312" y="2937087"/>
            <a:ext cx="5489590" cy="343099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Яйца Фаберже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22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16"/>
            <a:ext cx="5890437" cy="45544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902" y="2143549"/>
            <a:ext cx="2914872" cy="43723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337" y="5316"/>
            <a:ext cx="3507194" cy="350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7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Заключительный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анализ проведенных мероприятий по проекту,</a:t>
            </a:r>
          </a:p>
          <a:p>
            <a:r>
              <a:rPr lang="ru-RU" dirty="0" smtClean="0"/>
              <a:t> составление презентации,</a:t>
            </a:r>
          </a:p>
          <a:p>
            <a:r>
              <a:rPr lang="ru-RU" dirty="0"/>
              <a:t> </a:t>
            </a:r>
            <a:r>
              <a:rPr lang="ru-RU" dirty="0" smtClean="0"/>
              <a:t>презентация на педсовете по теме « Проектный метод в ДОУ».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26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55" y="380365"/>
            <a:ext cx="4591050" cy="8953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405" y="1846177"/>
            <a:ext cx="2809875" cy="27527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255" y="3028949"/>
            <a:ext cx="1428750" cy="885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05" y="2867024"/>
            <a:ext cx="1428750" cy="11239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28" y="5386387"/>
            <a:ext cx="2400300" cy="9620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328" y="540543"/>
            <a:ext cx="1905000" cy="10858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630" y="5386387"/>
            <a:ext cx="1143000" cy="1143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0" y="2547936"/>
            <a:ext cx="4762500" cy="9620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332" y="5838965"/>
            <a:ext cx="1078994" cy="43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5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14" y="0"/>
            <a:ext cx="8265088" cy="652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4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2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Паспорт 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3256" y="1690688"/>
            <a:ext cx="11128744" cy="4550070"/>
          </a:xfrm>
        </p:spPr>
        <p:txBody>
          <a:bodyPr/>
          <a:lstStyle/>
          <a:p>
            <a:r>
              <a:rPr lang="ru-RU" dirty="0" smtClean="0"/>
              <a:t>Продолжительность: краткосрочный</a:t>
            </a:r>
          </a:p>
          <a:p>
            <a:r>
              <a:rPr lang="ru-RU" dirty="0" smtClean="0"/>
              <a:t>Вид проекта: </a:t>
            </a:r>
            <a:r>
              <a:rPr lang="ru-RU" dirty="0"/>
              <a:t>г</a:t>
            </a:r>
            <a:r>
              <a:rPr lang="ru-RU" dirty="0" smtClean="0"/>
              <a:t>рупповой</a:t>
            </a:r>
          </a:p>
          <a:p>
            <a:r>
              <a:rPr lang="ru-RU" dirty="0" smtClean="0"/>
              <a:t>Тип проекта: познавательно – творческий</a:t>
            </a:r>
          </a:p>
          <a:p>
            <a:r>
              <a:rPr lang="ru-RU" dirty="0" smtClean="0"/>
              <a:t> Участники проекта: воспитатели, воспитанники подготовительной группы, родители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970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0968" y="365125"/>
            <a:ext cx="11141146" cy="1325563"/>
          </a:xfrm>
        </p:spPr>
        <p:txBody>
          <a:bodyPr/>
          <a:lstStyle/>
          <a:p>
            <a:r>
              <a:rPr lang="ru-RU" dirty="0" smtClean="0"/>
              <a:t>Доминирующая образовательная область  :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познание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Интеграция образовательных областей: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Развитие речи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Физическое развитие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Художественное творчество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5075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Цель проекта: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Познакомить детей с традициями и обычаями празднования Пасхи в России</a:t>
            </a:r>
          </a:p>
          <a:p>
            <a:pPr marL="0" indent="0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571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Задачи работы с детьми: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 познакомить детей с обычаями, традициями празднования Пасхи;</a:t>
            </a:r>
          </a:p>
          <a:p>
            <a:r>
              <a:rPr lang="ru-RU" dirty="0"/>
              <a:t> </a:t>
            </a:r>
            <a:r>
              <a:rPr lang="ru-RU" dirty="0" smtClean="0"/>
              <a:t>развивать интерес к русской национальной культуре,</a:t>
            </a:r>
          </a:p>
          <a:p>
            <a:r>
              <a:rPr lang="ru-RU" dirty="0"/>
              <a:t> </a:t>
            </a:r>
            <a:r>
              <a:rPr lang="ru-RU" dirty="0" smtClean="0"/>
              <a:t>воспитывать патриотические чувства к русской национальной культуре,</a:t>
            </a:r>
          </a:p>
          <a:p>
            <a:r>
              <a:rPr lang="ru-RU" dirty="0"/>
              <a:t> </a:t>
            </a:r>
            <a:r>
              <a:rPr lang="ru-RU" dirty="0" smtClean="0"/>
              <a:t>познакомить с произведениями, посвященными празднику Пасха, </a:t>
            </a:r>
          </a:p>
          <a:p>
            <a:r>
              <a:rPr lang="ru-RU" dirty="0"/>
              <a:t> </a:t>
            </a:r>
            <a:r>
              <a:rPr lang="ru-RU" dirty="0" smtClean="0"/>
              <a:t>познакомить с народными играми, проводимыми в период празднования Пасхи, </a:t>
            </a:r>
          </a:p>
          <a:p>
            <a:r>
              <a:rPr lang="ru-RU" dirty="0"/>
              <a:t> </a:t>
            </a:r>
            <a:r>
              <a:rPr lang="ru-RU" dirty="0" smtClean="0"/>
              <a:t>развивать творческие умения, необходимые в художественном творчестве</a:t>
            </a:r>
          </a:p>
        </p:txBody>
      </p:sp>
    </p:spTree>
    <p:extLst>
      <p:ext uri="{BB962C8B-B14F-4D97-AF65-F5344CB8AC3E}">
        <p14:creationId xmlns:p14="http://schemas.microsoft.com/office/powerpoint/2010/main" val="141430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Задачи работы с родителями: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ознакомление родителей с темой, целями, задачами и актуальностью проекта,</a:t>
            </a:r>
          </a:p>
          <a:p>
            <a:r>
              <a:rPr lang="ru-RU" dirty="0"/>
              <a:t> </a:t>
            </a:r>
            <a:r>
              <a:rPr lang="ru-RU" dirty="0" smtClean="0"/>
              <a:t>предоставление материала для проведения бесед с детьми,</a:t>
            </a:r>
          </a:p>
          <a:p>
            <a:r>
              <a:rPr lang="ru-RU" dirty="0"/>
              <a:t> </a:t>
            </a:r>
            <a:r>
              <a:rPr lang="ru-RU" dirty="0" smtClean="0"/>
              <a:t>побуждение к совместной деятельности с детьми по .теме проекта </a:t>
            </a:r>
          </a:p>
        </p:txBody>
      </p:sp>
    </p:spTree>
    <p:extLst>
      <p:ext uri="{BB962C8B-B14F-4D97-AF65-F5344CB8AC3E}">
        <p14:creationId xmlns:p14="http://schemas.microsoft.com/office/powerpoint/2010/main" val="360900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833" y="914400"/>
            <a:ext cx="10885967" cy="5262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00B050"/>
                </a:solidFill>
              </a:rPr>
              <a:t>Задачи:</a:t>
            </a:r>
            <a:endParaRPr lang="ru-RU" sz="3200" i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sz="3200" i="1" dirty="0">
                <a:solidFill>
                  <a:srgbClr val="00B050"/>
                </a:solidFill>
              </a:rPr>
              <a:t> </a:t>
            </a:r>
            <a:r>
              <a:rPr lang="ru-RU" sz="3200" i="1" dirty="0" smtClean="0">
                <a:solidFill>
                  <a:srgbClr val="00B050"/>
                </a:solidFill>
              </a:rPr>
              <a:t> Образовательные: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>
                <a:solidFill>
                  <a:srgbClr val="00B050"/>
                </a:solidFill>
              </a:rPr>
              <a:t> </a:t>
            </a:r>
            <a:r>
              <a:rPr lang="ru-RU" sz="3200" dirty="0" smtClean="0">
                <a:solidFill>
                  <a:srgbClr val="00B050"/>
                </a:solidFill>
              </a:rPr>
              <a:t>    - познакомить дошкольников с особенностями празднования Пасхи на Руси,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B050"/>
                </a:solidFill>
              </a:rPr>
              <a:t> </a:t>
            </a:r>
            <a:r>
              <a:rPr lang="ru-RU" sz="3200" dirty="0" smtClean="0">
                <a:solidFill>
                  <a:srgbClr val="00B050"/>
                </a:solidFill>
              </a:rPr>
              <a:t>    - </a:t>
            </a:r>
            <a:r>
              <a:rPr lang="ru-RU" sz="3200" dirty="0" smtClean="0">
                <a:solidFill>
                  <a:srgbClr val="00B050"/>
                </a:solidFill>
              </a:rPr>
              <a:t>пополнить </a:t>
            </a:r>
            <a:r>
              <a:rPr lang="ru-RU" sz="3200" dirty="0" smtClean="0">
                <a:solidFill>
                  <a:srgbClr val="00B050"/>
                </a:solidFill>
              </a:rPr>
              <a:t>словарный запас детей.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B050"/>
                </a:solidFill>
              </a:rPr>
              <a:t> </a:t>
            </a:r>
            <a:r>
              <a:rPr lang="ru-RU" sz="3200" dirty="0" smtClean="0">
                <a:solidFill>
                  <a:srgbClr val="00B050"/>
                </a:solidFill>
              </a:rPr>
              <a:t> </a:t>
            </a:r>
            <a:r>
              <a:rPr lang="ru-RU" sz="3200" i="1" dirty="0" smtClean="0">
                <a:solidFill>
                  <a:srgbClr val="00B050"/>
                </a:solidFill>
              </a:rPr>
              <a:t>Развивающие :</a:t>
            </a:r>
            <a:endParaRPr lang="ru-RU" sz="32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sz="3200" dirty="0">
                <a:solidFill>
                  <a:srgbClr val="00B050"/>
                </a:solidFill>
              </a:rPr>
              <a:t> </a:t>
            </a:r>
            <a:r>
              <a:rPr lang="ru-RU" sz="3200" dirty="0" smtClean="0">
                <a:solidFill>
                  <a:srgbClr val="00B050"/>
                </a:solidFill>
              </a:rPr>
              <a:t>    - развивать память, внимание, любознательность, творческое воображение, речь.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B050"/>
                </a:solidFill>
              </a:rPr>
              <a:t> </a:t>
            </a:r>
            <a:r>
              <a:rPr lang="ru-RU" sz="3200" dirty="0" smtClean="0">
                <a:solidFill>
                  <a:srgbClr val="00B050"/>
                </a:solidFill>
              </a:rPr>
              <a:t> </a:t>
            </a:r>
            <a:r>
              <a:rPr lang="ru-RU" sz="3200" i="1" dirty="0" smtClean="0">
                <a:solidFill>
                  <a:srgbClr val="00B050"/>
                </a:solidFill>
              </a:rPr>
              <a:t>Воспитательные:</a:t>
            </a:r>
            <a:endParaRPr lang="ru-RU" sz="32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sz="3200" dirty="0">
                <a:solidFill>
                  <a:srgbClr val="00B050"/>
                </a:solidFill>
              </a:rPr>
              <a:t> </a:t>
            </a:r>
            <a:r>
              <a:rPr lang="ru-RU" sz="3200" dirty="0" smtClean="0">
                <a:solidFill>
                  <a:srgbClr val="00B050"/>
                </a:solidFill>
              </a:rPr>
              <a:t>    - приобщать детей к истокам русской народной культуры,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B050"/>
                </a:solidFill>
              </a:rPr>
              <a:t> </a:t>
            </a:r>
            <a:r>
              <a:rPr lang="ru-RU" sz="3200" dirty="0" smtClean="0">
                <a:solidFill>
                  <a:srgbClr val="00B050"/>
                </a:solidFill>
              </a:rPr>
              <a:t>    - научить видеть красоту, своеобразие и самобытность изделий народного творчества.</a:t>
            </a:r>
          </a:p>
          <a:p>
            <a:pPr marL="0" indent="0">
              <a:buNone/>
            </a:pPr>
            <a:endParaRPr lang="ru-RU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01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545</TotalTime>
  <Words>473</Words>
  <Application>Microsoft Office PowerPoint</Application>
  <PresentationFormat>Широкоэкранный</PresentationFormat>
  <Paragraphs>91</Paragraphs>
  <Slides>37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Тема Office</vt:lpstr>
      <vt:lpstr>Проект « Народные традиции. Пасха».              Автор: Шкипарева Ирина Федоровна                            воспитатель МБДОУ № 4 « Солнышко»  </vt:lpstr>
      <vt:lpstr>Презентация PowerPoint</vt:lpstr>
      <vt:lpstr>      Актуальность проекта:</vt:lpstr>
      <vt:lpstr>              Паспорт  проекта:</vt:lpstr>
      <vt:lpstr>Доминирующая образовательная область  :                       познание</vt:lpstr>
      <vt:lpstr>          Цель проекта:  </vt:lpstr>
      <vt:lpstr>       Задачи работы с детьми:</vt:lpstr>
      <vt:lpstr>   Задачи работы с родителями:</vt:lpstr>
      <vt:lpstr>    </vt:lpstr>
      <vt:lpstr>    Ожидаемые результаты:</vt:lpstr>
      <vt:lpstr>МУЗЕЙ</vt:lpstr>
      <vt:lpstr> крашенки</vt:lpstr>
      <vt:lpstr> Драпанки </vt:lpstr>
      <vt:lpstr> Крапанки </vt:lpstr>
      <vt:lpstr>  Писанки </vt:lpstr>
      <vt:lpstr>     Звезда</vt:lpstr>
      <vt:lpstr>   Крест</vt:lpstr>
      <vt:lpstr>                                Солнце</vt:lpstr>
      <vt:lpstr>                            Кони и олени</vt:lpstr>
      <vt:lpstr>                       Безконечник</vt:lpstr>
      <vt:lpstr>          Треугольники с гребешками</vt:lpstr>
      <vt:lpstr>         РОМБЫ        И           КВАДРАТЫ</vt:lpstr>
      <vt:lpstr>                Птицы, рыбы, животные</vt:lpstr>
      <vt:lpstr>                            Сосенка</vt:lpstr>
      <vt:lpstr>Малеванки  </vt:lpstr>
      <vt:lpstr>Презентация PowerPoint</vt:lpstr>
      <vt:lpstr>Обвязанные  нитками крючком</vt:lpstr>
      <vt:lpstr>Презентация PowerPoint</vt:lpstr>
      <vt:lpstr>квилинг</vt:lpstr>
      <vt:lpstr>Презентация PowerPoint</vt:lpstr>
      <vt:lpstr>   шоколадные яйца</vt:lpstr>
      <vt:lpstr>                        Яйца Фаберже</vt:lpstr>
      <vt:lpstr>Презентация PowerPoint</vt:lpstr>
      <vt:lpstr>          Заключительный этап</vt:lpstr>
      <vt:lpstr>Презентация PowerPoint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</dc:creator>
  <cp:lastModifiedBy>Николай</cp:lastModifiedBy>
  <cp:revision>56</cp:revision>
  <dcterms:created xsi:type="dcterms:W3CDTF">2015-03-20T10:30:53Z</dcterms:created>
  <dcterms:modified xsi:type="dcterms:W3CDTF">2015-10-24T20:42:34Z</dcterms:modified>
</cp:coreProperties>
</file>