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361" r:id="rId2"/>
    <p:sldId id="363" r:id="rId3"/>
    <p:sldId id="364" r:id="rId4"/>
    <p:sldId id="382" r:id="rId5"/>
    <p:sldId id="365" r:id="rId6"/>
    <p:sldId id="366" r:id="rId7"/>
    <p:sldId id="367" r:id="rId8"/>
    <p:sldId id="381"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62" r:id="rId22"/>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32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77" autoAdjust="0"/>
  </p:normalViewPr>
  <p:slideViewPr>
    <p:cSldViewPr>
      <p:cViewPr>
        <p:scale>
          <a:sx n="100" d="100"/>
          <a:sy n="100" d="100"/>
        </p:scale>
        <p:origin x="-1884" y="3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E60CC1-8CAB-4DAF-90C8-28A2B4D0F4E8}" type="datetimeFigureOut">
              <a:rPr lang="ru-RU"/>
              <a:pPr>
                <a:defRPr/>
              </a:pPr>
              <a:t>18.04.2021</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2F35970-15C7-42FE-9836-0DDB256BAEAE}" type="slidenum">
              <a:rPr lang="ru-RU"/>
              <a:pPr>
                <a:defRPr/>
              </a:pPr>
              <a:t>‹#›</a:t>
            </a:fld>
            <a:endParaRPr lang="ru-RU"/>
          </a:p>
        </p:txBody>
      </p:sp>
    </p:spTree>
    <p:extLst>
      <p:ext uri="{BB962C8B-B14F-4D97-AF65-F5344CB8AC3E}">
        <p14:creationId xmlns:p14="http://schemas.microsoft.com/office/powerpoint/2010/main" val="445889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76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0F0EC6-D133-437A-B632-782704F67EA0}" type="slidenum">
              <a:rPr lang="ru-RU" smtClean="0"/>
              <a:pPr/>
              <a:t>6</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76F0C-932F-4BBD-951B-344A69E278B5}" type="slidenum">
              <a:rPr lang="ru-RU" smtClean="0"/>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4057650" y="5080000"/>
            <a:ext cx="2800350" cy="120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flipV="1">
            <a:off x="4057650" y="5195888"/>
            <a:ext cx="2800350" cy="2571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flipV="1">
            <a:off x="4057650" y="5486400"/>
            <a:ext cx="2800350" cy="127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flipV="1">
            <a:off x="4057650" y="5551488"/>
            <a:ext cx="1474788" cy="2540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9"/>
          <p:cNvSpPr/>
          <p:nvPr/>
        </p:nvSpPr>
        <p:spPr>
          <a:xfrm flipV="1">
            <a:off x="4057650" y="5599113"/>
            <a:ext cx="1474788" cy="1270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Скругленный прямоугольник 10"/>
          <p:cNvSpPr/>
          <p:nvPr/>
        </p:nvSpPr>
        <p:spPr bwMode="white">
          <a:xfrm>
            <a:off x="4057650" y="5283200"/>
            <a:ext cx="22987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Скругленный прямоугольник 11"/>
          <p:cNvSpPr/>
          <p:nvPr/>
        </p:nvSpPr>
        <p:spPr bwMode="white">
          <a:xfrm>
            <a:off x="5532438" y="5414963"/>
            <a:ext cx="1200150" cy="4762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p:nvPr/>
        </p:nvSpPr>
        <p:spPr>
          <a:xfrm>
            <a:off x="0" y="4865688"/>
            <a:ext cx="6858000" cy="32702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Прямоугольник 13"/>
          <p:cNvSpPr/>
          <p:nvPr/>
        </p:nvSpPr>
        <p:spPr>
          <a:xfrm>
            <a:off x="0" y="4900613"/>
            <a:ext cx="6858000" cy="18732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p:nvPr/>
        </p:nvSpPr>
        <p:spPr>
          <a:xfrm flipV="1">
            <a:off x="4810125" y="4857750"/>
            <a:ext cx="2047875" cy="33020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Прямоугольник 15"/>
          <p:cNvSpPr/>
          <p:nvPr/>
        </p:nvSpPr>
        <p:spPr>
          <a:xfrm>
            <a:off x="0" y="0"/>
            <a:ext cx="6858000" cy="493553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342900" y="3202517"/>
            <a:ext cx="6343650" cy="1960033"/>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342900" y="5199917"/>
            <a:ext cx="3714750" cy="23368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5029200" y="5608638"/>
            <a:ext cx="720725" cy="609600"/>
          </a:xfrm>
        </p:spPr>
        <p:txBody>
          <a:bodyPr/>
          <a:lstStyle>
            <a:lvl1pPr>
              <a:defRPr/>
            </a:lvl1pPr>
          </a:lstStyle>
          <a:p>
            <a:pPr>
              <a:defRPr/>
            </a:pPr>
            <a:fld id="{67E7A2E9-A789-4FB4-9A79-20AB85B61D25}" type="datetimeFigureOut">
              <a:rPr lang="ru-RU"/>
              <a:pPr>
                <a:defRPr/>
              </a:pPr>
              <a:t>18.04.2021</a:t>
            </a:fld>
            <a:endParaRPr lang="ru-RU"/>
          </a:p>
        </p:txBody>
      </p:sp>
      <p:sp>
        <p:nvSpPr>
          <p:cNvPr id="18" name="Нижний колонтитул 16"/>
          <p:cNvSpPr>
            <a:spLocks noGrp="1"/>
          </p:cNvSpPr>
          <p:nvPr>
            <p:ph type="ftr" sz="quarter" idx="11"/>
          </p:nvPr>
        </p:nvSpPr>
        <p:spPr>
          <a:xfrm>
            <a:off x="4057650" y="5607050"/>
            <a:ext cx="971550" cy="6096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6240463" y="1588"/>
            <a:ext cx="560387" cy="487362"/>
          </a:xfrm>
        </p:spPr>
        <p:txBody>
          <a:bodyPr/>
          <a:lstStyle>
            <a:lvl1pPr algn="r">
              <a:defRPr sz="1800">
                <a:solidFill>
                  <a:schemeClr val="bg1"/>
                </a:solidFill>
              </a:defRPr>
            </a:lvl1pPr>
          </a:lstStyle>
          <a:p>
            <a:pPr>
              <a:defRPr/>
            </a:pPr>
            <a:fld id="{311A080D-EC15-41A8-8999-783E7254EACC}"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3A5300B-DCF1-446F-BA80-DEEA43B9FAFC}" type="datetimeFigureOut">
              <a:rPr lang="ru-RU"/>
              <a:pPr>
                <a:defRPr/>
              </a:pPr>
              <a:t>18.04.2021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7766C23-5F75-4471-8546-53D23593FD99}"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086350" y="1524000"/>
            <a:ext cx="1428750" cy="73152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42900" y="1524000"/>
            <a:ext cx="4686300" cy="7315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ED13CE6-1B29-43E5-920B-9068C9C3903E}" type="datetimeFigureOut">
              <a:rPr lang="ru-RU"/>
              <a:pPr>
                <a:defRPr/>
              </a:pPr>
              <a:t>18.04.2021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20A8DF0-C642-45F0-B2E1-CC4F4A0EAD66}"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FD70990-00B9-4993-9199-9B8F383243E4}" type="datetimeFigureOut">
              <a:rPr lang="ru-RU"/>
              <a:pPr>
                <a:defRPr/>
              </a:pPr>
              <a:t>18.04.2021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513F2F8-362C-4D5D-94D4-F3171CD04D54}"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2641601"/>
            <a:ext cx="5829300" cy="1816100"/>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541735" y="4489451"/>
            <a:ext cx="5829300" cy="2012949"/>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D880F08A-F003-44BA-B941-62B2D16A7B6C}" type="datetimeFigureOut">
              <a:rPr lang="ru-RU"/>
              <a:pPr>
                <a:defRPr/>
              </a:pPr>
              <a:t>18.04.2021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C5BAA47-4EBC-4846-B186-CBCF44802A5A}"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342900" y="2999233"/>
            <a:ext cx="3028950" cy="6034617"/>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3486150" y="2999233"/>
            <a:ext cx="3028950" cy="6034617"/>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9371954-B241-4F19-BC40-21672DA13C2F}" type="datetimeFigureOut">
              <a:rPr lang="ru-RU"/>
              <a:pPr>
                <a:defRPr/>
              </a:pPr>
              <a:t>18.04.2021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0CA3618-9A39-45DD-B684-0EDAB8F682F9}"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1524000"/>
            <a:ext cx="6286500" cy="1426464"/>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285750" y="2993293"/>
            <a:ext cx="3031236" cy="6096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3540919" y="2993293"/>
            <a:ext cx="3031331" cy="6096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85750" y="3611359"/>
            <a:ext cx="3031236" cy="51816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3538729" y="3611359"/>
            <a:ext cx="3031331" cy="51816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478A0B8B-3D96-4662-859C-0D8E52808FF9}" type="datetimeFigureOut">
              <a:rPr lang="ru-RU"/>
              <a:pPr>
                <a:defRPr/>
              </a:pPr>
              <a:t>18.04.2021</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4059A720-3FCF-4735-A3BE-A27E3515FC67}"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p:strips/>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524000"/>
            <a:ext cx="6172200" cy="1426464"/>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4937125" y="817563"/>
            <a:ext cx="719138" cy="609600"/>
          </a:xfrm>
        </p:spPr>
        <p:txBody>
          <a:bodyPr/>
          <a:lstStyle>
            <a:lvl1pPr>
              <a:defRPr/>
            </a:lvl1pPr>
          </a:lstStyle>
          <a:p>
            <a:pPr>
              <a:defRPr/>
            </a:pPr>
            <a:fld id="{84B610F1-0429-4C46-85E7-6EC783A839D0}" type="datetimeFigureOut">
              <a:rPr lang="ru-RU"/>
              <a:pPr>
                <a:defRPr/>
              </a:pPr>
              <a:t>18.04.2021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8E7204F0-338C-45A3-8DB2-0C2B361D0AAD}"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EAF6D78-FD83-4650-B3A8-D6D872F3C234}" type="datetimeFigureOut">
              <a:rPr lang="ru-RU"/>
              <a:pPr>
                <a:defRPr/>
              </a:pPr>
              <a:t>18.04.2021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872554D9-9619-41E1-9AB4-13B9C6450868}"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5122" y="1469293"/>
            <a:ext cx="2537460" cy="1170432"/>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4015122" y="2680969"/>
            <a:ext cx="2537460" cy="615696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14300" y="1035049"/>
            <a:ext cx="3826764" cy="780288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69EE219-61A9-44C0-A3AE-C30B77E8C47D}" type="datetimeFigureOut">
              <a:rPr lang="ru-RU"/>
              <a:pPr>
                <a:defRPr/>
              </a:pPr>
              <a:t>18.04.2021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101BB56-ED8A-4612-A60A-3E2DE1F9C9AF}" type="slidenum">
              <a:rPr lang="ru-RU"/>
              <a:pPr>
                <a:defRPr/>
              </a:pPr>
              <a:t>‹#›</a:t>
            </a:fld>
            <a:endParaRPr lang="ru-RU"/>
          </a:p>
        </p:txBody>
      </p:sp>
    </p:spTree>
  </p:cSld>
  <p:clrMapOvr>
    <a:masterClrMapping/>
  </p:clrMapOvr>
  <p:transition>
    <p:strips/>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0326" y="1478881"/>
            <a:ext cx="440102" cy="6242183"/>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302753" y="1524000"/>
            <a:ext cx="3429000" cy="6096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66332" y="4365745"/>
            <a:ext cx="1943100" cy="335531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0CBE84A-4054-4D16-B447-C83C09E13854}" type="datetimeFigureOut">
              <a:rPr lang="ru-RU"/>
              <a:pPr>
                <a:defRPr/>
              </a:pPr>
              <a:t>18.04.2021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186E27E-AF23-4C9E-B9C9-2FE1E1245D99}" type="slidenum">
              <a:rPr lang="ru-RU"/>
              <a:pPr>
                <a:defRPr/>
              </a:pPr>
              <a:t>‹#›</a:t>
            </a:fld>
            <a:endParaRPr lang="ru-RU"/>
          </a:p>
        </p:txBody>
      </p:sp>
    </p:spTree>
  </p:cSld>
  <p:clrMapOvr>
    <a:masterClrMapping/>
  </p:clrMapOvr>
  <p:transition>
    <p:strips/>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488950"/>
            <a:ext cx="6858000" cy="11271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Прямоугольник 28"/>
          <p:cNvSpPr/>
          <p:nvPr/>
        </p:nvSpPr>
        <p:spPr>
          <a:xfrm>
            <a:off x="0" y="0"/>
            <a:ext cx="6858000" cy="41433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Прямоугольник 29"/>
          <p:cNvSpPr/>
          <p:nvPr/>
        </p:nvSpPr>
        <p:spPr>
          <a:xfrm>
            <a:off x="0" y="411163"/>
            <a:ext cx="6858000" cy="12223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Прямоугольник 30"/>
          <p:cNvSpPr/>
          <p:nvPr/>
        </p:nvSpPr>
        <p:spPr>
          <a:xfrm flipV="1">
            <a:off x="4057650" y="481013"/>
            <a:ext cx="2800350" cy="120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Прямоугольник 31"/>
          <p:cNvSpPr/>
          <p:nvPr/>
        </p:nvSpPr>
        <p:spPr>
          <a:xfrm flipV="1">
            <a:off x="4057650" y="585788"/>
            <a:ext cx="2800350" cy="24130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Скругленный прямоугольник 32"/>
          <p:cNvSpPr/>
          <p:nvPr/>
        </p:nvSpPr>
        <p:spPr bwMode="white">
          <a:xfrm>
            <a:off x="4056063" y="661988"/>
            <a:ext cx="2297112" cy="3810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Скругленный прямоугольник 33"/>
          <p:cNvSpPr/>
          <p:nvPr/>
        </p:nvSpPr>
        <p:spPr bwMode="white">
          <a:xfrm>
            <a:off x="5530850" y="785813"/>
            <a:ext cx="1200150" cy="4762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Прямоугольник 34"/>
          <p:cNvSpPr/>
          <p:nvPr/>
        </p:nvSpPr>
        <p:spPr bwMode="invGray">
          <a:xfrm>
            <a:off x="6813550" y="-1588"/>
            <a:ext cx="42863" cy="82708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Прямоугольник 35"/>
          <p:cNvSpPr/>
          <p:nvPr/>
        </p:nvSpPr>
        <p:spPr bwMode="invGray">
          <a:xfrm>
            <a:off x="6783388" y="-1588"/>
            <a:ext cx="20637" cy="82708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Прямоугольник 36"/>
          <p:cNvSpPr/>
          <p:nvPr/>
        </p:nvSpPr>
        <p:spPr bwMode="invGray">
          <a:xfrm>
            <a:off x="6769100" y="-1588"/>
            <a:ext cx="6350" cy="82708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Прямоугольник 37"/>
          <p:cNvSpPr/>
          <p:nvPr/>
        </p:nvSpPr>
        <p:spPr bwMode="invGray">
          <a:xfrm>
            <a:off x="6732588" y="-1588"/>
            <a:ext cx="19050" cy="82708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Прямоугольник 38"/>
          <p:cNvSpPr/>
          <p:nvPr/>
        </p:nvSpPr>
        <p:spPr bwMode="invGray">
          <a:xfrm>
            <a:off x="6686550" y="0"/>
            <a:ext cx="41275" cy="78105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Прямоугольник 39"/>
          <p:cNvSpPr/>
          <p:nvPr/>
        </p:nvSpPr>
        <p:spPr bwMode="invGray">
          <a:xfrm>
            <a:off x="6656388" y="0"/>
            <a:ext cx="4762" cy="781050"/>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Заголовок 21"/>
          <p:cNvSpPr>
            <a:spLocks noGrp="1"/>
          </p:cNvSpPr>
          <p:nvPr>
            <p:ph type="title"/>
          </p:nvPr>
        </p:nvSpPr>
        <p:spPr bwMode="auto">
          <a:xfrm>
            <a:off x="342900" y="1524000"/>
            <a:ext cx="6172200" cy="142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342900" y="2998788"/>
            <a:ext cx="6172200" cy="576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940300" y="817563"/>
            <a:ext cx="717550" cy="609600"/>
          </a:xfrm>
          <a:prstGeom prst="rect">
            <a:avLst/>
          </a:prstGeom>
        </p:spPr>
        <p:txBody>
          <a:bodyPr vert="horz"/>
          <a:lstStyle>
            <a:lvl1pPr algn="l" eaLnBrk="1" latinLnBrk="0" hangingPunct="1">
              <a:defRPr kumimoji="0" sz="800">
                <a:solidFill>
                  <a:schemeClr val="accent2"/>
                </a:solidFill>
              </a:defRPr>
            </a:lvl1pPr>
          </a:lstStyle>
          <a:p>
            <a:pPr>
              <a:defRPr/>
            </a:pPr>
            <a:fld id="{D2DE6E5B-C83F-4ED4-B0A7-83F16818DC7E}" type="datetimeFigureOut">
              <a:rPr lang="ru-RU"/>
              <a:pPr>
                <a:defRPr/>
              </a:pPr>
              <a:t>18.04.2021</a:t>
            </a:fld>
            <a:endParaRPr lang="ru-RU"/>
          </a:p>
        </p:txBody>
      </p:sp>
      <p:sp>
        <p:nvSpPr>
          <p:cNvPr id="3" name="Нижний колонтитул 2"/>
          <p:cNvSpPr>
            <a:spLocks noGrp="1"/>
          </p:cNvSpPr>
          <p:nvPr>
            <p:ph type="ftr" sz="quarter" idx="3"/>
          </p:nvPr>
        </p:nvSpPr>
        <p:spPr>
          <a:xfrm>
            <a:off x="3943350" y="817563"/>
            <a:ext cx="993775" cy="6096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6130925" y="1588"/>
            <a:ext cx="571500" cy="488950"/>
          </a:xfrm>
          <a:prstGeom prst="rect">
            <a:avLst/>
          </a:prstGeom>
        </p:spPr>
        <p:txBody>
          <a:bodyPr vert="horz" anchor="b"/>
          <a:lstStyle>
            <a:lvl1pPr algn="r" eaLnBrk="1" latinLnBrk="0" hangingPunct="1">
              <a:defRPr kumimoji="0" sz="1800">
                <a:solidFill>
                  <a:srgbClr val="FFFFFF"/>
                </a:solidFill>
              </a:defRPr>
            </a:lvl1pPr>
          </a:lstStyle>
          <a:p>
            <a:pPr>
              <a:defRPr/>
            </a:pPr>
            <a:fld id="{A625DE69-9568-4B80-94DB-1A463CB176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45" r:id="rId1"/>
    <p:sldLayoutId id="2147484337" r:id="rId2"/>
    <p:sldLayoutId id="2147484338" r:id="rId3"/>
    <p:sldLayoutId id="2147484339" r:id="rId4"/>
    <p:sldLayoutId id="2147484346" r:id="rId5"/>
    <p:sldLayoutId id="2147484347" r:id="rId6"/>
    <p:sldLayoutId id="2147484340" r:id="rId7"/>
    <p:sldLayoutId id="2147484341" r:id="rId8"/>
    <p:sldLayoutId id="2147484342" r:id="rId9"/>
    <p:sldLayoutId id="2147484343" r:id="rId10"/>
    <p:sldLayoutId id="2147484344" r:id="rId11"/>
  </p:sldLayoutIdLst>
  <p:transition>
    <p:strips/>
    <p:sndAc>
      <p:stSnd>
        <p:snd r:embed="rId13" name="chimes.wav"/>
      </p:stSnd>
    </p:sndAc>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Lucida Sans Unicode" pitchFamily="34" charset="0"/>
        </a:defRPr>
      </a:lvl2pPr>
      <a:lvl3pPr algn="l" rtl="0" eaLnBrk="0" fontAlgn="base" hangingPunct="0">
        <a:spcBef>
          <a:spcPct val="0"/>
        </a:spcBef>
        <a:spcAft>
          <a:spcPct val="0"/>
        </a:spcAft>
        <a:defRPr sz="4000">
          <a:solidFill>
            <a:schemeClr val="tx2"/>
          </a:solidFill>
          <a:latin typeface="Lucida Sans Unicode" pitchFamily="34" charset="0"/>
        </a:defRPr>
      </a:lvl3pPr>
      <a:lvl4pPr algn="l" rtl="0" eaLnBrk="0" fontAlgn="base" hangingPunct="0">
        <a:spcBef>
          <a:spcPct val="0"/>
        </a:spcBef>
        <a:spcAft>
          <a:spcPct val="0"/>
        </a:spcAft>
        <a:defRPr sz="4000">
          <a:solidFill>
            <a:schemeClr val="tx2"/>
          </a:solidFill>
          <a:latin typeface="Lucida Sans Unicode" pitchFamily="34" charset="0"/>
        </a:defRPr>
      </a:lvl4pPr>
      <a:lvl5pPr algn="l" rtl="0" eaLnBrk="0" fontAlgn="base" hangingPunct="0">
        <a:spcBef>
          <a:spcPct val="0"/>
        </a:spcBef>
        <a:spcAft>
          <a:spcPct val="0"/>
        </a:spcAft>
        <a:defRPr sz="4000">
          <a:solidFill>
            <a:schemeClr val="tx2"/>
          </a:solidFill>
          <a:latin typeface="Lucida Sans Unicode"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wnload background - ÑÐºÐ°ÑÐ°ÑÑ ÑÐ¾Ð½ Ð´Ð»Ñ powerpoint"/>
          <p:cNvPicPr>
            <a:picLocks noChangeAspect="1" noChangeArrowheads="1"/>
          </p:cNvPicPr>
          <p:nvPr/>
        </p:nvPicPr>
        <p:blipFill>
          <a:blip r:embed="rId2"/>
          <a:srcRect/>
          <a:stretch>
            <a:fillRect/>
          </a:stretch>
        </p:blipFill>
        <p:spPr bwMode="auto">
          <a:xfrm>
            <a:off x="0" y="0"/>
            <a:ext cx="6858000" cy="9144000"/>
          </a:xfrm>
          <a:prstGeom prst="rect">
            <a:avLst/>
          </a:prstGeom>
          <a:noFill/>
          <a:ln w="9525">
            <a:noFill/>
            <a:miter lim="800000"/>
            <a:headEnd/>
            <a:tailEnd/>
          </a:ln>
        </p:spPr>
      </p:pic>
      <p:sp>
        <p:nvSpPr>
          <p:cNvPr id="51203" name="Rectangle 3"/>
          <p:cNvSpPr>
            <a:spLocks noChangeArrowheads="1"/>
          </p:cNvSpPr>
          <p:nvPr/>
        </p:nvSpPr>
        <p:spPr bwMode="auto">
          <a:xfrm>
            <a:off x="0" y="261443"/>
            <a:ext cx="6858000" cy="3385542"/>
          </a:xfrm>
          <a:prstGeom prst="rect">
            <a:avLst/>
          </a:prstGeom>
          <a:noFill/>
          <a:ln w="9525">
            <a:noFill/>
            <a:miter lim="800000"/>
            <a:headEnd/>
            <a:tailEnd/>
          </a:ln>
          <a:effectLst/>
        </p:spPr>
        <p:txBody>
          <a:bodyPr anchor="ctr">
            <a:spAutoFit/>
          </a:bodyPr>
          <a:lstStyle/>
          <a:p>
            <a:pPr algn="ctr" eaLnBrk="0" hangingPunct="0">
              <a:defRPr/>
            </a:pPr>
            <a:r>
              <a:rPr lang="ru-RU" sz="1400" b="1" dirty="0">
                <a:solidFill>
                  <a:schemeClr val="accent5">
                    <a:lumMod val="50000"/>
                  </a:schemeClr>
                </a:solidFill>
                <a:latin typeface="Times New Roman" pitchFamily="18" charset="0"/>
                <a:cs typeface="Times New Roman" pitchFamily="18" charset="0"/>
              </a:rPr>
              <a:t>Муниципальное общеобразовательное учреждение – средняя общеобразовательная школа №4 имени В.Бурова  г. Бежецка Тверской </a:t>
            </a:r>
            <a:r>
              <a:rPr lang="ru-RU" sz="1400" b="1" dirty="0" smtClean="0">
                <a:solidFill>
                  <a:schemeClr val="accent5">
                    <a:lumMod val="50000"/>
                  </a:schemeClr>
                </a:solidFill>
                <a:latin typeface="Times New Roman" pitchFamily="18" charset="0"/>
                <a:cs typeface="Times New Roman" pitchFamily="18" charset="0"/>
              </a:rPr>
              <a:t>области</a:t>
            </a:r>
            <a:endPar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endPar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endPar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endPar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r>
              <a:rPr lang="ru-RU" sz="2000" b="1" i="1" dirty="0" smtClean="0">
                <a:solidFill>
                  <a:schemeClr val="accent5">
                    <a:lumMod val="50000"/>
                  </a:schemeClr>
                </a:solidFill>
                <a:latin typeface="Times New Roman" pitchFamily="18" charset="0"/>
                <a:cs typeface="Times New Roman" pitchFamily="18" charset="0"/>
              </a:rPr>
              <a:t>Муниципальный </a:t>
            </a:r>
            <a:r>
              <a:rPr lang="ru-RU" sz="2000" b="1" i="1" dirty="0" smtClean="0">
                <a:latin typeface="Times New Roman" pitchFamily="18" charset="0"/>
                <a:cs typeface="Times New Roman" pitchFamily="18" charset="0"/>
              </a:rPr>
              <a:t>конкурс </a:t>
            </a:r>
            <a:r>
              <a:rPr lang="ru-RU" sz="2000" b="1" i="1" dirty="0">
                <a:latin typeface="Times New Roman" pitchFamily="18" charset="0"/>
                <a:cs typeface="Times New Roman" pitchFamily="18" charset="0"/>
              </a:rPr>
              <a:t>«Летопись родного края»</a:t>
            </a:r>
          </a:p>
          <a:p>
            <a:pPr algn="ctr">
              <a:defRPr/>
            </a:pPr>
            <a:endParaRPr lang="ru-RU" sz="2800" b="1" i="1" dirty="0">
              <a:solidFill>
                <a:schemeClr val="accent5">
                  <a:lumMod val="50000"/>
                </a:schemeClr>
              </a:solidFill>
              <a:latin typeface="Times New Roman" pitchFamily="18" charset="0"/>
              <a:cs typeface="Times New Roman" pitchFamily="18" charset="0"/>
            </a:endParaRPr>
          </a:p>
          <a:p>
            <a:pPr algn="ctr" eaLnBrk="0" hangingPunct="0">
              <a:defRPr/>
            </a:pPr>
            <a:r>
              <a:rPr lang="ru-RU" sz="3600" dirty="0" smtClean="0">
                <a:solidFill>
                  <a:schemeClr val="accent5">
                    <a:lumMod val="50000"/>
                  </a:schemeClr>
                </a:solidFill>
                <a:latin typeface="Times New Roman" pitchFamily="18" charset="0"/>
                <a:cs typeface="Times New Roman" pitchFamily="18" charset="0"/>
              </a:rPr>
              <a:t>Исследовательская </a:t>
            </a:r>
            <a:r>
              <a:rPr lang="ru-RU" sz="3600" dirty="0">
                <a:solidFill>
                  <a:schemeClr val="accent5">
                    <a:lumMod val="50000"/>
                  </a:schemeClr>
                </a:solidFill>
                <a:latin typeface="Times New Roman" pitchFamily="18" charset="0"/>
                <a:cs typeface="Times New Roman" pitchFamily="18" charset="0"/>
              </a:rPr>
              <a:t>работа</a:t>
            </a:r>
          </a:p>
          <a:p>
            <a:pPr algn="ctr" eaLnBrk="0" hangingPunct="0">
              <a:defRPr/>
            </a:pPr>
            <a:r>
              <a:rPr lang="ru-RU" sz="3000" b="1" i="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ДРУГАЯ ВОЙНА.</a:t>
            </a:r>
            <a:r>
              <a:rPr lang="en-US" sz="3000" b="1" i="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3000" b="1" i="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r>
              <a:rPr lang="ru-RU" sz="3000" b="1" i="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ОГНЕННЫЙ ПУТЬ КОНЦЛАГЕРЕЙ.</a:t>
            </a:r>
          </a:p>
        </p:txBody>
      </p:sp>
      <p:sp>
        <p:nvSpPr>
          <p:cNvPr id="51204" name="Rectangle 4"/>
          <p:cNvSpPr>
            <a:spLocks noChangeArrowheads="1"/>
          </p:cNvSpPr>
          <p:nvPr/>
        </p:nvSpPr>
        <p:spPr bwMode="auto">
          <a:xfrm>
            <a:off x="1643063" y="4776430"/>
            <a:ext cx="5035550" cy="2339102"/>
          </a:xfrm>
          <a:prstGeom prst="rect">
            <a:avLst/>
          </a:prstGeom>
          <a:noFill/>
          <a:ln w="9525">
            <a:noFill/>
            <a:miter lim="800000"/>
            <a:headEnd/>
            <a:tailEnd/>
          </a:ln>
          <a:effectLst/>
        </p:spPr>
        <p:txBody>
          <a:bodyPr anchor="ctr">
            <a:spAutoFit/>
          </a:bodyPr>
          <a:lstStyle/>
          <a:p>
            <a:pPr algn="r" eaLnBrk="0" hangingPunct="0">
              <a:defRPr/>
            </a:pP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Автор: Рысев Артем Вячеславович</a:t>
            </a:r>
            <a:endParaRPr lang="ru-RU" sz="900" b="1" dirty="0">
              <a:solidFill>
                <a:srgbClr val="452E1F"/>
              </a:solidFill>
              <a:effectLst>
                <a:outerShdw blurRad="38100" dist="38100" dir="2700000" algn="tl">
                  <a:srgbClr val="C0C0C0"/>
                </a:outerShdw>
              </a:effectLst>
              <a:latin typeface="Times New Roman" pitchFamily="18" charset="0"/>
              <a:cs typeface="Times New Roman" pitchFamily="18" charset="0"/>
            </a:endParaRPr>
          </a:p>
          <a:p>
            <a:pPr algn="r" eaLnBrk="0" hangingPunct="0">
              <a:defRPr/>
            </a:pP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 учащийся </a:t>
            </a:r>
            <a:r>
              <a:rPr lang="ru-RU" sz="1600" b="1" i="1" dirty="0" smtClean="0">
                <a:solidFill>
                  <a:srgbClr val="452E1F"/>
                </a:solidFill>
                <a:effectLst>
                  <a:outerShdw blurRad="38100" dist="38100" dir="2700000" algn="tl">
                    <a:srgbClr val="C0C0C0"/>
                  </a:outerShdw>
                </a:effectLst>
                <a:latin typeface="Times New Roman" pitchFamily="18" charset="0"/>
                <a:cs typeface="Times New Roman" pitchFamily="18" charset="0"/>
              </a:rPr>
              <a:t>11 </a:t>
            </a: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класса</a:t>
            </a:r>
            <a:endParaRPr lang="ru-RU" sz="900" b="1" dirty="0">
              <a:solidFill>
                <a:srgbClr val="452E1F"/>
              </a:solidFill>
              <a:effectLst>
                <a:outerShdw blurRad="38100" dist="38100" dir="2700000" algn="tl">
                  <a:srgbClr val="C0C0C0"/>
                </a:outerShdw>
              </a:effectLst>
              <a:latin typeface="Times New Roman" pitchFamily="18" charset="0"/>
              <a:cs typeface="Times New Roman" pitchFamily="18" charset="0"/>
            </a:endParaRPr>
          </a:p>
          <a:p>
            <a:pPr algn="r" eaLnBrk="0" hangingPunct="0">
              <a:defRPr/>
            </a:pP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МОУ СОШ №4 </a:t>
            </a:r>
          </a:p>
          <a:p>
            <a:pPr algn="r" eaLnBrk="0" hangingPunct="0">
              <a:defRPr/>
            </a:pP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  г. Бежецка Тверской </a:t>
            </a:r>
            <a:r>
              <a:rPr lang="ru-RU" sz="1600" b="1" i="1" dirty="0" smtClean="0">
                <a:solidFill>
                  <a:srgbClr val="452E1F"/>
                </a:solidFill>
                <a:effectLst>
                  <a:outerShdw blurRad="38100" dist="38100" dir="2700000" algn="tl">
                    <a:srgbClr val="C0C0C0"/>
                  </a:outerShdw>
                </a:effectLst>
                <a:latin typeface="Times New Roman" pitchFamily="18" charset="0"/>
                <a:cs typeface="Times New Roman" pitchFamily="18" charset="0"/>
              </a:rPr>
              <a:t>области</a:t>
            </a:r>
          </a:p>
          <a:p>
            <a:pPr algn="r" eaLnBrk="0" hangingPunct="0">
              <a:defRPr/>
            </a:pPr>
            <a:r>
              <a:rPr lang="ru-RU" sz="1600" b="1" i="1" dirty="0" smtClean="0">
                <a:solidFill>
                  <a:srgbClr val="452E1F"/>
                </a:solidFill>
                <a:effectLst>
                  <a:outerShdw blurRad="38100" dist="38100" dir="2700000" algn="tl">
                    <a:srgbClr val="C0C0C0"/>
                  </a:outerShdw>
                </a:effectLst>
                <a:latin typeface="Times New Roman" pitchFamily="18" charset="0"/>
                <a:cs typeface="Times New Roman" pitchFamily="18" charset="0"/>
              </a:rPr>
              <a:t> руководитель: </a:t>
            </a:r>
            <a:r>
              <a:rPr lang="ru-RU" sz="1600" b="1" i="1" dirty="0" err="1" smtClean="0">
                <a:solidFill>
                  <a:srgbClr val="452E1F"/>
                </a:solidFill>
                <a:effectLst>
                  <a:outerShdw blurRad="38100" dist="38100" dir="2700000" algn="tl">
                    <a:srgbClr val="C0C0C0"/>
                  </a:outerShdw>
                </a:effectLst>
                <a:latin typeface="Times New Roman" pitchFamily="18" charset="0"/>
                <a:cs typeface="Times New Roman" pitchFamily="18" charset="0"/>
              </a:rPr>
              <a:t>Ахапкина</a:t>
            </a:r>
            <a:r>
              <a:rPr lang="ru-RU" sz="1600" b="1" i="1" dirty="0" smtClean="0">
                <a:solidFill>
                  <a:srgbClr val="452E1F"/>
                </a:solidFill>
                <a:effectLst>
                  <a:outerShdw blurRad="38100" dist="38100" dir="2700000" algn="tl">
                    <a:srgbClr val="C0C0C0"/>
                  </a:outerShdw>
                </a:effectLst>
                <a:latin typeface="Times New Roman" pitchFamily="18" charset="0"/>
                <a:cs typeface="Times New Roman" pitchFamily="18" charset="0"/>
              </a:rPr>
              <a:t> </a:t>
            </a: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Ирина</a:t>
            </a:r>
            <a:r>
              <a:rPr lang="en-US" sz="1600" b="1" i="1"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Борисовна</a:t>
            </a:r>
            <a:endParaRPr lang="en-US" sz="1600" b="1" i="1" dirty="0">
              <a:solidFill>
                <a:srgbClr val="452E1F"/>
              </a:solidFill>
              <a:effectLst>
                <a:outerShdw blurRad="38100" dist="38100" dir="2700000" algn="tl">
                  <a:srgbClr val="C0C0C0"/>
                </a:outerShdw>
              </a:effectLst>
              <a:latin typeface="Times New Roman" pitchFamily="18" charset="0"/>
              <a:cs typeface="Times New Roman" pitchFamily="18" charset="0"/>
            </a:endParaRPr>
          </a:p>
          <a:p>
            <a:pPr algn="r" eaLnBrk="0" hangingPunct="0">
              <a:defRPr/>
            </a:pP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учитель истории и обществознания</a:t>
            </a:r>
            <a:r>
              <a:rPr lang="en-US" sz="1600" b="1" i="1"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МОУ СОШ №4 </a:t>
            </a:r>
          </a:p>
          <a:p>
            <a:pPr algn="r" eaLnBrk="0" hangingPunct="0">
              <a:defRPr/>
            </a:pPr>
            <a:r>
              <a:rPr lang="ru-RU" sz="1600" b="1" i="1" dirty="0">
                <a:solidFill>
                  <a:srgbClr val="452E1F"/>
                </a:solidFill>
                <a:effectLst>
                  <a:outerShdw blurRad="38100" dist="38100" dir="2700000" algn="tl">
                    <a:srgbClr val="C0C0C0"/>
                  </a:outerShdw>
                </a:effectLst>
                <a:latin typeface="Times New Roman" pitchFamily="18" charset="0"/>
                <a:cs typeface="Times New Roman" pitchFamily="18" charset="0"/>
              </a:rPr>
              <a:t>  г. Бежецка Тверской области</a:t>
            </a:r>
          </a:p>
          <a:p>
            <a:pPr algn="r" eaLnBrk="0" hangingPunct="0">
              <a:defRPr/>
            </a:pPr>
            <a:endParaRPr lang="en-US" sz="1600" b="1" i="1" dirty="0">
              <a:solidFill>
                <a:srgbClr val="452E1F"/>
              </a:solidFill>
              <a:effectLst>
                <a:outerShdw blurRad="38100" dist="38100" dir="2700000" algn="tl">
                  <a:srgbClr val="C0C0C0"/>
                </a:outerShdw>
              </a:effectLst>
              <a:latin typeface="Times New Roman" pitchFamily="18" charset="0"/>
              <a:cs typeface="Times New Roman" pitchFamily="18" charset="0"/>
            </a:endParaRPr>
          </a:p>
          <a:p>
            <a:pPr algn="r" eaLnBrk="0" hangingPunct="0">
              <a:defRPr/>
            </a:pPr>
            <a:endParaRPr lang="ru-RU" b="1" dirty="0">
              <a:solidFill>
                <a:srgbClr val="452E1F"/>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advClick="0">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900igr.net/up/datai/221464/0001-002-.jpg"/>
          <p:cNvPicPr>
            <a:picLocks noChangeAspect="1" noChangeArrowheads="1"/>
          </p:cNvPicPr>
          <p:nvPr/>
        </p:nvPicPr>
        <p:blipFill>
          <a:blip r:embed="rId4"/>
          <a:srcRect/>
          <a:stretch>
            <a:fillRect/>
          </a:stretch>
        </p:blipFill>
        <p:spPr bwMode="auto">
          <a:xfrm>
            <a:off x="0" y="0"/>
            <a:ext cx="6858000" cy="9144000"/>
          </a:xfrm>
          <a:prstGeom prst="rect">
            <a:avLst/>
          </a:prstGeom>
          <a:noFill/>
          <a:ln w="9525">
            <a:noFill/>
            <a:miter lim="800000"/>
            <a:headEnd/>
            <a:tailEnd/>
          </a:ln>
        </p:spPr>
      </p:pic>
      <p:sp>
        <p:nvSpPr>
          <p:cNvPr id="13315" name="Rectangle 3"/>
          <p:cNvSpPr>
            <a:spLocks noChangeArrowheads="1"/>
          </p:cNvSpPr>
          <p:nvPr/>
        </p:nvSpPr>
        <p:spPr bwMode="auto">
          <a:xfrm>
            <a:off x="214313" y="381000"/>
            <a:ext cx="6375400" cy="892552"/>
          </a:xfrm>
          <a:prstGeom prst="rect">
            <a:avLst/>
          </a:prstGeom>
          <a:noFill/>
          <a:ln w="9525">
            <a:noFill/>
            <a:miter lim="800000"/>
            <a:headEnd/>
            <a:tailEnd/>
          </a:ln>
        </p:spPr>
        <p:txBody>
          <a:bodyPr anchor="ctr">
            <a:spAutoFit/>
          </a:bodyPr>
          <a:lstStyle/>
          <a:p>
            <a:pPr algn="just">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После пленения до 18 июля 1941 года дед содержался в лагере военнопленных в г. Дзержинске. С конца июля 1941 года до августа 1941 года находился в лагере военнопленных №307 в Польше. </a:t>
            </a:r>
            <a:endParaRPr lang="ru-RU" sz="1300" dirty="0">
              <a:effectLst>
                <a:outerShdw blurRad="38100" dist="38100" dir="2700000" algn="tl">
                  <a:srgbClr val="000000">
                    <a:alpha val="43137"/>
                  </a:srgbClr>
                </a:outerShdw>
              </a:effectLst>
              <a:latin typeface="Times New Roman" pitchFamily="18" charset="0"/>
              <a:cs typeface="Times New Roman" pitchFamily="18" charset="0"/>
            </a:endParaRPr>
          </a:p>
          <a:p>
            <a:pPr algn="just" eaLnBrk="0" hangingPunct="0">
              <a:defRPr/>
            </a:pPr>
            <a:endParaRPr lang="ru-RU" sz="1300" dirty="0">
              <a:latin typeface="Times New Roman" pitchFamily="18" charset="0"/>
              <a:cs typeface="Times New Roman" pitchFamily="18" charset="0"/>
            </a:endParaRPr>
          </a:p>
        </p:txBody>
      </p:sp>
      <p:pic>
        <p:nvPicPr>
          <p:cNvPr id="14340" name="Рисунок 3" descr="https://imgprx.livejournal.net/530e3bbc98a741e702f0abba715458c1e5bd5d56/WaSL1i623QkaJdsRLbDLL-B7dOEiflgto85r-AbSbonQ7s05rSPDB6NTTI-jDqy82RDTNQppGiEPQ_8KHw10-oRq_ET2xKHVpPwomantVUY"/>
          <p:cNvPicPr>
            <a:picLocks noChangeAspect="1" noChangeArrowheads="1"/>
          </p:cNvPicPr>
          <p:nvPr/>
        </p:nvPicPr>
        <p:blipFill>
          <a:blip r:embed="rId5"/>
          <a:srcRect/>
          <a:stretch>
            <a:fillRect/>
          </a:stretch>
        </p:blipFill>
        <p:spPr bwMode="auto">
          <a:xfrm>
            <a:off x="476672" y="2714612"/>
            <a:ext cx="5976664" cy="5313772"/>
          </a:xfrm>
          <a:prstGeom prst="rect">
            <a:avLst/>
          </a:prstGeom>
          <a:ln>
            <a:noFill/>
          </a:ln>
          <a:effectLst>
            <a:softEdge rad="112500"/>
          </a:effectLst>
        </p:spPr>
      </p:pic>
      <p:sp>
        <p:nvSpPr>
          <p:cNvPr id="5" name="Прямоугольник 4"/>
          <p:cNvSpPr/>
          <p:nvPr/>
        </p:nvSpPr>
        <p:spPr>
          <a:xfrm>
            <a:off x="285728" y="1214414"/>
            <a:ext cx="6286544" cy="1092607"/>
          </a:xfrm>
          <a:prstGeom prst="rect">
            <a:avLst/>
          </a:prstGeom>
        </p:spPr>
        <p:txBody>
          <a:bodyPr wrap="square">
            <a:spAutoFit/>
          </a:bodyPr>
          <a:lstStyle/>
          <a:p>
            <a:pPr algn="just">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Согласно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архивных документов, в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Бяла-Подляске</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были ужасающие условия содержания. Истощение, болезни и смерть заключенных вызывались недостаточным и скверным питанием, а чаще настоящим голодом… Питание было таким скудным, что они съели всю листву с деревьев и траву.</a:t>
            </a:r>
          </a:p>
          <a:p>
            <a:pPr algn="just">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1300" dirty="0">
              <a:effectLst>
                <a:outerShdw blurRad="38100" dist="38100" dir="2700000" algn="tl">
                  <a:srgbClr val="000000">
                    <a:alpha val="43137"/>
                  </a:srgbClr>
                </a:outerShdw>
              </a:effectLst>
            </a:endParaRPr>
          </a:p>
        </p:txBody>
      </p:sp>
    </p:spTree>
  </p:cSld>
  <p:clrMapOvr>
    <a:masterClrMapping/>
  </p:clrMapOvr>
  <p:transition>
    <p:strips/>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4339" name="Rectangle 3"/>
          <p:cNvSpPr>
            <a:spLocks noChangeArrowheads="1"/>
          </p:cNvSpPr>
          <p:nvPr/>
        </p:nvSpPr>
        <p:spPr bwMode="auto">
          <a:xfrm>
            <a:off x="571480" y="285750"/>
            <a:ext cx="6018233" cy="1692771"/>
          </a:xfrm>
          <a:prstGeom prst="rect">
            <a:avLst/>
          </a:prstGeom>
          <a:noFill/>
          <a:ln w="9525">
            <a:noFill/>
            <a:miter lim="800000"/>
            <a:headEnd/>
            <a:tailEnd/>
          </a:ln>
        </p:spPr>
        <p:txBody>
          <a:bodyPr wrap="square" anchor="ctr">
            <a:spAutoFit/>
          </a:bodyPr>
          <a:lstStyle/>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августа по сентябрь 1941 года Рысев Леонид Иванович находился в центральном лагере военнопленных «7А» в г.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Моосбург</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(Германия). </a:t>
            </a: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Дед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вспоминал, что этот лагерь был интернациональным, там действительно, были не только русские, но и поляки, французы. По прибытии в лагерь их сразу распределили по баракам  по национальному признаку, и отношение к русским, по его воспоминаниям, было самым жестоким.           </a:t>
            </a:r>
          </a:p>
        </p:txBody>
      </p:sp>
      <p:pic>
        <p:nvPicPr>
          <p:cNvPr id="15364" name="Рисунок 3" descr="http://www.moosburg.org/info/stalag/bilder/us1.jpg"/>
          <p:cNvPicPr>
            <a:picLocks noChangeAspect="1" noChangeArrowheads="1"/>
          </p:cNvPicPr>
          <p:nvPr/>
        </p:nvPicPr>
        <p:blipFill>
          <a:blip r:embed="rId4"/>
          <a:srcRect/>
          <a:stretch>
            <a:fillRect/>
          </a:stretch>
        </p:blipFill>
        <p:spPr bwMode="auto">
          <a:xfrm>
            <a:off x="428604" y="2214546"/>
            <a:ext cx="4800596" cy="2887663"/>
          </a:xfrm>
          <a:prstGeom prst="rect">
            <a:avLst/>
          </a:prstGeom>
          <a:ln>
            <a:noFill/>
          </a:ln>
          <a:effectLst>
            <a:softEdge rad="112500"/>
          </a:effectLst>
        </p:spPr>
      </p:pic>
      <p:sp>
        <p:nvSpPr>
          <p:cNvPr id="14341" name="Rectangle 4"/>
          <p:cNvSpPr>
            <a:spLocks noChangeArrowheads="1"/>
          </p:cNvSpPr>
          <p:nvPr/>
        </p:nvSpPr>
        <p:spPr bwMode="auto">
          <a:xfrm>
            <a:off x="214313" y="5014888"/>
            <a:ext cx="6429375" cy="1692771"/>
          </a:xfrm>
          <a:prstGeom prst="rect">
            <a:avLst/>
          </a:prstGeom>
          <a:noFill/>
          <a:ln w="9525">
            <a:noFill/>
            <a:miter lim="800000"/>
            <a:headEnd/>
            <a:tailEnd/>
          </a:ln>
        </p:spPr>
        <p:txBody>
          <a:bodyPr wrap="square" anchor="ctr">
            <a:spAutoFit/>
          </a:bodyPr>
          <a:lstStyle/>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Жестокое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отношение вынудило деда к побегу, но, по его словам, «поймали быстро», обессиленный пленник просто не смог далеко убежать, преследуемый надзирателями с собаками… Больше попыток побега дед не предпринимал, поскольку за вторую попытку побега расстреливали на месте, а он хотел жить. И именно жажда жизни, стойкость духа помогли ему выжить в том кошмаре.</a:t>
            </a:r>
          </a:p>
          <a:p>
            <a:pPr indent="449263" algn="just" eaLnBrk="0" hangingPunct="0">
              <a:defRPr/>
            </a:pPr>
            <a:endParaRPr lang="ru-RU" sz="1300" dirty="0">
              <a:solidFill>
                <a:srgbClr val="452E1F"/>
              </a:solidFill>
              <a:latin typeface="Times New Roman" pitchFamily="18" charset="0"/>
              <a:cs typeface="Times New Roman" pitchFamily="18" charset="0"/>
            </a:endParaRP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6387" name="Rectangle 3"/>
          <p:cNvSpPr>
            <a:spLocks noChangeArrowheads="1"/>
          </p:cNvSpPr>
          <p:nvPr/>
        </p:nvSpPr>
        <p:spPr bwMode="auto">
          <a:xfrm>
            <a:off x="322263" y="857250"/>
            <a:ext cx="3803650" cy="1092200"/>
          </a:xfrm>
          <a:prstGeom prst="rect">
            <a:avLst/>
          </a:prstGeom>
          <a:noFill/>
          <a:ln w="9525">
            <a:noFill/>
            <a:miter lim="800000"/>
            <a:headEnd/>
            <a:tailEnd/>
          </a:ln>
        </p:spPr>
        <p:txBody>
          <a:bodyPr anchor="ctr">
            <a:spAutoFit/>
          </a:bodyPr>
          <a:lstStyle/>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 середины сентября 1941 года по начало октября 1941 года  дед в составе рабочей команды работал на ремонте канала в районе г.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Ландсхут</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(Германия), после чего находился на излечении в госпитале «Красного Креста» в г.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Ландсхут</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6388" name="Рисунок 3" descr="https://rckrt.ru/wp-content/uploads/2017/10/img245-1024x653.jpg"/>
          <p:cNvPicPr>
            <a:picLocks noChangeAspect="1" noChangeArrowheads="1"/>
          </p:cNvPicPr>
          <p:nvPr/>
        </p:nvPicPr>
        <p:blipFill>
          <a:blip r:embed="rId4"/>
          <a:srcRect/>
          <a:stretch>
            <a:fillRect/>
          </a:stretch>
        </p:blipFill>
        <p:spPr bwMode="auto">
          <a:xfrm>
            <a:off x="4286250" y="381000"/>
            <a:ext cx="1893888" cy="2190750"/>
          </a:xfrm>
          <a:prstGeom prst="rect">
            <a:avLst/>
          </a:prstGeom>
          <a:ln>
            <a:noFill/>
          </a:ln>
          <a:effectLst>
            <a:softEdge rad="112500"/>
          </a:effectLst>
        </p:spPr>
      </p:pic>
      <p:sp>
        <p:nvSpPr>
          <p:cNvPr id="16389" name="Rectangle 4"/>
          <p:cNvSpPr>
            <a:spLocks noChangeArrowheads="1"/>
          </p:cNvSpPr>
          <p:nvPr/>
        </p:nvSpPr>
        <p:spPr bwMode="auto">
          <a:xfrm>
            <a:off x="285750" y="2643188"/>
            <a:ext cx="6375400" cy="692150"/>
          </a:xfrm>
          <a:prstGeom prst="rect">
            <a:avLst/>
          </a:prstGeom>
          <a:noFill/>
          <a:ln w="9525">
            <a:noFill/>
            <a:miter lim="800000"/>
            <a:headEnd/>
            <a:tailEnd/>
          </a:ln>
        </p:spPr>
        <p:txBody>
          <a:bodyPr anchor="ctr">
            <a:spAutoFit/>
          </a:bodyPr>
          <a:lstStyle/>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 марта 1942 года по март 1945 года мой дед Рысев Леонид Иванович работал чернорабочим в составе железнодорожной рабочей команды №2980 г.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Мюльдорф</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(Германия). </a:t>
            </a:r>
          </a:p>
        </p:txBody>
      </p:sp>
      <p:pic>
        <p:nvPicPr>
          <p:cNvPr id="16390" name="Рисунок 5" descr="ÐÐ°ÑÐ¸ÑÑÑÐºÐ¸Ðµ ÐºÐ¾Ð½ÑÐ»Ð°Ð³ÐµÑÑ"/>
          <p:cNvPicPr>
            <a:picLocks noChangeAspect="1" noChangeArrowheads="1"/>
          </p:cNvPicPr>
          <p:nvPr/>
        </p:nvPicPr>
        <p:blipFill>
          <a:blip r:embed="rId5"/>
          <a:srcRect/>
          <a:stretch>
            <a:fillRect/>
          </a:stretch>
        </p:blipFill>
        <p:spPr bwMode="auto">
          <a:xfrm>
            <a:off x="642918" y="3428992"/>
            <a:ext cx="2803525" cy="4572000"/>
          </a:xfrm>
          <a:prstGeom prst="rect">
            <a:avLst/>
          </a:prstGeom>
          <a:ln>
            <a:noFill/>
          </a:ln>
          <a:effectLst>
            <a:softEdge rad="112500"/>
          </a:effectLst>
        </p:spPr>
      </p:pic>
      <p:sp>
        <p:nvSpPr>
          <p:cNvPr id="7" name="Прямоугольник 6"/>
          <p:cNvSpPr/>
          <p:nvPr/>
        </p:nvSpPr>
        <p:spPr>
          <a:xfrm>
            <a:off x="3857628" y="3214688"/>
            <a:ext cx="2786060" cy="2092881"/>
          </a:xfrm>
          <a:prstGeom prst="rect">
            <a:avLst/>
          </a:prstGeom>
        </p:spPr>
        <p:txBody>
          <a:bodyPr wrap="square">
            <a:spAutoFit/>
          </a:bodyPr>
          <a:lstStyle/>
          <a:p>
            <a:pPr algn="just">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Мюльдорфе</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был не очень большой лагерь, и порядки там были не такие строгие, как в Дахау. В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Мюльдорфе</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располагались бригады, предназначенные для принудительного труда за пределами концлагеря Дахау – фашистам катастрофически не хватало рабочей силы.</a:t>
            </a:r>
          </a:p>
          <a:p>
            <a:pPr algn="just">
              <a:defRPr/>
            </a:pP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pic>
        <p:nvPicPr>
          <p:cNvPr id="17412" name="Рисунок 3" descr="ÐÐµÐ»Ð¾ 22824."/>
          <p:cNvPicPr>
            <a:picLocks noChangeAspect="1" noChangeArrowheads="1"/>
          </p:cNvPicPr>
          <p:nvPr/>
        </p:nvPicPr>
        <p:blipFill>
          <a:blip r:embed="rId4"/>
          <a:srcRect/>
          <a:stretch>
            <a:fillRect/>
          </a:stretch>
        </p:blipFill>
        <p:spPr bwMode="auto">
          <a:xfrm>
            <a:off x="1000108" y="714348"/>
            <a:ext cx="5286412"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3" name="Rectangle 4"/>
          <p:cNvSpPr>
            <a:spLocks noChangeArrowheads="1"/>
          </p:cNvSpPr>
          <p:nvPr/>
        </p:nvSpPr>
        <p:spPr bwMode="auto">
          <a:xfrm>
            <a:off x="374650" y="4143372"/>
            <a:ext cx="6108700" cy="1892826"/>
          </a:xfrm>
          <a:prstGeom prst="rect">
            <a:avLst/>
          </a:prstGeom>
          <a:noFill/>
          <a:ln w="9525">
            <a:noFill/>
            <a:miter lim="800000"/>
            <a:headEnd/>
            <a:tailEnd/>
          </a:ln>
        </p:spPr>
        <p:txBody>
          <a:bodyPr wrap="square" anchor="ctr">
            <a:spAutoFit/>
          </a:bodyPr>
          <a:lstStyle/>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лагерь в </a:t>
            </a:r>
            <a:r>
              <a:rPr lang="ru-RU" sz="13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Мюльдорфе</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дед еще вспоминал, что именно там фашисты активно набирали русских в так называемую РОА – Русскую освободительную армию (так назывались антисоветские части и подразделения в составе Вермахта), которой командовал А.А. Власов. Дед рассказывал, что шли туда немногие (примерно 1 человек из 10), шли за свободой, но за кусок хлеба предавали Родину, и часто бывали случаи расправы заключенных с теми, кто соглашался служить в РОА. Никакие испытания и зверства фашистов не могли сломить русский народ, которых, даже оказавшись в застенках концлагерей, не готов был на предательство…</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8435" name="Rectangle 3"/>
          <p:cNvSpPr>
            <a:spLocks noChangeArrowheads="1"/>
          </p:cNvSpPr>
          <p:nvPr/>
        </p:nvSpPr>
        <p:spPr bwMode="auto">
          <a:xfrm>
            <a:off x="214313" y="165557"/>
            <a:ext cx="6429375" cy="4816703"/>
          </a:xfrm>
          <a:prstGeom prst="rect">
            <a:avLst/>
          </a:prstGeom>
          <a:noFill/>
          <a:ln w="9525">
            <a:noFill/>
            <a:miter lim="800000"/>
            <a:headEnd/>
            <a:tailEnd/>
          </a:ln>
        </p:spPr>
        <p:txBody>
          <a:bodyPr anchor="ctr">
            <a:spAutoFit/>
          </a:bodyPr>
          <a:lstStyle/>
          <a:p>
            <a:pPr indent="449263" algn="just" eaLnBrk="0" hangingPunct="0">
              <a:defRPr/>
            </a:pPr>
            <a:endPar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месяца до окончания войны, когда русские войска уже шли победным маршем по Европе, а фашисты спешно сворачивали деятельность всех концлагерей, уничтожая все доказательства преступной деятельности, дед был направлен на </a:t>
            </a:r>
            <a:r>
              <a:rPr lang="ru-RU" sz="14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сельхозработы</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у помещика в с. </a:t>
            </a:r>
            <a:r>
              <a:rPr lang="ru-RU" sz="1400" dirty="0" err="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Бухофен</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и в мае 1945 года был освобожден американскими войсками. При освобождении все пленники сразу приглашались на ПМЖ в Америку и Канаду, дед вспоминал об этом факте с легкой иронией (дескать, вот, мог бы и в Канаде жить сейчас), но у него даже мысли такой не возникло – покинуть Родину: для чего тогда он выжил, если в мирное время станет предателем?</a:t>
            </a: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Однако страдания советских военнопленных с окончанием войны не прекратились. На роди­не их подозревали в предательстве, так как они не выполнили приказ № 270 от 16.8.1941 г. По этому приказу военнопленные приравнивались к «дезертирам-измен­никам Родины». В результате этого их отправляли в так называемые «фильтрацион­ные лагеря», где они подвергались допросам. Многие из них, если не подавляющее большинство, были приговорены к лагерному заключению. </a:t>
            </a:r>
          </a:p>
          <a:p>
            <a:pPr indent="449263" algn="just" eaLnBrk="0" hangingPunct="0">
              <a:defRPr/>
            </a:pP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Так</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мой дед, Рысев Леонид Иванович, проходил фильтрацию  ОКР СМЕРШ в Праге и Братиславе, после чего был направлен на военную службу в г. Львов и мобилизован в 1946 году. Данные о проведении Рысевым Л</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 враждебной деятельности в период пребывания в немецком плену отсутствовали.</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8435" name="Rectangle 3"/>
          <p:cNvSpPr>
            <a:spLocks noChangeArrowheads="1"/>
          </p:cNvSpPr>
          <p:nvPr/>
        </p:nvSpPr>
        <p:spPr bwMode="auto">
          <a:xfrm>
            <a:off x="3286125" y="571500"/>
            <a:ext cx="3357563" cy="4108817"/>
          </a:xfrm>
          <a:prstGeom prst="rect">
            <a:avLst/>
          </a:prstGeom>
          <a:noFill/>
          <a:ln w="9525">
            <a:noFill/>
            <a:miter lim="800000"/>
            <a:headEnd/>
            <a:tailEnd/>
          </a:ln>
        </p:spPr>
        <p:txBody>
          <a:bodyPr anchor="ctr">
            <a:spAutoFit/>
          </a:bodyPr>
          <a:lstStyle/>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Для деда началась мирная жизнь, он второй раз женился, у него родилось еще двое детей (в том числе и мой отец), он работал столяром в ДОЦ. </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1985 году дед был награжден Орденом Отечественной войны </a:t>
            </a:r>
            <a:r>
              <a:rPr lang="en-US"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II</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степени.</a:t>
            </a:r>
          </a:p>
          <a:p>
            <a:pPr indent="449263" algn="just">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 стала ли мирная жизнь для него действительно мирной? Сколько раз он просыпался ночью, когда ему снились ужасы фашистского плена? Сколько раз в день он вспоминал кошмары фашистских застенков? Об этом знал только он один. Он очень мало рассказывал о пребывании в плену, даже своему сыну; видимо, это слишком болезненные воспоминания, настолько тяжелые и страшные, что он старался переживать их только сам…</a:t>
            </a:r>
          </a:p>
          <a:p>
            <a:pPr indent="449263" algn="just" eaLnBrk="0" hangingPunct="0">
              <a:defRPr/>
            </a:pPr>
            <a:endParaRPr lang="ru-RU" sz="1400" dirty="0"/>
          </a:p>
          <a:p>
            <a:pPr indent="449263" algn="just" eaLnBrk="0" hangingPunct="0">
              <a:defRPr/>
            </a:pPr>
            <a:endParaRPr lang="ru-RU" sz="1300" dirty="0">
              <a:latin typeface="Times New Roman" pitchFamily="18" charset="0"/>
              <a:cs typeface="Times New Roman" pitchFamily="18" charset="0"/>
            </a:endParaRPr>
          </a:p>
          <a:p>
            <a:pPr indent="449263" algn="just" eaLnBrk="0" hangingPunct="0">
              <a:defRPr/>
            </a:pPr>
            <a:endParaRPr lang="ru-RU" sz="1300" dirty="0">
              <a:latin typeface="Times New Roman" pitchFamily="18" charset="0"/>
              <a:cs typeface="Times New Roman" pitchFamily="18" charset="0"/>
            </a:endParaRPr>
          </a:p>
        </p:txBody>
      </p:sp>
      <p:pic>
        <p:nvPicPr>
          <p:cNvPr id="19460" name="Рисунок 4"/>
          <p:cNvPicPr>
            <a:picLocks noChangeAspect="1" noChangeArrowheads="1"/>
          </p:cNvPicPr>
          <p:nvPr/>
        </p:nvPicPr>
        <p:blipFill>
          <a:blip r:embed="rId4"/>
          <a:srcRect/>
          <a:stretch>
            <a:fillRect/>
          </a:stretch>
        </p:blipFill>
        <p:spPr bwMode="auto">
          <a:xfrm>
            <a:off x="428625" y="357188"/>
            <a:ext cx="2643188" cy="2095500"/>
          </a:xfrm>
          <a:prstGeom prst="rect">
            <a:avLst/>
          </a:prstGeom>
          <a:ln>
            <a:noFill/>
          </a:ln>
          <a:effectLst>
            <a:softEdge rad="112500"/>
          </a:effectLst>
        </p:spPr>
      </p:pic>
      <p:pic>
        <p:nvPicPr>
          <p:cNvPr id="19461" name="Рисунок 5"/>
          <p:cNvPicPr>
            <a:picLocks noChangeAspect="1" noChangeArrowheads="1"/>
          </p:cNvPicPr>
          <p:nvPr/>
        </p:nvPicPr>
        <p:blipFill>
          <a:blip r:embed="rId5"/>
          <a:srcRect/>
          <a:stretch>
            <a:fillRect/>
          </a:stretch>
        </p:blipFill>
        <p:spPr bwMode="auto">
          <a:xfrm>
            <a:off x="214312" y="2987824"/>
            <a:ext cx="3000375" cy="2667000"/>
          </a:xfrm>
          <a:prstGeom prst="rect">
            <a:avLst/>
          </a:prstGeom>
          <a:ln>
            <a:noFill/>
          </a:ln>
          <a:effectLst>
            <a:softEdge rad="112500"/>
          </a:effectLst>
        </p:spPr>
      </p:pic>
      <p:sp>
        <p:nvSpPr>
          <p:cNvPr id="18438" name="Rectangle 7"/>
          <p:cNvSpPr>
            <a:spLocks noChangeArrowheads="1"/>
          </p:cNvSpPr>
          <p:nvPr/>
        </p:nvSpPr>
        <p:spPr bwMode="auto">
          <a:xfrm>
            <a:off x="268288" y="5905500"/>
            <a:ext cx="3589337" cy="2092325"/>
          </a:xfrm>
          <a:prstGeom prst="rect">
            <a:avLst/>
          </a:prstGeom>
          <a:noFill/>
          <a:ln w="9525">
            <a:noFill/>
            <a:miter lim="800000"/>
            <a:headEnd/>
            <a:tailEnd/>
          </a:ln>
        </p:spPr>
        <p:txBody>
          <a:bodyPr anchor="ctr">
            <a:spAutoFit/>
          </a:bodyPr>
          <a:lstStyle/>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Эта память была с дедом всю его жизнь. Воспоминания, которые не давали уснуть, заставляя вновь и вновь возвращаться туда, в фашистские застенки, вновь и вновь переживать смерть товарищей, чувствовать агонию от издевательств, смотреть в глаза смерти, умирать от голода и холода…Память, память, ты порой тревожно бьёшь по нервам, бешено скользя, позабыть такое невозможно, потому что забывать нельзя!</a:t>
            </a:r>
          </a:p>
        </p:txBody>
      </p:sp>
      <p:pic>
        <p:nvPicPr>
          <p:cNvPr id="19463" name="Рисунок 11"/>
          <p:cNvPicPr>
            <a:picLocks noChangeAspect="1" noChangeArrowheads="1"/>
          </p:cNvPicPr>
          <p:nvPr/>
        </p:nvPicPr>
        <p:blipFill>
          <a:blip r:embed="rId6"/>
          <a:srcRect/>
          <a:stretch>
            <a:fillRect/>
          </a:stretch>
        </p:blipFill>
        <p:spPr bwMode="auto">
          <a:xfrm>
            <a:off x="3857625" y="4572000"/>
            <a:ext cx="2523703" cy="3744416"/>
          </a:xfrm>
          <a:prstGeom prst="rect">
            <a:avLst/>
          </a:prstGeom>
          <a:noFill/>
          <a:ln w="9525">
            <a:noFill/>
            <a:miter lim="800000"/>
            <a:headEnd/>
            <a:tailEnd/>
          </a:ln>
        </p:spPr>
      </p:pic>
    </p:spTree>
  </p:cSld>
  <p:clrMapOvr>
    <a:masterClrMapping/>
  </p:clrMapOvr>
  <p:transition>
    <p:strips/>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8435" name="Rectangle 3"/>
          <p:cNvSpPr>
            <a:spLocks noChangeArrowheads="1"/>
          </p:cNvSpPr>
          <p:nvPr/>
        </p:nvSpPr>
        <p:spPr bwMode="auto">
          <a:xfrm>
            <a:off x="268288" y="-336599"/>
            <a:ext cx="6321425" cy="2308324"/>
          </a:xfrm>
          <a:prstGeom prst="rect">
            <a:avLst/>
          </a:prstGeom>
          <a:noFill/>
          <a:ln w="9525">
            <a:noFill/>
            <a:miter lim="800000"/>
            <a:headEnd/>
            <a:tailEnd/>
          </a:ln>
          <a:effectLst/>
        </p:spPr>
        <p:txBody>
          <a:bodyPr anchor="ctr">
            <a:spAutoFit/>
          </a:bodyPr>
          <a:lstStyle/>
          <a:p>
            <a:pPr algn="just" eaLnBrk="0" hangingPunct="0">
              <a:defRPr/>
            </a:pPr>
            <a:endParaRPr lang="ru-RU" sz="2400" b="1" u="sng" dirty="0" smtClean="0">
              <a:effectLst>
                <a:outerShdw blurRad="38100" dist="38100" dir="2700000" algn="tl">
                  <a:srgbClr val="C0C0C0"/>
                </a:outerShdw>
              </a:effectLst>
              <a:latin typeface="Times New Roman" pitchFamily="18" charset="0"/>
              <a:cs typeface="Times New Roman" pitchFamily="18" charset="0"/>
            </a:endParaRPr>
          </a:p>
          <a:p>
            <a:pPr algn="just" eaLnBrk="0" hangingPunct="0">
              <a:defRPr/>
            </a:pPr>
            <a:endParaRPr lang="ru-RU" sz="2400" b="1" u="sng" dirty="0" smtClean="0">
              <a:effectLst>
                <a:outerShdw blurRad="38100" dist="38100" dir="2700000" algn="tl">
                  <a:srgbClr val="C0C0C0"/>
                </a:outerShdw>
              </a:effectLst>
              <a:latin typeface="Times New Roman" pitchFamily="18" charset="0"/>
              <a:cs typeface="Times New Roman" pitchFamily="18" charset="0"/>
            </a:endParaRPr>
          </a:p>
          <a:p>
            <a:pPr algn="just" eaLnBrk="0" hangingPunct="0">
              <a:defRPr/>
            </a:pPr>
            <a:r>
              <a:rPr lang="ru-RU" sz="2400" b="1" u="sng" dirty="0" smtClean="0">
                <a:effectLst>
                  <a:outerShdw blurRad="38100" dist="38100" dir="2700000" algn="tl">
                    <a:srgbClr val="C0C0C0"/>
                  </a:outerShdw>
                </a:effectLst>
                <a:latin typeface="Times New Roman" pitchFamily="18" charset="0"/>
                <a:cs typeface="Times New Roman" pitchFamily="18" charset="0"/>
              </a:rPr>
              <a:t>4</a:t>
            </a:r>
            <a:r>
              <a:rPr lang="ru-RU" sz="2400" b="1" u="sng" dirty="0">
                <a:effectLst>
                  <a:outerShdw blurRad="38100" dist="38100" dir="2700000" algn="tl">
                    <a:srgbClr val="C0C0C0"/>
                  </a:outerShdw>
                </a:effectLst>
                <a:latin typeface="Times New Roman" pitchFamily="18" charset="0"/>
                <a:cs typeface="Times New Roman" pitchFamily="18" charset="0"/>
              </a:rPr>
              <a:t>. </a:t>
            </a:r>
            <a:r>
              <a:rPr lang="ru-RU" sz="24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Осуждение системы концлагерей фашисткой Германии в ходе Нюрнбергского процесса</a:t>
            </a:r>
            <a:r>
              <a:rPr lang="ru-RU" sz="2400" b="1" u="sng" dirty="0"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p>
          <a:p>
            <a:pPr algn="just" eaLnBrk="0" hangingPunct="0">
              <a:defRPr/>
            </a:pPr>
            <a:endParaRPr lang="ru-RU" sz="2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19460" name="Rectangle 4"/>
          <p:cNvSpPr>
            <a:spLocks noChangeArrowheads="1"/>
          </p:cNvSpPr>
          <p:nvPr/>
        </p:nvSpPr>
        <p:spPr bwMode="auto">
          <a:xfrm>
            <a:off x="268288" y="1033419"/>
            <a:ext cx="6429375" cy="4493538"/>
          </a:xfrm>
          <a:prstGeom prst="rect">
            <a:avLst/>
          </a:prstGeom>
          <a:noFill/>
          <a:ln w="9525">
            <a:noFill/>
            <a:miter lim="800000"/>
            <a:headEnd/>
            <a:tailEnd/>
          </a:ln>
        </p:spPr>
        <p:txBody>
          <a:bodyPr anchor="ctr">
            <a:spAutoFit/>
          </a:bodyPr>
          <a:lstStyle/>
          <a:p>
            <a:pPr indent="450850"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50850" algn="just" eaLnBrk="0" hangingPunct="0">
              <a:defRPr/>
            </a:pP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50850"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50850"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После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поражения нацисткой Германии во Второй Мировой войне в городе Нюрнберге состоялся международный суд над преступлениями нацистского режима. В ходе Нюрнбергского процесса представители стран антигитлеровской коалиции приступили к формированию Устава Международного военного трибунала, который определял преступления, попадающие под юрисдикцию трибунала.</a:t>
            </a:r>
          </a:p>
          <a:p>
            <a:pPr indent="450850"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К ним относились: преступления против мира, военные преступления и преступления против человечества, а именно, как гласила статья 6 Устава Международного Военного Трибунала: убийства, истребление, порабощение, ссылка и другие жестокости, совершенные в отношении гражданского населения до или во время войны, или преследования по политическим, расовым или религиозным мотивам в целях осуществления или в связи с любым преступлением, подлежащим юрисдикции Трибунала, независимо от того, являлись ли эти действия нарушением внутреннего права страны, где они были совершены, или нет.</a:t>
            </a:r>
          </a:p>
          <a:p>
            <a:pPr indent="450850"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Также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ходе заседаний Нюрнбергского процесса удалось выяснить, что концентрационный лагерь фактически являлся основным орудием в борьбе против евреев, против христианской церкви, против любого рода оппозиции и инакомыслия. Международный суд также доказал, что концентрационный лагерь использовался деятелями нацистского режима для совершения в огромных масштабах преступлений против человечности и военных преступлений</a:t>
            </a:r>
            <a:r>
              <a:rPr lang="ru-RU" sz="1300" dirty="0">
                <a:solidFill>
                  <a:schemeClr val="accent5">
                    <a:lumMod val="50000"/>
                  </a:schemeClr>
                </a:solidFill>
                <a:latin typeface="Times New Roman" pitchFamily="18" charset="0"/>
                <a:cs typeface="Times New Roman" pitchFamily="18" charset="0"/>
              </a:rPr>
              <a:t>. </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pic>
        <p:nvPicPr>
          <p:cNvPr id="21508" name="Рисунок 3" descr="15 Ð¿ÑÐ³Ð°ÑÑÐ¸Ñ ÑÐ°ÐºÑÐ¾Ð² Ð¸ ÑÐ¾ÑÐ¾Ð³ÑÐ°ÑÐ¸Ð¹ ÐÑÑÐ½Ð±ÐµÑÐ³ÑÐºÐ¾Ð³Ð¾ Ð¿ÑÐ¾ÑÐµÑÑÐ°"/>
          <p:cNvPicPr>
            <a:picLocks noChangeAspect="1" noChangeArrowheads="1"/>
          </p:cNvPicPr>
          <p:nvPr/>
        </p:nvPicPr>
        <p:blipFill>
          <a:blip r:embed="rId4"/>
          <a:srcRect/>
          <a:stretch>
            <a:fillRect/>
          </a:stretch>
        </p:blipFill>
        <p:spPr bwMode="auto">
          <a:xfrm>
            <a:off x="1357298" y="642910"/>
            <a:ext cx="4500594" cy="3524250"/>
          </a:xfrm>
          <a:prstGeom prst="rect">
            <a:avLst/>
          </a:prstGeom>
          <a:ln>
            <a:noFill/>
          </a:ln>
          <a:effectLst>
            <a:softEdge rad="112500"/>
          </a:effectLst>
        </p:spPr>
      </p:pic>
      <p:sp>
        <p:nvSpPr>
          <p:cNvPr id="20485" name="Rectangle 4"/>
          <p:cNvSpPr>
            <a:spLocks noChangeArrowheads="1"/>
          </p:cNvSpPr>
          <p:nvPr/>
        </p:nvSpPr>
        <p:spPr bwMode="auto">
          <a:xfrm>
            <a:off x="642918" y="4500562"/>
            <a:ext cx="5946795" cy="1892826"/>
          </a:xfrm>
          <a:prstGeom prst="rect">
            <a:avLst/>
          </a:prstGeom>
          <a:noFill/>
          <a:ln w="9525">
            <a:noFill/>
            <a:miter lim="800000"/>
            <a:headEnd/>
            <a:tailEnd/>
          </a:ln>
        </p:spPr>
        <p:txBody>
          <a:bodyPr wrap="square" anchor="ctr">
            <a:spAutoFit/>
          </a:bodyPr>
          <a:lstStyle/>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Нюрнбергский трибунал, создав прецедент подсудности высших государственных чиновников международному суду, опроверг средневековый принцип "Короли подсудны только Богу". Именно с Нюрнбергского процесса началась история международного уголовного права. Принципы, закрепленные в Уставе Трибунала, вскоре были подтверждены решениями Генеральной ассамблеи ООН как общепризнанные принципы международного права. Вынеся обвинительный приговор главным нацистским преступникам, Международный военный трибунал признал агрессию тягчайшим преступлением международного характера.</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0483" name="Rectangle 3"/>
          <p:cNvSpPr>
            <a:spLocks noChangeArrowheads="1"/>
          </p:cNvSpPr>
          <p:nvPr/>
        </p:nvSpPr>
        <p:spPr bwMode="auto">
          <a:xfrm>
            <a:off x="268288" y="68303"/>
            <a:ext cx="6321425" cy="1107996"/>
          </a:xfrm>
          <a:prstGeom prst="rect">
            <a:avLst/>
          </a:prstGeom>
          <a:noFill/>
          <a:ln w="9525">
            <a:noFill/>
            <a:miter lim="800000"/>
            <a:headEnd/>
            <a:tailEnd/>
          </a:ln>
          <a:effectLst/>
        </p:spPr>
        <p:txBody>
          <a:bodyPr anchor="ctr">
            <a:spAutoFit/>
          </a:bodyPr>
          <a:lstStyle/>
          <a:p>
            <a:pPr algn="just" eaLnBrk="0" hangingPunct="0">
              <a:defRPr/>
            </a:pPr>
            <a:endParaRPr lang="ru-RU" sz="1300" b="1" u="sng" dirty="0">
              <a:solidFill>
                <a:srgbClr val="452E1F"/>
              </a:solidFill>
              <a:effectLst>
                <a:outerShdw blurRad="38100" dist="38100" dir="2700000" algn="tl">
                  <a:srgbClr val="C0C0C0"/>
                </a:outerShdw>
              </a:effectLst>
              <a:latin typeface="Times New Roman" pitchFamily="18" charset="0"/>
              <a:cs typeface="Times New Roman" pitchFamily="18" charset="0"/>
            </a:endParaRPr>
          </a:p>
          <a:p>
            <a:pPr algn="just" eaLnBrk="0" hangingPunct="0">
              <a:defRPr/>
            </a:pPr>
            <a:endParaRPr lang="ru-RU" sz="1300" b="1" u="sng" dirty="0" smtClean="0">
              <a:solidFill>
                <a:srgbClr val="452E1F"/>
              </a:solidFill>
              <a:effectLst>
                <a:outerShdw blurRad="38100" dist="38100" dir="2700000" algn="tl">
                  <a:srgbClr val="C0C0C0"/>
                </a:outerShdw>
              </a:effectLst>
              <a:latin typeface="Times New Roman" pitchFamily="18" charset="0"/>
              <a:cs typeface="Times New Roman" pitchFamily="18" charset="0"/>
            </a:endParaRPr>
          </a:p>
          <a:p>
            <a:pPr algn="just" eaLnBrk="0" hangingPunct="0">
              <a:defRPr/>
            </a:pPr>
            <a:r>
              <a:rPr lang="ru-RU" sz="2000" b="1" u="sng" dirty="0" smtClean="0">
                <a:solidFill>
                  <a:srgbClr val="452E1F"/>
                </a:solidFill>
                <a:effectLst>
                  <a:outerShdw blurRad="38100" dist="38100" dir="2700000" algn="tl">
                    <a:srgbClr val="C0C0C0"/>
                  </a:outerShdw>
                </a:effectLst>
                <a:latin typeface="Times New Roman" pitchFamily="18" charset="0"/>
                <a:cs typeface="Times New Roman" pitchFamily="18" charset="0"/>
              </a:rPr>
              <a:t>5</a:t>
            </a:r>
            <a:r>
              <a:rPr lang="ru-RU" sz="20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Помнить</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тяжело</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забыть</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страшно</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endParaRPr lang="ru-RU" sz="2000" b="1" u="sng" dirty="0"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algn="just" eaLnBrk="0" hangingPunct="0">
              <a:defRPr/>
            </a:pPr>
            <a:r>
              <a:rPr lang="de-DE" sz="2000" b="1" u="sng" dirty="0" err="1"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Зачем</a:t>
            </a:r>
            <a:r>
              <a:rPr lang="de-DE" sz="2000" b="1" u="sng" dirty="0"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нужна</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память</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о </a:t>
            </a:r>
            <a:r>
              <a:rPr lang="de-DE" sz="2000"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концлагерях</a:t>
            </a:r>
            <a:r>
              <a:rPr lang="de-DE" sz="20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endParaRPr lang="de-DE" sz="20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21508" name="Rectangle 4"/>
          <p:cNvSpPr>
            <a:spLocks noChangeArrowheads="1"/>
          </p:cNvSpPr>
          <p:nvPr/>
        </p:nvSpPr>
        <p:spPr bwMode="auto">
          <a:xfrm>
            <a:off x="268288" y="1752719"/>
            <a:ext cx="6375400" cy="3093154"/>
          </a:xfrm>
          <a:prstGeom prst="rect">
            <a:avLst/>
          </a:prstGeom>
          <a:noFill/>
          <a:ln w="9525">
            <a:noFill/>
            <a:miter lim="800000"/>
            <a:headEnd/>
            <a:tailEnd/>
          </a:ln>
        </p:spPr>
        <p:txBody>
          <a:bodyPr anchor="ctr">
            <a:spAutoFit/>
          </a:bodyPr>
          <a:lstStyle/>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времени есть своя память – история. И поэтому мир никогда не забывает о традициях, о жестоких войнах, уносивших миллионы жизней. </a:t>
            </a: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момента окончания Второй мировой войны прошло уже много лет, кажется, это было уже очень давно. Но только не для узников, которые лично прошли сквозь ужасы фашистских застенков. Биография этих людей, среди которых был и мой дед – Рысев Леонид Иванович, — это настоящие уроки мужества для представителей подрастающего поколения. Это несломленные герои войны. Сохранить память о них священный долг каждого. Только сохраняя память о тех страшных событиях и отдавая дань уважения погибшим и выжившим в том аду людям, можно надеяться на то, что подобное больше никогда не повторится в человеческой истории. </a:t>
            </a:r>
          </a:p>
          <a:p>
            <a:pPr indent="449263" algn="just" eaLnBrk="0" hangingPunct="0">
              <a:defRPr/>
            </a:pP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300" dirty="0">
              <a:latin typeface="Times New Roman" pitchFamily="18" charset="0"/>
              <a:cs typeface="Times New Roman" pitchFamily="18" charset="0"/>
            </a:endParaRPr>
          </a:p>
          <a:p>
            <a:pPr indent="449263" algn="just" eaLnBrk="0" hangingPunct="0">
              <a:defRPr/>
            </a:pPr>
            <a:endParaRPr lang="ru-RU" sz="1300" dirty="0">
              <a:latin typeface="Times New Roman" pitchFamily="18" charset="0"/>
              <a:cs typeface="Times New Roman" pitchFamily="18" charset="0"/>
            </a:endParaRP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2531" name="Rectangle 3"/>
          <p:cNvSpPr>
            <a:spLocks noChangeArrowheads="1"/>
          </p:cNvSpPr>
          <p:nvPr/>
        </p:nvSpPr>
        <p:spPr bwMode="auto">
          <a:xfrm>
            <a:off x="268288" y="1276469"/>
            <a:ext cx="6375400" cy="4293483"/>
          </a:xfrm>
          <a:prstGeom prst="rect">
            <a:avLst/>
          </a:prstGeom>
          <a:noFill/>
          <a:ln w="9525">
            <a:noFill/>
            <a:miter lim="800000"/>
            <a:headEnd/>
            <a:tailEnd/>
          </a:ln>
        </p:spPr>
        <p:txBody>
          <a:bodyPr anchor="ctr">
            <a:spAutoFit/>
          </a:bodyPr>
          <a:lstStyle/>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 оказалось, что сохранить память о фашизме, не дать страшной истории рассыпаться на мифы не так-то просто. Добивая врага в его логове, народы СССР и всего человечества надеялись, что никогда больше ужас нацизма не повторится. Этого требовала память о разрушенных городах и сёлах, о десятках миллионов павших во Второй мировой войне.</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 вот, прошло </a:t>
            </a: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76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лет. Что мы видим? Нацизм возрождается во многих странах мира под разными личинами, а в некоторых странах действует уже совершенно открыто. </a:t>
            </a:r>
            <a:r>
              <a:rPr lang="ru-RU" sz="1300" b="1"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Самое </a:t>
            </a:r>
            <a:r>
              <a:rPr lang="ru-RU" sz="13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страшное, что нацизм постепенно становится обыденным явлением в мире, вызывающе соседствуя с нами в толерантном ко всему либеральном обществе. Фашистские государства становятся нашими соседями, и мы вынуждены иметь с ними дипломатические отношения, торговать, переговариваться! Мы постепенно смиряемся с таким соседством, привыкаем к нему, мы его не пресекаем, не преследуем. Люди мира словно забыли свою историю, что нацизм – это смерть, которая рано или поздно, если не убить нацизм в зародыше, придёт в их дом.</a:t>
            </a: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b="1"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Идеологию </a:t>
            </a:r>
            <a:r>
              <a:rPr lang="ru-RU" sz="13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невозможно уничтожить, физически устраняя её носителей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она сохраняется в воспоминаниях людей, в культуре и искусстве, в повседневной жизни. Даже победители исподволь заражаются вражеской идеологией, сражаясь с ней! Нацистские идеи остаются навсегда в человеческом сознании, сохраняются в закоулках человеческой памяти, и в удобный момент пробуждаются для новой жизни, чтобы захватить всё сознание человека.</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900igr.net/up/datai/221464/0001-002-.jpg"/>
          <p:cNvPicPr>
            <a:picLocks noChangeAspect="1" noChangeArrowheads="1"/>
          </p:cNvPicPr>
          <p:nvPr/>
        </p:nvPicPr>
        <p:blipFill>
          <a:blip r:embed="rId2"/>
          <a:srcRect/>
          <a:stretch>
            <a:fillRect/>
          </a:stretch>
        </p:blipFill>
        <p:spPr bwMode="auto">
          <a:xfrm>
            <a:off x="0" y="0"/>
            <a:ext cx="6858000" cy="9144000"/>
          </a:xfrm>
          <a:prstGeom prst="rect">
            <a:avLst/>
          </a:prstGeom>
          <a:noFill/>
          <a:ln w="9525">
            <a:noFill/>
            <a:miter lim="800000"/>
            <a:headEnd/>
            <a:tailEnd/>
          </a:ln>
        </p:spPr>
      </p:pic>
      <p:sp>
        <p:nvSpPr>
          <p:cNvPr id="66563" name="Rectangle 3"/>
          <p:cNvSpPr>
            <a:spLocks noChangeArrowheads="1"/>
          </p:cNvSpPr>
          <p:nvPr/>
        </p:nvSpPr>
        <p:spPr bwMode="auto">
          <a:xfrm>
            <a:off x="3322638" y="666750"/>
            <a:ext cx="3267075" cy="1384300"/>
          </a:xfrm>
          <a:prstGeom prst="rect">
            <a:avLst/>
          </a:prstGeom>
          <a:noFill/>
          <a:ln w="9525">
            <a:noFill/>
            <a:miter lim="800000"/>
            <a:headEnd/>
            <a:tailEnd/>
          </a:ln>
          <a:effectLst/>
        </p:spPr>
        <p:txBody>
          <a:bodyPr anchor="ctr">
            <a:spAutoFit/>
          </a:bodyPr>
          <a:lstStyle/>
          <a:p>
            <a:pPr indent="449263" algn="r" eaLnBrk="0" hangingPunct="0">
              <a:defRPr/>
            </a:pPr>
            <a: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Дайте человеку цель,</a:t>
            </a:r>
          </a:p>
          <a:p>
            <a:pPr indent="449263" algn="r" eaLnBrk="0" hangingPunct="0">
              <a:defRPr/>
            </a:pPr>
            <a: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ради которой стоит жить </a:t>
            </a:r>
          </a:p>
          <a:p>
            <a:pPr indent="449263" algn="r" eaLnBrk="0" hangingPunct="0">
              <a:defRPr/>
            </a:pPr>
            <a: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и он сможет выжить в любой ситуации.</a:t>
            </a:r>
            <a:b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br>
            <a: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r>
            <a:b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br>
            <a:r>
              <a:rPr lang="ru-RU" sz="1400" b="1" i="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/И.В. Гёте/</a:t>
            </a:r>
            <a:endParaRPr lang="ru-RU"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66564" name="Rectangle 4"/>
          <p:cNvSpPr>
            <a:spLocks noChangeArrowheads="1"/>
          </p:cNvSpPr>
          <p:nvPr/>
        </p:nvSpPr>
        <p:spPr bwMode="auto">
          <a:xfrm>
            <a:off x="322263" y="2952750"/>
            <a:ext cx="5838825" cy="2246769"/>
          </a:xfrm>
          <a:prstGeom prst="rect">
            <a:avLst/>
          </a:prstGeom>
          <a:noFill/>
          <a:ln w="9525">
            <a:noFill/>
            <a:miter lim="800000"/>
            <a:headEnd/>
            <a:tailEnd/>
          </a:ln>
          <a:effectLst/>
        </p:spPr>
        <p:txBody>
          <a:bodyPr anchor="ctr">
            <a:spAutoFit/>
          </a:bodyPr>
          <a:lstStyle/>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ПЛАН РАБОТЫ:</a:t>
            </a:r>
          </a:p>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1. </a:t>
            </a:r>
            <a:r>
              <a:rPr lang="ru-RU" sz="1400" b="1" dirty="0"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Введение: актуальность</a:t>
            </a: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ru-RU" sz="1400" b="1" dirty="0"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цель, </a:t>
            </a: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гипотеза, задачи исследования</a:t>
            </a:r>
          </a:p>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2. Эхо войны – концлагеря</a:t>
            </a:r>
          </a:p>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3. Огненный путь концлагерей (на примере военной биографии деда – Рысева Леонида Ивановича).</a:t>
            </a:r>
          </a:p>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4.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Осуждение</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системы</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концлагерей</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фашисткой</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Г</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ермании</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в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ходе</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Нюрнбергского</a:t>
            </a:r>
            <a:r>
              <a:rPr lang="de-DE"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4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процесса</a:t>
            </a: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p>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5. Помнить – тяжело, забыть – страшно. Зачем нужна память о концлагерях.</a:t>
            </a:r>
          </a:p>
          <a:p>
            <a:pPr indent="449263" algn="just" eaLnBrk="0" hangingPunct="0">
              <a:defRPr/>
            </a:pPr>
            <a:r>
              <a:rPr lang="ru-RU" sz="1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6. Список литературы.</a:t>
            </a: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23555" name="Прямоугольник 2"/>
          <p:cNvSpPr>
            <a:spLocks noChangeArrowheads="1"/>
          </p:cNvSpPr>
          <p:nvPr/>
        </p:nvSpPr>
        <p:spPr bwMode="auto">
          <a:xfrm>
            <a:off x="268288" y="714348"/>
            <a:ext cx="6375400" cy="2308324"/>
          </a:xfrm>
          <a:prstGeom prst="rect">
            <a:avLst/>
          </a:prstGeom>
          <a:noFill/>
          <a:ln w="9525">
            <a:noFill/>
            <a:miter lim="800000"/>
            <a:headEnd/>
            <a:tailEnd/>
          </a:ln>
        </p:spPr>
        <p:txBody>
          <a:bodyPr wrap="square">
            <a:spAutoFit/>
          </a:bodyPr>
          <a:lstStyle/>
          <a:p>
            <a:pPr indent="449263" algn="just" eaLnBrk="0" hangingPunct="0">
              <a:defRPr/>
            </a:pPr>
            <a:r>
              <a:rPr lang="ru-RU" sz="16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Я </a:t>
            </a:r>
            <a:r>
              <a:rPr lang="ru-RU" sz="16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уверен, что человечество должно помнить об ужасах фашистских концлагерей, чтобы давать отпор оживающему фашизму и не допускать использование гитлеровских методов человекоубийства для решения этнических, религиозных, политических проблем. Судьбы узников концлагерей очень поучительны для нас и сегодня. Они учат нас целеустремлённости, настойчивости, трудолюбию. Это поколение восхищает своей стойкостью духа. А эти страницы истории взывают нас делать всё возможное, чтобы люди никогда больше не испытывали всех ужасов фашизма.</a:t>
            </a:r>
          </a:p>
        </p:txBody>
      </p:sp>
      <p:pic>
        <p:nvPicPr>
          <p:cNvPr id="24580" name="Picture 4" descr="https://s48.radikal.ru/i121/1204/cc/1dd39aceb593.jpg"/>
          <p:cNvPicPr>
            <a:picLocks noChangeAspect="1" noChangeArrowheads="1"/>
          </p:cNvPicPr>
          <p:nvPr/>
        </p:nvPicPr>
        <p:blipFill>
          <a:blip r:embed="rId4"/>
          <a:srcRect/>
          <a:stretch>
            <a:fillRect/>
          </a:stretch>
        </p:blipFill>
        <p:spPr bwMode="auto">
          <a:xfrm>
            <a:off x="3000372" y="4071934"/>
            <a:ext cx="3460750"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1" name="Picture 6" descr="https://s14.stc.all.kpcdn.net/share/i/12/10135291/inx960x640.jpg"/>
          <p:cNvPicPr>
            <a:picLocks noChangeAspect="1" noChangeArrowheads="1"/>
          </p:cNvPicPr>
          <p:nvPr/>
        </p:nvPicPr>
        <p:blipFill>
          <a:blip r:embed="rId5"/>
          <a:srcRect/>
          <a:stretch>
            <a:fillRect/>
          </a:stretch>
        </p:blipFill>
        <p:spPr bwMode="auto">
          <a:xfrm>
            <a:off x="357166" y="3857620"/>
            <a:ext cx="2357439" cy="3309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ownload background - ÑÐºÐ°ÑÐ°ÑÑ ÑÐ¾Ð½ Ð´Ð»Ñ powerpoint"/>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63489" name="Rectangle 1"/>
          <p:cNvSpPr>
            <a:spLocks noChangeArrowheads="1"/>
          </p:cNvSpPr>
          <p:nvPr/>
        </p:nvSpPr>
        <p:spPr bwMode="auto">
          <a:xfrm>
            <a:off x="160338" y="381000"/>
            <a:ext cx="5091112" cy="1908175"/>
          </a:xfrm>
          <a:prstGeom prst="rect">
            <a:avLst/>
          </a:prstGeom>
          <a:noFill/>
          <a:ln w="9525">
            <a:noFill/>
            <a:miter lim="800000"/>
            <a:headEnd/>
            <a:tailEnd/>
          </a:ln>
          <a:effectLst/>
        </p:spPr>
        <p:txBody>
          <a:bodyPr anchor="ctr">
            <a:spAutoFit/>
          </a:bodyPr>
          <a:lstStyle/>
          <a:p>
            <a:pPr algn="just" eaLnBrk="0" hangingPunct="0">
              <a:defRPr/>
            </a:pPr>
            <a:r>
              <a:rPr lang="ru-RU" sz="1400" b="1" u="sng" dirty="0">
                <a:solidFill>
                  <a:srgbClr val="452E1F"/>
                </a:solidFill>
                <a:effectLst>
                  <a:outerShdw blurRad="38100" dist="38100" dir="2700000" algn="tl">
                    <a:srgbClr val="C0C0C0"/>
                  </a:outerShdw>
                </a:effectLst>
                <a:latin typeface="Times New Roman" pitchFamily="18" charset="0"/>
                <a:cs typeface="Times New Roman" pitchFamily="18" charset="0"/>
              </a:rPr>
              <a:t>5</a:t>
            </a:r>
            <a:r>
              <a:rPr lang="ru-RU" sz="14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r>
              <a:rPr lang="ru-RU" sz="1400" u="sng" dirty="0">
                <a:solidFill>
                  <a:schemeClr val="accent5">
                    <a:lumMod val="50000"/>
                  </a:schemeClr>
                </a:solidFill>
                <a:latin typeface="Times New Roman" pitchFamily="18" charset="0"/>
                <a:cs typeface="Times New Roman" pitchFamily="18" charset="0"/>
              </a:rPr>
              <a:t> </a:t>
            </a:r>
            <a:r>
              <a:rPr lang="ru-RU" sz="13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Список литературы.</a:t>
            </a:r>
            <a:endPar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Tx/>
              <a:buChar char="•"/>
              <a:defRPr/>
            </a:pPr>
            <a:r>
              <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Документы семейного архива Рысева В.Л.</a:t>
            </a:r>
          </a:p>
          <a:p>
            <a:pPr algn="just" eaLnBrk="0" hangingPunct="0">
              <a:buFontTx/>
              <a:buChar char="•"/>
              <a:defRPr/>
            </a:pPr>
            <a:r>
              <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Интернет-ресурсы</a:t>
            </a:r>
          </a:p>
          <a:p>
            <a:pPr algn="just" eaLnBrk="0" hangingPunct="0">
              <a:buFontTx/>
              <a:buChar char="•"/>
              <a:defRPr/>
            </a:pP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Мельникова</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Д.,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Чёрная</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Л.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Империя</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смерти</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endPar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Tx/>
              <a:buChar char="•"/>
              <a:defRPr/>
            </a:pP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Мацуленко</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В.А.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Великая</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Победа</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endPar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Tx/>
              <a:buChar char="•"/>
              <a:defRPr/>
            </a:pP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Наказанный</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народ</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Редактор</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составитель</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И. Л.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Щербакова</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endPar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Tx/>
              <a:buChar char="•"/>
              <a:defRPr/>
            </a:pP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Люди</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будьте</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бдительны</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Сб</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антифашист</a:t>
            </a:r>
            <a:r>
              <a:rPr lang="ru-RU"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ской</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ru-RU"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розы</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заруб</a:t>
            </a:r>
            <a:r>
              <a:rPr lang="ru-RU"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ежных</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ru-RU"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исателей</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Сост</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авт</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Послесл</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С. В.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Тураев</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endPar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algn="just" eaLnBrk="0" hangingPunct="0">
              <a:buFontTx/>
              <a:buChar char="•"/>
              <a:defRPr/>
            </a:pP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Шнеер</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А.И. </a:t>
            </a:r>
            <a:r>
              <a:rPr lang="de-DE" sz="1300" b="1"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Плен</a:t>
            </a:r>
            <a:r>
              <a:rPr lang="de-DE"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65537" name="Rectangle 1"/>
          <p:cNvSpPr>
            <a:spLocks noChangeArrowheads="1"/>
          </p:cNvSpPr>
          <p:nvPr/>
        </p:nvSpPr>
        <p:spPr bwMode="auto">
          <a:xfrm>
            <a:off x="428625" y="381000"/>
            <a:ext cx="6000750" cy="5232202"/>
          </a:xfrm>
          <a:prstGeom prst="rect">
            <a:avLst/>
          </a:prstGeom>
          <a:noFill/>
          <a:ln w="9525">
            <a:noFill/>
            <a:miter lim="800000"/>
            <a:headEnd/>
            <a:tailEnd/>
          </a:ln>
          <a:effectLst/>
        </p:spPr>
        <p:txBody>
          <a:bodyPr anchor="ctr">
            <a:spAutoFit/>
          </a:bodyPr>
          <a:lstStyle/>
          <a:p>
            <a:pPr indent="449263" algn="just" eaLnBrk="0" hangingPunct="0">
              <a:defRPr/>
            </a:pPr>
            <a:r>
              <a:rPr lang="ru-RU" sz="1300" u="sng" dirty="0">
                <a:solidFill>
                  <a:schemeClr val="accent5">
                    <a:lumMod val="50000"/>
                  </a:schemeClr>
                </a:solidFill>
                <a:latin typeface="Times New Roman" pitchFamily="18" charset="0"/>
                <a:cs typeface="Times New Roman" pitchFamily="18" charset="0"/>
              </a:rPr>
              <a:t>1. </a:t>
            </a:r>
            <a:r>
              <a:rPr lang="ru-RU" sz="1300"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Актуальность, цели, гипотеза, задачи исследования</a:t>
            </a:r>
            <a:endParaRPr lang="ru-RU" sz="13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a:p>
            <a:pPr indent="449263" algn="just" eaLnBrk="0" hangingPunct="0">
              <a:defRPr/>
            </a:pPr>
            <a:endParaRPr lang="ru-RU" sz="1300" dirty="0">
              <a:solidFill>
                <a:schemeClr val="accent5">
                  <a:lumMod val="50000"/>
                </a:schemeClr>
              </a:solidFill>
              <a:latin typeface="Times New Roman" pitchFamily="18" charset="0"/>
              <a:cs typeface="Times New Roman" pitchFamily="18" charset="0"/>
            </a:endParaRP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Наверное, в каждой семье есть такой предмет, который представляет определенную ценность, не обязательно материальную, и передается из поколения в поколение. Это может быть что угодно: монета, украшение, фарфоровый сервиз.</a:t>
            </a: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Моя семья не исключение, так как у нас хранится уникальная вещь, по крайней мере уникальная для нашей семьи. Это обычный пожелтевший листок бумаги, который связывает нашу семью со страшными событиями Великой Отечественной войны. «Разве это реликвия?» - подумаете вы. Может, для кого-то лист бумаги не является ценным, но в нашей семье уже второе поколение подряд аккуратно и бережно передает его из рук в руки – сначала этот листок берег отец, теперь берегу я. Я часто держу эту семейную реликвию в руках. Это уже старый, переживший многое, лист бумаги. Достаю его из потрепанного временем конверта, глаза пробегают по строчкам, и мне каждый раз открывается страшная история, история человеческой стойкости, силы, мужества и воли к жизни, строчки на листе бумаги немного выцвели, но та информация, которую они в себе несут, связывает историю нашей семьи со страшным понятием – с концлагерями</a:t>
            </a: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Само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 себе это слово ужасное, несущее боль, слезы, страдание, </a:t>
            </a: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смерть. Как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выживали люди в концлагерях? Вот об этом и будет моя история. </a:t>
            </a:r>
          </a:p>
          <a:p>
            <a:pPr indent="449263" algn="just" eaLnBrk="0" hangingPunct="0">
              <a:defRPr/>
            </a:pP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Изучая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данную тему, я, таким образом, отдаю дань памяти всем тем, кто погиб в застенках концентрационных лагерей фашистской Германии.</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65537" name="Rectangle 1"/>
          <p:cNvSpPr>
            <a:spLocks noChangeArrowheads="1"/>
          </p:cNvSpPr>
          <p:nvPr/>
        </p:nvSpPr>
        <p:spPr bwMode="auto">
          <a:xfrm>
            <a:off x="214313" y="-373052"/>
            <a:ext cx="6375400" cy="7201972"/>
          </a:xfrm>
          <a:prstGeom prst="rect">
            <a:avLst/>
          </a:prstGeom>
          <a:noFill/>
          <a:ln w="9525">
            <a:noFill/>
            <a:miter lim="800000"/>
            <a:headEnd/>
            <a:tailEnd/>
          </a:ln>
          <a:effectLst/>
        </p:spPr>
        <p:txBody>
          <a:bodyPr anchor="ctr">
            <a:spAutoFit/>
          </a:bodyPr>
          <a:lstStyle/>
          <a:p>
            <a:pPr indent="449263" algn="just" eaLnBrk="0" hangingPunct="0">
              <a:defRPr/>
            </a:pPr>
            <a:endPar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400" b="1"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АКТУАЛЬНОСТЬ</a:t>
            </a:r>
            <a:r>
              <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темы обусловлена тем, что с каждым годом становится всё меньше и меньше участников и свидетелей Великой Отечественной войны. Люди начинают забывать тех, кто спас нашу страну от фашистской Германии. Практически ничего мы не знаем о тех, кто побывал в фашистских концлагерях, многое забылось или просто замалчивалось. Огромное количество наших бабушек и дедушек было зверски убито за пределами нашей Родины, в германских концлагерях. </a:t>
            </a: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Я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хочу рассказать о концлагерях, о тех условиях, в которых жили люди, находясь в плену у фашистов. Мой рассказ будет основан на огненном пути концлагерей моего деда – Рысева Леонида Ивановича, в том числе и на его личных воспоминаниях, ведь сейчас об этом очень мало информации</a:t>
            </a: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indent="449263" algn="just" eaLnBrk="0" hangingPunct="0">
              <a:defRPr/>
            </a:pPr>
            <a:endPar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ЦЕЛЬ ИССЛЕДОВАНИЯ</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изучение трагических страниц истории Великой Отечественной войны, воспитание у подрастающего поколения активной гражданской позиции и ненависти к фашизму</a:t>
            </a: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indent="449263" algn="just" eaLnBrk="0" hangingPunct="0">
              <a:defRPr/>
            </a:pPr>
            <a:endPar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ГИПОТЕЗА ИССЛЕДОВАНИЯ</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если </a:t>
            </a: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уроки нацистской политики усвоят сегодня, то в будущем это поможет избежать искуса использовать методы человекоубийства для решения различных сложных проблем, избежать роста этнической и религиозной нетерпимости, признаки которой отчетливо видны в современном мире.</a:t>
            </a: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Основываясь на собственном интересе, я сформулировал следующие </a:t>
            </a:r>
            <a:endParaRPr lang="ru-RU" sz="14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400" b="1"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ЗАДАЧИ </a:t>
            </a:r>
            <a:r>
              <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ИССЛЕДОВАНИЯ</a:t>
            </a:r>
            <a:r>
              <a:rPr lang="ru-RU" sz="1400" b="1"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indent="449263" algn="just" eaLnBrk="0" hangingPunct="0">
              <a:defRPr/>
            </a:pPr>
            <a:endParaRPr lang="ru-RU" sz="1400" b="1"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 Осмыслить, как люди пережили страшное время, проведенное за колючей проволокой, на примере деда, Рысева Леонида Ивановича.</a:t>
            </a: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Установить причины «потепления» отношения в обществе к данной категории людей.</a:t>
            </a:r>
          </a:p>
          <a:p>
            <a:pPr indent="449263" algn="just" eaLnBrk="0" hangingPunct="0">
              <a:defRPr/>
            </a:pPr>
            <a:r>
              <a:rPr lang="ru-RU" sz="14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Выяснить каково число невинно погибших.</a:t>
            </a: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82945" name="Rectangle 1"/>
          <p:cNvSpPr>
            <a:spLocks noChangeArrowheads="1"/>
          </p:cNvSpPr>
          <p:nvPr/>
        </p:nvSpPr>
        <p:spPr bwMode="auto">
          <a:xfrm>
            <a:off x="268288" y="1004247"/>
            <a:ext cx="6429375" cy="3647152"/>
          </a:xfrm>
          <a:prstGeom prst="rect">
            <a:avLst/>
          </a:prstGeom>
          <a:noFill/>
          <a:ln w="9525">
            <a:noFill/>
            <a:miter lim="800000"/>
            <a:headEnd/>
            <a:tailEnd/>
          </a:ln>
          <a:effectLst/>
        </p:spPr>
        <p:txBody>
          <a:bodyPr anchor="ctr">
            <a:spAutoFit/>
          </a:bodyPr>
          <a:lstStyle/>
          <a:p>
            <a:pPr indent="449263" algn="just" eaLnBrk="0" hangingPunct="0">
              <a:defRPr/>
            </a:pPr>
            <a:r>
              <a:rPr lang="ru-RU" sz="3600" b="1" u="sng" dirty="0" smtClean="0">
                <a:solidFill>
                  <a:srgbClr val="452E1F"/>
                </a:solidFill>
                <a:effectLst>
                  <a:outerShdw blurRad="38100" dist="38100" dir="2700000" algn="tl">
                    <a:srgbClr val="C0C0C0"/>
                  </a:outerShdw>
                </a:effectLst>
                <a:latin typeface="Times New Roman" pitchFamily="18" charset="0"/>
                <a:cs typeface="Times New Roman" pitchFamily="18" charset="0"/>
              </a:rPr>
              <a:t>2.</a:t>
            </a:r>
            <a:r>
              <a:rPr lang="de-DE" sz="36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Эхо</a:t>
            </a:r>
            <a:r>
              <a:rPr lang="de-DE" sz="36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36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войны</a:t>
            </a:r>
            <a:r>
              <a:rPr lang="de-DE" sz="3600" b="1" u="sng" dirty="0">
                <a:solidFill>
                  <a:srgbClr val="452E1F"/>
                </a:solidFill>
                <a:effectLst>
                  <a:outerShdw blurRad="38100" dist="38100" dir="2700000" algn="tl">
                    <a:srgbClr val="C0C0C0"/>
                  </a:outerShdw>
                </a:effectLst>
                <a:latin typeface="Times New Roman" pitchFamily="18" charset="0"/>
                <a:cs typeface="Times New Roman" pitchFamily="18" charset="0"/>
              </a:rPr>
              <a:t> – </a:t>
            </a:r>
            <a:r>
              <a:rPr lang="de-DE" sz="3600" b="1" u="sng" dirty="0" err="1" smtClean="0">
                <a:solidFill>
                  <a:srgbClr val="452E1F"/>
                </a:solidFill>
                <a:effectLst>
                  <a:outerShdw blurRad="38100" dist="38100" dir="2700000" algn="tl">
                    <a:srgbClr val="C0C0C0"/>
                  </a:outerShdw>
                </a:effectLst>
                <a:latin typeface="Times New Roman" pitchFamily="18" charset="0"/>
                <a:cs typeface="Times New Roman" pitchFamily="18" charset="0"/>
              </a:rPr>
              <a:t>концлагеря</a:t>
            </a:r>
            <a:endParaRPr lang="ru-RU" sz="3600" b="1" dirty="0" smtClean="0">
              <a:solidFill>
                <a:srgbClr val="452E1F"/>
              </a:solidFill>
              <a:effectLst>
                <a:outerShdw blurRad="38100" dist="38100" dir="2700000" algn="tl">
                  <a:srgbClr val="C0C0C0"/>
                </a:outerShdw>
              </a:effectLst>
              <a:latin typeface="Times New Roman" pitchFamily="18" charset="0"/>
              <a:cs typeface="Times New Roman" pitchFamily="18" charset="0"/>
            </a:endParaRPr>
          </a:p>
          <a:p>
            <a:pPr indent="449263" algn="just" eaLnBrk="0" hangingPunct="0">
              <a:defRPr/>
            </a:pPr>
            <a:endParaRPr lang="ru-RU" sz="1300" dirty="0" smtClean="0">
              <a:solidFill>
                <a:srgbClr val="452E1F"/>
              </a:solidFill>
              <a:latin typeface="Times New Roman" pitchFamily="18" charset="0"/>
              <a:cs typeface="Times New Roman" pitchFamily="18" charset="0"/>
            </a:endParaRPr>
          </a:p>
          <a:p>
            <a:pPr indent="449263" algn="just" eaLnBrk="0" hangingPunct="0">
              <a:defRPr/>
            </a:pPr>
            <a:r>
              <a:rPr lang="ru-RU" sz="1300" dirty="0" smtClean="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Концлагерь. Это слово у любого нормального человека ассоциируется с фашизмом, массовыми смертями, геноцидом, издевательствами над невинными людьми, чудовищными экспериментами над узниками. Так что же происходило в этих лагерях?</a:t>
            </a:r>
          </a:p>
          <a:p>
            <a:pPr indent="449263" algn="just" eaLnBrk="0" hangingPunct="0">
              <a:defRPr/>
            </a:pPr>
            <a:r>
              <a:rPr lang="ru-RU" sz="1300" dirty="0" smtClean="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Концентрационный </a:t>
            </a:r>
            <a:r>
              <a:rPr lang="ru-RU" sz="1300" dirty="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лагерь (сокращённо концлагерь) — термин, обозначающий специально оборудованный центр массового принудительного заключения и содержания следующих категорий граждан различных стран:</a:t>
            </a:r>
          </a:p>
          <a:p>
            <a:pPr indent="449263" algn="just" eaLnBrk="0" hangingPunct="0">
              <a:defRPr/>
            </a:pPr>
            <a:r>
              <a:rPr lang="ru-RU" sz="1300" dirty="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·военнопленных различных войн и конфликтов;</a:t>
            </a:r>
          </a:p>
          <a:p>
            <a:pPr indent="449263" algn="just" eaLnBrk="0" hangingPunct="0">
              <a:defRPr/>
            </a:pPr>
            <a:r>
              <a:rPr lang="ru-RU" sz="1300" dirty="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·политических заключенных при некоторых диктаторских и тоталитарных режимах правления</a:t>
            </a:r>
            <a:r>
              <a:rPr lang="ru-RU" sz="1300" dirty="0" smtClean="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1300" dirty="0">
              <a:solidFill>
                <a:srgbClr val="452E1F"/>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300" dirty="0">
                <a:solidFill>
                  <a:srgbClr val="452E1F"/>
                </a:solidFill>
                <a:effectLst>
                  <a:outerShdw blurRad="38100" dist="38100" dir="2700000" algn="tl">
                    <a:srgbClr val="000000">
                      <a:alpha val="43137"/>
                    </a:srgbClr>
                  </a:outerShdw>
                </a:effectLst>
                <a:latin typeface="Times New Roman" pitchFamily="18" charset="0"/>
                <a:cs typeface="Times New Roman" pitchFamily="18" charset="0"/>
              </a:rPr>
              <a:t>лагерях широко практиковались медицинские эксперименты и опыты. Условия содержания в концлагерях хотя и имели свои особенности, в целом отличались жестокостью и бесчеловечностью содержания.</a:t>
            </a:r>
          </a:p>
          <a:p>
            <a:pPr indent="449263" algn="just" eaLnBrk="0" hangingPunct="0">
              <a:defRPr/>
            </a:pPr>
            <a:endParaRPr lang="ru-RU" sz="1300" dirty="0">
              <a:solidFill>
                <a:srgbClr val="452E1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Комп\Desktop\17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45" y="5148064"/>
            <a:ext cx="3042763" cy="2915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Комп\Desktop\Buchenwald-J-Rouard-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113" y="5004048"/>
            <a:ext cx="3337996"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trips/>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900igr.net/up/datai/221464/0001-002-.jpg"/>
          <p:cNvPicPr>
            <a:picLocks noChangeAspect="1" noChangeArrowheads="1"/>
          </p:cNvPicPr>
          <p:nvPr/>
        </p:nvPicPr>
        <p:blipFill>
          <a:blip r:embed="rId4"/>
          <a:srcRect/>
          <a:stretch>
            <a:fillRect/>
          </a:stretch>
        </p:blipFill>
        <p:spPr bwMode="auto">
          <a:xfrm>
            <a:off x="-16793" y="-137528"/>
            <a:ext cx="6858000" cy="9144000"/>
          </a:xfrm>
          <a:prstGeom prst="rect">
            <a:avLst/>
          </a:prstGeom>
          <a:noFill/>
          <a:ln w="9525">
            <a:noFill/>
            <a:miter lim="800000"/>
            <a:headEnd/>
            <a:tailEnd/>
          </a:ln>
        </p:spPr>
      </p:pic>
      <p:sp>
        <p:nvSpPr>
          <p:cNvPr id="9219" name="Rectangle 1"/>
          <p:cNvSpPr>
            <a:spLocks noChangeArrowheads="1"/>
          </p:cNvSpPr>
          <p:nvPr/>
        </p:nvSpPr>
        <p:spPr bwMode="auto">
          <a:xfrm>
            <a:off x="214313" y="376223"/>
            <a:ext cx="6429375" cy="2492990"/>
          </a:xfrm>
          <a:prstGeom prst="rect">
            <a:avLst/>
          </a:prstGeom>
          <a:noFill/>
          <a:ln w="9525">
            <a:noFill/>
            <a:miter lim="800000"/>
            <a:headEnd/>
            <a:tailEnd/>
          </a:ln>
        </p:spPr>
        <p:txBody>
          <a:bodyPr anchor="ctr">
            <a:spAutoFit/>
          </a:bodyPr>
          <a:lstStyle/>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Средний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рацион питания заключенного в день принимает следующий вид:</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0,800 кг хлеба,</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0,020 " жира,</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0,120 " крупы или мучных изделий,</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0,030 " мяса или 0,075 рыбы (или морского зверя),</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0,027 " сахара.</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Хлеб выдается на руки, из остальных продуктов готовится горячая пища, состоящая из супа один или два раза в день и 200 граммов каши.</a:t>
            </a: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Концлагеря</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гетто, другие места принудительного содержания, созданные фашистами и их союзниками находились на территориях разных стран: Германии, Австрии, Польши, Франции, Чехословакии, Литвы.</a:t>
            </a:r>
          </a:p>
        </p:txBody>
      </p:sp>
      <p:sp>
        <p:nvSpPr>
          <p:cNvPr id="10244" name="AutoShape 3" descr="https://poznamka.ru/wp-content/uploads/2013/07/konclager_osvencim_fabrika_smerti_auschwitz_osw00.jpg"/>
          <p:cNvSpPr>
            <a:spLocks noChangeAspect="1" noChangeArrowheads="1"/>
          </p:cNvSpPr>
          <p:nvPr/>
        </p:nvSpPr>
        <p:spPr bwMode="auto">
          <a:xfrm>
            <a:off x="115888" y="-192088"/>
            <a:ext cx="228600" cy="406401"/>
          </a:xfrm>
          <a:prstGeom prst="rect">
            <a:avLst/>
          </a:prstGeom>
          <a:noFill/>
          <a:ln w="9525">
            <a:noFill/>
            <a:miter lim="800000"/>
            <a:headEnd/>
            <a:tailEnd/>
          </a:ln>
        </p:spPr>
        <p:txBody>
          <a:bodyPr/>
          <a:lstStyle/>
          <a:p>
            <a:endParaRPr lang="ru-RU"/>
          </a:p>
        </p:txBody>
      </p:sp>
      <p:sp>
        <p:nvSpPr>
          <p:cNvPr id="10245" name="AutoShape 5" descr="https://poznamka.ru/wp-content/uploads/2013/07/konclager_osvencim_fabrika_smerti_auschwitz_osw00.jpg"/>
          <p:cNvSpPr>
            <a:spLocks noChangeAspect="1" noChangeArrowheads="1"/>
          </p:cNvSpPr>
          <p:nvPr/>
        </p:nvSpPr>
        <p:spPr bwMode="auto">
          <a:xfrm>
            <a:off x="115888" y="-192088"/>
            <a:ext cx="228600" cy="406401"/>
          </a:xfrm>
          <a:prstGeom prst="rect">
            <a:avLst/>
          </a:prstGeom>
          <a:noFill/>
          <a:ln w="9525">
            <a:noFill/>
            <a:miter lim="800000"/>
            <a:headEnd/>
            <a:tailEnd/>
          </a:ln>
        </p:spPr>
        <p:txBody>
          <a:bodyPr/>
          <a:lstStyle/>
          <a:p>
            <a:endParaRPr lang="ru-RU"/>
          </a:p>
        </p:txBody>
      </p:sp>
      <p:pic>
        <p:nvPicPr>
          <p:cNvPr id="10246" name="Рисунок 5" descr="https://cdn.fishki.net/upload/post/2017/02/02/2208560/9991.jpg"/>
          <p:cNvPicPr>
            <a:picLocks noChangeAspect="1" noChangeArrowheads="1"/>
          </p:cNvPicPr>
          <p:nvPr/>
        </p:nvPicPr>
        <p:blipFill>
          <a:blip r:embed="rId5"/>
          <a:srcRect/>
          <a:stretch>
            <a:fillRect/>
          </a:stretch>
        </p:blipFill>
        <p:spPr bwMode="auto">
          <a:xfrm>
            <a:off x="3831085" y="3923928"/>
            <a:ext cx="2812603" cy="3672408"/>
          </a:xfrm>
          <a:prstGeom prst="rect">
            <a:avLst/>
          </a:prstGeom>
          <a:ln>
            <a:noFill/>
          </a:ln>
          <a:effectLst>
            <a:softEdge rad="112500"/>
          </a:effectLst>
        </p:spPr>
      </p:pic>
      <p:pic>
        <p:nvPicPr>
          <p:cNvPr id="10247" name="Рисунок 6" descr="C:\Users\Администратор\Downloads\konclager_osvencim_fabrika_smerti_auschwitz_osw00.jpg"/>
          <p:cNvPicPr>
            <a:picLocks noChangeAspect="1" noChangeArrowheads="1"/>
          </p:cNvPicPr>
          <p:nvPr/>
        </p:nvPicPr>
        <p:blipFill>
          <a:blip r:embed="rId6"/>
          <a:srcRect/>
          <a:stretch>
            <a:fillRect/>
          </a:stretch>
        </p:blipFill>
        <p:spPr bwMode="auto">
          <a:xfrm>
            <a:off x="404664" y="3576998"/>
            <a:ext cx="3148142" cy="3443274"/>
          </a:xfrm>
          <a:prstGeom prst="rect">
            <a:avLst/>
          </a:prstGeom>
          <a:ln>
            <a:noFill/>
          </a:ln>
          <a:effectLst>
            <a:softEdge rad="112500"/>
          </a:effectLst>
        </p:spPr>
      </p:pic>
    </p:spTree>
  </p:cSld>
  <p:clrMapOvr>
    <a:masterClrMapping/>
  </p:clrMapOvr>
  <p:transition advClick="0">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0243" name="Rectangle 3"/>
          <p:cNvSpPr>
            <a:spLocks noChangeArrowheads="1"/>
          </p:cNvSpPr>
          <p:nvPr/>
        </p:nvSpPr>
        <p:spPr bwMode="auto">
          <a:xfrm>
            <a:off x="764704" y="1163936"/>
            <a:ext cx="5256584" cy="923330"/>
          </a:xfrm>
          <a:prstGeom prst="rect">
            <a:avLst/>
          </a:prstGeom>
          <a:noFill/>
          <a:ln w="9525">
            <a:noFill/>
            <a:miter lim="800000"/>
            <a:headEnd/>
            <a:tailEnd/>
          </a:ln>
          <a:effectLst/>
        </p:spPr>
        <p:txBody>
          <a:bodyPr wrap="square" anchor="ctr">
            <a:spAutoFit/>
          </a:bodyPr>
          <a:lstStyle/>
          <a:p>
            <a:pPr indent="449263" algn="just" eaLnBrk="0" hangingPunct="0">
              <a:defRPr/>
            </a:pPr>
            <a:r>
              <a:rPr lang="ru-RU" b="1" u="sng" dirty="0" smtClean="0">
                <a:solidFill>
                  <a:srgbClr val="452E1F"/>
                </a:solidFill>
                <a:effectLst>
                  <a:outerShdw blurRad="38100" dist="38100" dir="2700000" algn="tl">
                    <a:srgbClr val="C0C0C0"/>
                  </a:outerShdw>
                </a:effectLst>
                <a:latin typeface="Times New Roman" pitchFamily="18" charset="0"/>
                <a:cs typeface="Times New Roman" pitchFamily="18" charset="0"/>
              </a:rPr>
              <a:t>3</a:t>
            </a:r>
            <a:r>
              <a:rPr lang="ru-RU"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Огненный</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путь</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концлагерей</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ru-RU"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на</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примере</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военной</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биографии</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деда</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Рысева</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Леонида</a:t>
            </a:r>
            <a:r>
              <a:rPr lang="de-DE" b="1" u="sng"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 </a:t>
            </a:r>
            <a:r>
              <a:rPr lang="de-DE" b="1" u="sng" dirty="0" err="1"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Ивановича</a:t>
            </a:r>
            <a:r>
              <a:rPr lang="de-DE" b="1" u="sng" dirty="0" smtClean="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a:t>
            </a:r>
            <a:endParaRPr lang="ru-RU"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endParaRPr>
          </a:p>
        </p:txBody>
      </p:sp>
      <p:pic>
        <p:nvPicPr>
          <p:cNvPr id="11268" name="Рисунок 6"/>
          <p:cNvPicPr>
            <a:picLocks noChangeAspect="1" noChangeArrowheads="1"/>
          </p:cNvPicPr>
          <p:nvPr/>
        </p:nvPicPr>
        <p:blipFill>
          <a:blip r:embed="rId4"/>
          <a:srcRect l="3368" t="6613" b="4008"/>
          <a:stretch>
            <a:fillRect/>
          </a:stretch>
        </p:blipFill>
        <p:spPr bwMode="auto">
          <a:xfrm>
            <a:off x="394365" y="2051720"/>
            <a:ext cx="3248947" cy="2922240"/>
          </a:xfrm>
          <a:prstGeom prst="rect">
            <a:avLst/>
          </a:prstGeom>
          <a:noFill/>
          <a:ln w="9525">
            <a:noFill/>
            <a:miter lim="800000"/>
            <a:headEnd/>
            <a:tailEnd/>
          </a:ln>
        </p:spPr>
      </p:pic>
      <p:sp>
        <p:nvSpPr>
          <p:cNvPr id="10245" name="Прямоугольник 7"/>
          <p:cNvSpPr>
            <a:spLocks noChangeArrowheads="1"/>
          </p:cNvSpPr>
          <p:nvPr/>
        </p:nvSpPr>
        <p:spPr bwMode="auto">
          <a:xfrm>
            <a:off x="3643313" y="2667000"/>
            <a:ext cx="2946400" cy="2492990"/>
          </a:xfrm>
          <a:prstGeom prst="rect">
            <a:avLst/>
          </a:prstGeom>
          <a:noFill/>
          <a:ln w="9525">
            <a:noFill/>
            <a:miter lim="800000"/>
            <a:headEnd/>
            <a:tailEnd/>
          </a:ln>
        </p:spPr>
        <p:txBody>
          <a:bodyPr>
            <a:spAutoFit/>
          </a:bodyPr>
          <a:lstStyle/>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Пропал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без вести… как же так? Такого просто не может быть…я же знаю, что дед вернулся с войны, завел семью, родился мой папа. Как могло получится, что никакой информации, кроме того, что он пропал без вести, нет в архивах? Как проходил его огненный путь войны? Совершал ли он подвиги? Или трудился в тылу после ранения? Много вопросов, а ответов нет!</a:t>
            </a:r>
          </a:p>
        </p:txBody>
      </p:sp>
      <p:sp>
        <p:nvSpPr>
          <p:cNvPr id="9" name="Прямоугольник 8"/>
          <p:cNvSpPr/>
          <p:nvPr/>
        </p:nvSpPr>
        <p:spPr>
          <a:xfrm>
            <a:off x="268288" y="5334000"/>
            <a:ext cx="6375400" cy="2308324"/>
          </a:xfrm>
          <a:prstGeom prst="rect">
            <a:avLst/>
          </a:prstGeom>
        </p:spPr>
        <p:txBody>
          <a:bodyPr>
            <a:spAutoFit/>
          </a:bodyPr>
          <a:lstStyle/>
          <a:p>
            <a:pPr algn="just">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 тут мне на помощь пришел маленький листок, бережно хранящийся в пожелтевшем от времени конверте, который и поведал мне страшную тайну о той войне, которую прошел мой дед Рысев Леонид Иванович – справка Управления Федеральной службы контрразведки. У деда была своя война, так не похожая на сотни других героических историй о подвигах русских солдат, но в то же время такая жестокая…Этот маленький листочек бумаги нарисовал мне огненный путь войны, который прошел мой дед – огненный путь концлагерей. </a:t>
            </a: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Семейные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реликвии – это огоньки нашей памяти. Сегодня я зажигаю один из таких огоньков. Пусть через много лет люди скажут: «Мы знаем. Мы помним. Мы сохраним».</a:t>
            </a:r>
          </a:p>
          <a:p>
            <a:pPr>
              <a:defRPr/>
            </a:pPr>
            <a:r>
              <a:rPr lang="ru-RU" sz="1400" dirty="0"/>
              <a:t/>
            </a:r>
            <a:br>
              <a:rPr lang="ru-RU" sz="1400" dirty="0"/>
            </a:br>
            <a:endParaRPr lang="ru-RU" sz="1300" dirty="0">
              <a:solidFill>
                <a:srgbClr val="452E1F"/>
              </a:solidFill>
              <a:latin typeface="Times New Roman" pitchFamily="18" charset="0"/>
              <a:cs typeface="Times New Roman" pitchFamily="18" charset="0"/>
            </a:endParaRPr>
          </a:p>
        </p:txBody>
      </p:sp>
    </p:spTree>
  </p:cSld>
  <p:clrMapOvr>
    <a:masterClrMapping/>
  </p:clrMapOvr>
  <p:transition>
    <p:strips/>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0243" name="Rectangle 3"/>
          <p:cNvSpPr>
            <a:spLocks noChangeArrowheads="1"/>
          </p:cNvSpPr>
          <p:nvPr/>
        </p:nvSpPr>
        <p:spPr bwMode="auto">
          <a:xfrm>
            <a:off x="268288" y="857250"/>
            <a:ext cx="6321425" cy="3924300"/>
          </a:xfrm>
          <a:prstGeom prst="rect">
            <a:avLst/>
          </a:prstGeom>
          <a:noFill/>
          <a:ln w="9525">
            <a:noFill/>
            <a:miter lim="800000"/>
            <a:headEnd/>
            <a:tailEnd/>
          </a:ln>
          <a:effectLst/>
        </p:spPr>
        <p:txBody>
          <a:bodyPr anchor="ctr">
            <a:spAutoFit/>
          </a:bodyPr>
          <a:lstStyle/>
          <a:p>
            <a:pPr indent="449263" algn="just" eaLnBrk="0" hangingPunct="0">
              <a:defRPr/>
            </a:pPr>
            <a:r>
              <a:rPr lang="ru-RU" sz="1400" b="1" u="sng" dirty="0">
                <a:solidFill>
                  <a:srgbClr val="452E1F"/>
                </a:solidFill>
                <a:effectLst>
                  <a:outerShdw blurRad="38100" dist="38100" dir="2700000" algn="tl">
                    <a:srgbClr val="C0C0C0"/>
                  </a:outerShdw>
                </a:effectLst>
                <a:latin typeface="Times New Roman" pitchFamily="18" charset="0"/>
                <a:cs typeface="Times New Roman" pitchFamily="18" charset="0"/>
              </a:rPr>
              <a:t>3.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Огненный</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путь</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концлагерей</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ru-RU"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на</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примере</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военной</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биографии</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деда</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Рысева</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Леонида</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 </a:t>
            </a:r>
            <a:r>
              <a:rPr lang="de-DE" sz="1300" b="1" u="sng" dirty="0" err="1">
                <a:solidFill>
                  <a:srgbClr val="452E1F"/>
                </a:solidFill>
                <a:effectLst>
                  <a:outerShdw blurRad="38100" dist="38100" dir="2700000" algn="tl">
                    <a:srgbClr val="C0C0C0"/>
                  </a:outerShdw>
                </a:effectLst>
                <a:latin typeface="Times New Roman" pitchFamily="18" charset="0"/>
                <a:cs typeface="Times New Roman" pitchFamily="18" charset="0"/>
              </a:rPr>
              <a:t>Ивановича</a:t>
            </a:r>
            <a:r>
              <a:rPr lang="ru-RU"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a:t>
            </a:r>
            <a:r>
              <a:rPr lang="de-DE" sz="1300" b="1" u="sng" dirty="0">
                <a:solidFill>
                  <a:srgbClr val="452E1F"/>
                </a:solidFill>
                <a:effectLst>
                  <a:outerShdw blurRad="38100" dist="38100" dir="2700000" algn="tl">
                    <a:srgbClr val="C0C0C0"/>
                  </a:outerShdw>
                </a:effectLst>
                <a:latin typeface="Times New Roman" pitchFamily="18" charset="0"/>
                <a:cs typeface="Times New Roman" pitchFamily="18" charset="0"/>
              </a:rPr>
              <a:t>.</a:t>
            </a:r>
            <a:endParaRPr lang="ru-RU" sz="1300" b="1" dirty="0">
              <a:solidFill>
                <a:srgbClr val="452E1F"/>
              </a:solidFill>
              <a:effectLst>
                <a:outerShdw blurRad="38100" dist="38100" dir="2700000" algn="tl">
                  <a:srgbClr val="C0C0C0"/>
                </a:outerShdw>
              </a:effectLst>
              <a:latin typeface="Times New Roman" pitchFamily="18" charset="0"/>
              <a:cs typeface="Times New Roman" pitchFamily="18" charset="0"/>
            </a:endParaRPr>
          </a:p>
          <a:p>
            <a:pPr indent="449263" algn="just" eaLnBrk="0" hangingPunct="0">
              <a:defRPr/>
            </a:pPr>
            <a:r>
              <a:rPr lang="ru-RU" sz="1300" dirty="0">
                <a:solidFill>
                  <a:srgbClr val="452E1F"/>
                </a:solidFill>
                <a:latin typeface="Times New Roman" pitchFamily="18" charset="0"/>
                <a:cs typeface="Times New Roman" pitchFamily="18" charset="0"/>
              </a:rPr>
              <a:t>Все  ужасы пребывания в концлагерях испытал на себе мой дед, отец моего отца – Рысев Леонид Иванович. Сразу оговорюсь, что я своего деда не видел (он умер задолго до моего рождения), и все его воспоминания, которые я использую в данной работе, записаны со слов моего отца, с которым дед очень редко делился небольшими подробностями своего огненного пути.</a:t>
            </a:r>
          </a:p>
          <a:p>
            <a:pPr indent="449263" algn="just" eaLnBrk="0" hangingPunct="0">
              <a:defRPr/>
            </a:pPr>
            <a:r>
              <a:rPr lang="ru-RU" sz="1300" dirty="0">
                <a:solidFill>
                  <a:srgbClr val="452E1F"/>
                </a:solidFill>
                <a:latin typeface="Times New Roman" pitchFamily="18" charset="0"/>
                <a:cs typeface="Times New Roman" pitchFamily="18" charset="0"/>
              </a:rPr>
              <a:t>Рысев Леонид Иванович родился 6 июня 1920 года в дер. Березники </a:t>
            </a:r>
            <a:r>
              <a:rPr lang="ru-RU" sz="1300" dirty="0" err="1">
                <a:solidFill>
                  <a:srgbClr val="452E1F"/>
                </a:solidFill>
                <a:latin typeface="Times New Roman" pitchFamily="18" charset="0"/>
                <a:cs typeface="Times New Roman" pitchFamily="18" charset="0"/>
              </a:rPr>
              <a:t>Рамешковского</a:t>
            </a:r>
            <a:r>
              <a:rPr lang="ru-RU" sz="1300" dirty="0">
                <a:solidFill>
                  <a:srgbClr val="452E1F"/>
                </a:solidFill>
                <a:latin typeface="Times New Roman" pitchFamily="18" charset="0"/>
                <a:cs typeface="Times New Roman" pitchFamily="18" charset="0"/>
              </a:rPr>
              <a:t> района Калининской области. В 20-е годы </a:t>
            </a:r>
            <a:r>
              <a:rPr lang="en-US" sz="1300" dirty="0">
                <a:solidFill>
                  <a:srgbClr val="452E1F"/>
                </a:solidFill>
                <a:latin typeface="Times New Roman" pitchFamily="18" charset="0"/>
                <a:cs typeface="Times New Roman" pitchFamily="18" charset="0"/>
              </a:rPr>
              <a:t>XX</a:t>
            </a:r>
            <a:r>
              <a:rPr lang="ru-RU" sz="1300" dirty="0">
                <a:solidFill>
                  <a:srgbClr val="452E1F"/>
                </a:solidFill>
                <a:latin typeface="Times New Roman" pitchFamily="18" charset="0"/>
                <a:cs typeface="Times New Roman" pitchFamily="18" charset="0"/>
              </a:rPr>
              <a:t> века вместе с родителями, братьями и сестрами был выслан в Кандалакшу (как семья врагов народа), откуда вернулся незадолго до начала войны; успел жениться, в первом браке у него еще до войны родилось двое детей. В июне 1940 года был призван в РККА. </a:t>
            </a:r>
          </a:p>
          <a:p>
            <a:pPr indent="449263" algn="just" eaLnBrk="0" hangingPunct="0">
              <a:defRPr/>
            </a:pPr>
            <a:r>
              <a:rPr lang="ru-RU" sz="1300" dirty="0">
                <a:solidFill>
                  <a:srgbClr val="452E1F"/>
                </a:solidFill>
                <a:latin typeface="Times New Roman" pitchFamily="18" charset="0"/>
                <a:cs typeface="Times New Roman" pitchFamily="18" charset="0"/>
              </a:rPr>
              <a:t>Согласно записей в трудовой книжке,  служба в РККА продолжалась с 6 июня 1940 года по 1.06.1945 года. Заглянув в интернет, на сайт «Подвиг народа», я увидел о дедушке лишь следующую информацию: последнее место службы: </a:t>
            </a:r>
            <a:r>
              <a:rPr lang="ru-RU" sz="1300" dirty="0" err="1">
                <a:solidFill>
                  <a:srgbClr val="452E1F"/>
                </a:solidFill>
                <a:latin typeface="Times New Roman" pitchFamily="18" charset="0"/>
                <a:cs typeface="Times New Roman" pitchFamily="18" charset="0"/>
              </a:rPr>
              <a:t>п</a:t>
            </a:r>
            <a:r>
              <a:rPr lang="ru-RU" sz="1300" dirty="0">
                <a:solidFill>
                  <a:srgbClr val="452E1F"/>
                </a:solidFill>
                <a:latin typeface="Times New Roman" pitchFamily="18" charset="0"/>
                <a:cs typeface="Times New Roman" pitchFamily="18" charset="0"/>
              </a:rPr>
              <a:t>/я 20, дата выбытия _07.1941, причина выбытия: пропал без вести. Больше никакой информации разыскать не удалось. </a:t>
            </a:r>
          </a:p>
          <a:p>
            <a:pPr indent="449263" algn="just" eaLnBrk="0" hangingPunct="0">
              <a:defRPr/>
            </a:pPr>
            <a:endParaRPr lang="ru-RU" sz="1400" dirty="0"/>
          </a:p>
          <a:p>
            <a:pPr indent="449263" algn="just" eaLnBrk="0" hangingPunct="0">
              <a:defRPr/>
            </a:pPr>
            <a:endParaRPr lang="ru-RU" sz="1300" dirty="0">
              <a:solidFill>
                <a:srgbClr val="452E1F"/>
              </a:solidFill>
              <a:latin typeface="Times New Roman" pitchFamily="18" charset="0"/>
              <a:cs typeface="Times New Roman" pitchFamily="18" charset="0"/>
            </a:endParaRPr>
          </a:p>
        </p:txBody>
      </p:sp>
      <p:pic>
        <p:nvPicPr>
          <p:cNvPr id="12292" name="Рисунок 4"/>
          <p:cNvPicPr>
            <a:picLocks noChangeAspect="1" noChangeArrowheads="1"/>
          </p:cNvPicPr>
          <p:nvPr/>
        </p:nvPicPr>
        <p:blipFill>
          <a:blip r:embed="rId4"/>
          <a:srcRect/>
          <a:stretch>
            <a:fillRect/>
          </a:stretch>
        </p:blipFill>
        <p:spPr bwMode="auto">
          <a:xfrm>
            <a:off x="482600" y="4667250"/>
            <a:ext cx="2901950" cy="3148013"/>
          </a:xfrm>
          <a:prstGeom prst="rect">
            <a:avLst/>
          </a:prstGeom>
          <a:noFill/>
          <a:ln w="9525">
            <a:noFill/>
            <a:miter lim="800000"/>
            <a:headEnd/>
            <a:tailEnd/>
          </a:ln>
        </p:spPr>
      </p:pic>
      <p:pic>
        <p:nvPicPr>
          <p:cNvPr id="12293" name="Рисунок 5"/>
          <p:cNvPicPr>
            <a:picLocks noChangeAspect="1" noChangeArrowheads="1"/>
          </p:cNvPicPr>
          <p:nvPr/>
        </p:nvPicPr>
        <p:blipFill>
          <a:blip r:embed="rId5"/>
          <a:srcRect/>
          <a:stretch>
            <a:fillRect/>
          </a:stretch>
        </p:blipFill>
        <p:spPr bwMode="auto">
          <a:xfrm>
            <a:off x="3751263" y="4667250"/>
            <a:ext cx="2357437" cy="3048000"/>
          </a:xfrm>
          <a:prstGeom prst="rect">
            <a:avLst/>
          </a:prstGeom>
          <a:noFill/>
          <a:ln w="9525">
            <a:noFill/>
            <a:miter lim="800000"/>
            <a:headEnd/>
            <a:tailEnd/>
          </a:ln>
        </p:spPr>
      </p:pic>
      <p:pic>
        <p:nvPicPr>
          <p:cNvPr id="12294" name="Picture 2" descr="http://900igr.net/up/datai/221464/0001-002-.jpg"/>
          <p:cNvPicPr>
            <a:picLocks noChangeAspect="1" noChangeArrowheads="1"/>
          </p:cNvPicPr>
          <p:nvPr/>
        </p:nvPicPr>
        <p:blipFill>
          <a:blip r:embed="rId3"/>
          <a:srcRect/>
          <a:stretch>
            <a:fillRect/>
          </a:stretch>
        </p:blipFill>
        <p:spPr bwMode="auto">
          <a:xfrm>
            <a:off x="0" y="0"/>
            <a:ext cx="6972300" cy="9347200"/>
          </a:xfrm>
          <a:prstGeom prst="rect">
            <a:avLst/>
          </a:prstGeom>
          <a:noFill/>
          <a:ln w="9525">
            <a:noFill/>
            <a:miter lim="800000"/>
            <a:headEnd/>
            <a:tailEnd/>
          </a:ln>
        </p:spPr>
      </p:pic>
      <p:pic>
        <p:nvPicPr>
          <p:cNvPr id="12295" name="Рисунок 3"/>
          <p:cNvPicPr>
            <a:picLocks noChangeAspect="1" noChangeArrowheads="1"/>
          </p:cNvPicPr>
          <p:nvPr/>
        </p:nvPicPr>
        <p:blipFill>
          <a:blip r:embed="rId6"/>
          <a:srcRect/>
          <a:stretch>
            <a:fillRect/>
          </a:stretch>
        </p:blipFill>
        <p:spPr bwMode="auto">
          <a:xfrm>
            <a:off x="214313" y="1403647"/>
            <a:ext cx="3430711" cy="6216353"/>
          </a:xfrm>
          <a:prstGeom prst="rect">
            <a:avLst/>
          </a:prstGeom>
          <a:ln>
            <a:noFill/>
          </a:ln>
          <a:effectLst>
            <a:softEdge rad="112500"/>
          </a:effectLst>
        </p:spPr>
      </p:pic>
      <p:sp>
        <p:nvSpPr>
          <p:cNvPr id="9" name="Прямоугольник 8"/>
          <p:cNvSpPr/>
          <p:nvPr/>
        </p:nvSpPr>
        <p:spPr>
          <a:xfrm>
            <a:off x="4286250" y="571500"/>
            <a:ext cx="2357438" cy="1292662"/>
          </a:xfrm>
          <a:prstGeom prst="rect">
            <a:avLst/>
          </a:prstGeom>
        </p:spPr>
        <p:txBody>
          <a:bodyPr>
            <a:spAutoFit/>
          </a:bodyPr>
          <a:lstStyle/>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июне 1940 года был призван в РККА. </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Согласно записей в трудовой книжке,  служба в РККА продолжалась с 6 июня 1940 года по 1.06.1945 года. </a:t>
            </a:r>
            <a:endParaRPr lang="ru-RU"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7" name="Рисунок 4"/>
          <p:cNvPicPr>
            <a:picLocks noChangeAspect="1" noChangeArrowheads="1"/>
          </p:cNvPicPr>
          <p:nvPr/>
        </p:nvPicPr>
        <p:blipFill>
          <a:blip r:embed="rId4"/>
          <a:srcRect/>
          <a:stretch>
            <a:fillRect/>
          </a:stretch>
        </p:blipFill>
        <p:spPr bwMode="auto">
          <a:xfrm>
            <a:off x="3645024" y="1864162"/>
            <a:ext cx="2864520" cy="3240122"/>
          </a:xfrm>
          <a:prstGeom prst="rect">
            <a:avLst/>
          </a:prstGeom>
          <a:ln>
            <a:noFill/>
          </a:ln>
          <a:effectLst>
            <a:softEdge rad="112500"/>
          </a:effectLst>
        </p:spPr>
      </p:pic>
      <p:pic>
        <p:nvPicPr>
          <p:cNvPr id="12298" name="Рисунок 5"/>
          <p:cNvPicPr>
            <a:picLocks noChangeAspect="1" noChangeArrowheads="1"/>
          </p:cNvPicPr>
          <p:nvPr/>
        </p:nvPicPr>
        <p:blipFill>
          <a:blip r:embed="rId5"/>
          <a:srcRect/>
          <a:stretch>
            <a:fillRect/>
          </a:stretch>
        </p:blipFill>
        <p:spPr bwMode="auto">
          <a:xfrm>
            <a:off x="3807817" y="5292080"/>
            <a:ext cx="2701727" cy="2996108"/>
          </a:xfrm>
          <a:prstGeom prst="rect">
            <a:avLst/>
          </a:prstGeom>
          <a:ln>
            <a:noFill/>
          </a:ln>
          <a:effectLst>
            <a:softEdge rad="112500"/>
          </a:effectLst>
        </p:spPr>
      </p:pic>
    </p:spTree>
  </p:cSld>
  <p:clrMapOvr>
    <a:masterClrMapping/>
  </p:clrMapOvr>
  <p:transition>
    <p:strips/>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900igr.net/up/datai/221464/0001-002-.jpg"/>
          <p:cNvPicPr>
            <a:picLocks noChangeAspect="1" noChangeArrowheads="1"/>
          </p:cNvPicPr>
          <p:nvPr/>
        </p:nvPicPr>
        <p:blipFill>
          <a:blip r:embed="rId3"/>
          <a:srcRect/>
          <a:stretch>
            <a:fillRect/>
          </a:stretch>
        </p:blipFill>
        <p:spPr bwMode="auto">
          <a:xfrm>
            <a:off x="0" y="0"/>
            <a:ext cx="6858000" cy="9144000"/>
          </a:xfrm>
          <a:prstGeom prst="rect">
            <a:avLst/>
          </a:prstGeom>
          <a:noFill/>
          <a:ln w="9525">
            <a:noFill/>
            <a:miter lim="800000"/>
            <a:headEnd/>
            <a:tailEnd/>
          </a:ln>
        </p:spPr>
      </p:pic>
      <p:sp>
        <p:nvSpPr>
          <p:cNvPr id="12291" name="Rectangle 3"/>
          <p:cNvSpPr>
            <a:spLocks noChangeArrowheads="1"/>
          </p:cNvSpPr>
          <p:nvPr/>
        </p:nvSpPr>
        <p:spPr bwMode="auto">
          <a:xfrm>
            <a:off x="268288" y="85696"/>
            <a:ext cx="6375400" cy="2893100"/>
          </a:xfrm>
          <a:prstGeom prst="rect">
            <a:avLst/>
          </a:prstGeom>
          <a:noFill/>
          <a:ln w="9525">
            <a:noFill/>
            <a:miter lim="800000"/>
            <a:headEnd/>
            <a:tailEnd/>
          </a:ln>
        </p:spPr>
        <p:txBody>
          <a:bodyPr anchor="ctr">
            <a:spAutoFit/>
          </a:bodyPr>
          <a:lstStyle/>
          <a:p>
            <a:pPr indent="449263" algn="just" eaLnBrk="0" hangingPunct="0">
              <a:defRPr/>
            </a:pPr>
            <a:endPar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endPar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449263" algn="just" eaLnBrk="0" hangingPunct="0">
              <a:defRPr/>
            </a:pP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Согласно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справки Министерства Безопасности РФ №416 от 17.11.1994 года, мой дед Рысев Леонид Иванович попал в плен 12 июля 1941 года (т.е. практически сразу после начала войны) в районе г. Дзержинска (ныне город находится на территории республики Беларусь, в годы войны входил в состав Минской области СССР). Так начался огненный путь концлагерей для моего деда. Когда он попал в плен, ему был всего 21 год…совсем молодой парень, у которого вся жизнь впереди. Разве о такой жизни он мечтал? </a:t>
            </a:r>
          </a:p>
          <a:p>
            <a:pPr indent="449263" algn="just" eaLnBrk="0" hangingPunct="0">
              <a:defRPr/>
            </a:pP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Как попал в плен, дед, наверное, помнил до конца своих дней, ведь именно пленение его в самом начале войны разделило его жизнь на «до» и «</a:t>
            </a:r>
            <a:r>
              <a:rPr lang="ru-RU" sz="1300" dirty="0" smtClean="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после </a:t>
            </a:r>
            <a:r>
              <a:rPr lang="ru-RU" sz="1300" dirty="0">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Так для него начались четыре года ада.</a:t>
            </a:r>
          </a:p>
          <a:p>
            <a:pPr indent="449263" algn="just" eaLnBrk="0" hangingPunct="0">
              <a:defRPr/>
            </a:pPr>
            <a:endParaRPr lang="ru-RU" sz="1300" dirty="0">
              <a:solidFill>
                <a:srgbClr val="452E1F"/>
              </a:solidFill>
              <a:latin typeface="Times New Roman" pitchFamily="18" charset="0"/>
              <a:cs typeface="Times New Roman" pitchFamily="18" charset="0"/>
            </a:endParaRPr>
          </a:p>
          <a:p>
            <a:pPr indent="449263" algn="just" eaLnBrk="0" hangingPunct="0">
              <a:defRPr/>
            </a:pPr>
            <a:endParaRPr lang="ru-RU" sz="1300" dirty="0">
              <a:solidFill>
                <a:srgbClr val="452E1F"/>
              </a:solidFill>
              <a:latin typeface="Times New Roman" pitchFamily="18" charset="0"/>
              <a:cs typeface="Times New Roman" pitchFamily="18" charset="0"/>
            </a:endParaRPr>
          </a:p>
        </p:txBody>
      </p:sp>
      <p:pic>
        <p:nvPicPr>
          <p:cNvPr id="13316" name="Рисунок 4" descr="http://obolev.narod.ru/razn/sx/atlas1945/IMG_008.jpg"/>
          <p:cNvPicPr>
            <a:picLocks noChangeAspect="1" noChangeArrowheads="1"/>
          </p:cNvPicPr>
          <p:nvPr/>
        </p:nvPicPr>
        <p:blipFill>
          <a:blip r:embed="rId4"/>
          <a:srcRect/>
          <a:stretch>
            <a:fillRect/>
          </a:stretch>
        </p:blipFill>
        <p:spPr bwMode="auto">
          <a:xfrm>
            <a:off x="2924944" y="5143504"/>
            <a:ext cx="3506024" cy="3244920"/>
          </a:xfrm>
          <a:prstGeom prst="rect">
            <a:avLst/>
          </a:prstGeom>
          <a:ln>
            <a:noFill/>
          </a:ln>
          <a:effectLst>
            <a:softEdge rad="112500"/>
          </a:effectLst>
        </p:spPr>
      </p:pic>
      <p:sp>
        <p:nvSpPr>
          <p:cNvPr id="13317" name="Rectangle 4"/>
          <p:cNvSpPr>
            <a:spLocks noChangeArrowheads="1"/>
          </p:cNvSpPr>
          <p:nvPr/>
        </p:nvSpPr>
        <p:spPr bwMode="auto">
          <a:xfrm>
            <a:off x="3429000" y="6949220"/>
            <a:ext cx="1482723" cy="461665"/>
          </a:xfrm>
          <a:prstGeom prst="rect">
            <a:avLst/>
          </a:prstGeom>
          <a:noFill/>
          <a:ln w="9525">
            <a:noFill/>
            <a:miter lim="800000"/>
            <a:headEnd/>
            <a:tailEnd/>
          </a:ln>
        </p:spPr>
        <p:txBody>
          <a:bodyPr wrap="square" anchor="ctr">
            <a:spAutoFit/>
          </a:bodyPr>
          <a:lstStyle/>
          <a:p>
            <a:pPr algn="ctr" eaLnBrk="0" hangingPunct="0"/>
            <a:r>
              <a:rPr lang="ru-RU" sz="1200" b="1" dirty="0">
                <a:solidFill>
                  <a:srgbClr val="FF0000"/>
                </a:solidFill>
                <a:cs typeface="Times New Roman" pitchFamily="18" charset="0"/>
              </a:rPr>
              <a:t>Места боев Рысева Л.И.</a:t>
            </a:r>
            <a:endParaRPr lang="ru-RU" sz="1200" dirty="0"/>
          </a:p>
        </p:txBody>
      </p:sp>
      <p:sp>
        <p:nvSpPr>
          <p:cNvPr id="13318" name="Rectangle 5"/>
          <p:cNvSpPr>
            <a:spLocks noChangeArrowheads="1"/>
          </p:cNvSpPr>
          <p:nvPr/>
        </p:nvSpPr>
        <p:spPr bwMode="auto">
          <a:xfrm>
            <a:off x="5680075" y="5561181"/>
            <a:ext cx="701253" cy="1015663"/>
          </a:xfrm>
          <a:prstGeom prst="rect">
            <a:avLst/>
          </a:prstGeom>
          <a:noFill/>
          <a:ln w="9525">
            <a:noFill/>
            <a:miter lim="800000"/>
            <a:headEnd/>
            <a:tailEnd/>
          </a:ln>
        </p:spPr>
        <p:txBody>
          <a:bodyPr wrap="square" anchor="ctr">
            <a:spAutoFit/>
          </a:bodyPr>
          <a:lstStyle/>
          <a:p>
            <a:pPr algn="ctr" eaLnBrk="0" hangingPunct="0"/>
            <a:r>
              <a:rPr lang="ru-RU" sz="1200" b="1" dirty="0">
                <a:solidFill>
                  <a:srgbClr val="FF0000"/>
                </a:solidFill>
                <a:cs typeface="Times New Roman" pitchFamily="18" charset="0"/>
              </a:rPr>
              <a:t>Место пленения Рысева Л.И.</a:t>
            </a:r>
            <a:endParaRPr lang="ru-RU" sz="1200" dirty="0"/>
          </a:p>
        </p:txBody>
      </p:sp>
      <p:pic>
        <p:nvPicPr>
          <p:cNvPr id="13319" name="Picture 11" descr="Sick British Nazis could be jailed in Germany after giving v"/>
          <p:cNvPicPr>
            <a:picLocks noChangeAspect="1" noChangeArrowheads="1"/>
          </p:cNvPicPr>
          <p:nvPr/>
        </p:nvPicPr>
        <p:blipFill>
          <a:blip r:embed="rId5"/>
          <a:srcRect/>
          <a:stretch>
            <a:fillRect/>
          </a:stretch>
        </p:blipFill>
        <p:spPr bwMode="auto">
          <a:xfrm>
            <a:off x="500042" y="2428860"/>
            <a:ext cx="3134342" cy="3714776"/>
          </a:xfrm>
          <a:prstGeom prst="rect">
            <a:avLst/>
          </a:prstGeom>
          <a:ln>
            <a:noFill/>
          </a:ln>
          <a:effectLst>
            <a:softEdge rad="112500"/>
          </a:effectLst>
        </p:spPr>
      </p:pic>
    </p:spTree>
  </p:cSld>
  <p:clrMapOvr>
    <a:masterClrMapping/>
  </p:clrMapOvr>
  <p:transition>
    <p:strips/>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3019</TotalTime>
  <Words>2545</Words>
  <Application>Microsoft Office PowerPoint</Application>
  <PresentationFormat>Экран (4:3)</PresentationFormat>
  <Paragraphs>135</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Городская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 Рысев</dc:creator>
  <cp:lastModifiedBy>Комп</cp:lastModifiedBy>
  <cp:revision>569</cp:revision>
  <dcterms:modified xsi:type="dcterms:W3CDTF">2021-04-18T06:52:27Z</dcterms:modified>
</cp:coreProperties>
</file>