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5" r:id="rId1"/>
  </p:sldMasterIdLst>
  <p:sldIdLst>
    <p:sldId id="256" r:id="rId2"/>
    <p:sldId id="258" r:id="rId3"/>
    <p:sldId id="261" r:id="rId4"/>
    <p:sldId id="264" r:id="rId5"/>
    <p:sldId id="265" r:id="rId6"/>
    <p:sldId id="268" r:id="rId7"/>
    <p:sldId id="272" r:id="rId8"/>
    <p:sldId id="271" r:id="rId9"/>
    <p:sldId id="267" r:id="rId10"/>
    <p:sldId id="270" r:id="rId11"/>
    <p:sldId id="269" r:id="rId12"/>
    <p:sldId id="266" r:id="rId13"/>
    <p:sldId id="273" r:id="rId14"/>
    <p:sldId id="276" r:id="rId15"/>
    <p:sldId id="283" r:id="rId16"/>
    <p:sldId id="282" r:id="rId17"/>
    <p:sldId id="281" r:id="rId18"/>
    <p:sldId id="280" r:id="rId19"/>
    <p:sldId id="284" r:id="rId20"/>
    <p:sldId id="279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57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9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75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04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387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479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259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1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00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9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24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67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5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16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85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4649F2-5D4D-4B49-88A3-A418AC216676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8E442B6-8AA7-4BE4-AED1-43F522702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4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  <p:sldLayoutId id="2147484387" r:id="rId12"/>
    <p:sldLayoutId id="2147484388" r:id="rId13"/>
    <p:sldLayoutId id="2147484389" r:id="rId14"/>
    <p:sldLayoutId id="2147484390" r:id="rId15"/>
    <p:sldLayoutId id="2147484391" r:id="rId16"/>
    <p:sldLayoutId id="214748439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320" y="658368"/>
            <a:ext cx="10789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КОГНИТИВНЫХ ПРОЦЕССОВ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РАННЕМ ВОЗРАСТЕ</a:t>
            </a:r>
          </a:p>
          <a:p>
            <a:pPr algn="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Ухина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Дарья Дмитриевна</a:t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656" y="720366"/>
            <a:ext cx="104611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восприятия: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>•	Восприятие эмоционально окрашено и тесно связано с практическими </a:t>
            </a:r>
            <a:r>
              <a:rPr lang="ru-RU" sz="2400" dirty="0" smtClean="0"/>
              <a:t>действиями</a:t>
            </a:r>
          </a:p>
          <a:p>
            <a:r>
              <a:rPr lang="ru-RU" sz="2400" dirty="0" smtClean="0"/>
              <a:t>•</a:t>
            </a:r>
            <a:r>
              <a:rPr lang="ru-RU" sz="2400" dirty="0"/>
              <a:t>	Ребенок не может одновременно воспринимать объект в целом и отдельные его части. </a:t>
            </a:r>
            <a:endParaRPr lang="ru-RU" sz="2400" dirty="0" smtClean="0"/>
          </a:p>
          <a:p>
            <a:r>
              <a:rPr lang="ru-RU" sz="2400" dirty="0" smtClean="0"/>
              <a:t>•</a:t>
            </a:r>
            <a:r>
              <a:rPr lang="ru-RU" sz="2400" dirty="0"/>
              <a:t>	Со временем ребенок переходит к зрительному соотнесению свойств предметов, тогда как раньше сравнивал их «при помощи рук». </a:t>
            </a:r>
            <a:endParaRPr lang="ru-RU" sz="2400" dirty="0" smtClean="0"/>
          </a:p>
          <a:p>
            <a:r>
              <a:rPr lang="ru-RU" sz="2400" dirty="0" smtClean="0"/>
              <a:t>•</a:t>
            </a:r>
            <a:r>
              <a:rPr lang="ru-RU" sz="2400" dirty="0"/>
              <a:t>	Начинают складываться сенсорные эталоны — представления о свойствах </a:t>
            </a:r>
            <a:r>
              <a:rPr lang="ru-RU" sz="2400" dirty="0" smtClean="0"/>
              <a:t>вещей.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347" y="3938587"/>
            <a:ext cx="2925878" cy="21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4328" y="863084"/>
            <a:ext cx="1587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2024" y="1800910"/>
            <a:ext cx="10239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Преобладающие </a:t>
            </a:r>
            <a:r>
              <a:rPr lang="ru-RU" sz="2400" dirty="0" smtClean="0"/>
              <a:t>виды – </a:t>
            </a:r>
            <a:r>
              <a:rPr lang="ru-RU" sz="2400" dirty="0"/>
              <a:t>двигательная, эмоциональная и частично образная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Все </a:t>
            </a:r>
            <a:r>
              <a:rPr lang="ru-RU" sz="2400" dirty="0"/>
              <a:t>психические функции в этом возрасте развиваются «вокруг восприятия, через восприятие и с помощью восприятия». Это относится и к развитию мышления.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699" y="3600450"/>
            <a:ext cx="411480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5121" y="903089"/>
            <a:ext cx="2058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1574" y="1631514"/>
            <a:ext cx="97059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У ребенка в возрасте от года до двух лет появляется произвольная форма внимания, которой взрослый может управлять. На втором году жизни, ребенок способен к целенаправленному поведению, для чего необходима способность удерживать внимание. </a:t>
            </a:r>
            <a:endParaRPr lang="ru-RU" sz="2400" dirty="0" smtClean="0"/>
          </a:p>
          <a:p>
            <a:pPr algn="just"/>
            <a:r>
              <a:rPr lang="ru-RU" sz="2400" dirty="0" smtClean="0"/>
              <a:t>Благодаря </a:t>
            </a:r>
            <a:r>
              <a:rPr lang="ru-RU" sz="2400" dirty="0"/>
              <a:t>устойчивости внимания, ребенка становится труднее отвлечь чем-то для него новым.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49" y="3804960"/>
            <a:ext cx="3457575" cy="23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8733" y="872609"/>
            <a:ext cx="2258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Мышление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5825" y="1724710"/>
            <a:ext cx="1082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Появляется на пороге раннего возраста и проявляется в использовании связи между предметами для достижения какой-либо </a:t>
            </a:r>
            <a:r>
              <a:rPr lang="ru-RU" sz="2400" dirty="0" smtClean="0"/>
              <a:t>цели</a:t>
            </a:r>
            <a:r>
              <a:rPr lang="ru-RU" sz="2400" dirty="0"/>
              <a:t>.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Наглядно-образное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Наглядно - действенное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987040"/>
            <a:ext cx="4722257" cy="31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2520" y="1471136"/>
            <a:ext cx="998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Одним из существенных приобретений становится знаково-символическая функция сознания. Поэтому в раннем возрасте ребенок начинает понимать, что одни вещи и действия могут использоваться для обозначения других, служить их заместителями.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287206"/>
            <a:ext cx="3901440" cy="26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1043077"/>
            <a:ext cx="10088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раннего возраста складывается мыслительная деятельность, в том числе: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arenR"/>
            </a:pPr>
            <a:r>
              <a:rPr lang="ru-RU" sz="2400" dirty="0" smtClean="0"/>
              <a:t>способность </a:t>
            </a:r>
            <a:r>
              <a:rPr lang="ru-RU" sz="2400" dirty="0"/>
              <a:t>к обобщениям; </a:t>
            </a:r>
            <a:endParaRPr lang="ru-RU" sz="2400" dirty="0" smtClean="0"/>
          </a:p>
          <a:p>
            <a:pPr marL="457200" indent="-457200">
              <a:buAutoNum type="arabicParenR"/>
            </a:pPr>
            <a:r>
              <a:rPr lang="ru-RU" sz="2400" dirty="0" smtClean="0"/>
              <a:t>к </a:t>
            </a:r>
            <a:r>
              <a:rPr lang="ru-RU" sz="2400" dirty="0"/>
              <a:t>переносу приобретенного опыта из первоначальных условий и ситуаций в новые; </a:t>
            </a:r>
            <a:endParaRPr lang="ru-RU" sz="2400" dirty="0" smtClean="0"/>
          </a:p>
          <a:p>
            <a:pPr marL="457200" indent="-457200">
              <a:buAutoNum type="arabicParenR"/>
            </a:pPr>
            <a:r>
              <a:rPr lang="ru-RU" sz="2400" dirty="0" smtClean="0"/>
              <a:t>умение </a:t>
            </a:r>
            <a:r>
              <a:rPr lang="ru-RU" sz="2400" dirty="0"/>
              <a:t>устанавливать связи между явлениями и предметами путем экспериментирования; </a:t>
            </a:r>
            <a:endParaRPr lang="ru-RU" sz="2400" dirty="0" smtClean="0"/>
          </a:p>
          <a:p>
            <a:pPr marL="457200" indent="-457200">
              <a:buAutoNum type="arabicParenR"/>
            </a:pPr>
            <a:r>
              <a:rPr lang="ru-RU" sz="2400" dirty="0" smtClean="0"/>
              <a:t>запоминать </a:t>
            </a:r>
            <a:r>
              <a:rPr lang="ru-RU" sz="2400" dirty="0"/>
              <a:t>эти умения и использовать их при решении задач.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80" y="4090065"/>
            <a:ext cx="4076700" cy="2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3480" y="1688018"/>
            <a:ext cx="5623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Овладение речью, которая содержит обобщенные </a:t>
            </a:r>
            <a:r>
              <a:rPr lang="ru-RU" sz="2400" dirty="0" smtClean="0"/>
              <a:t>слова </a:t>
            </a:r>
            <a:r>
              <a:rPr lang="ru-RU" sz="2400" dirty="0"/>
              <a:t>связано с переходом ребенка от наглядно-действенного мышления к формированию и функционированию наглядно-образного мышления, т.к. образ представляет собой некоторое абстрагирование свойств предмета. В образе знак (слово) связан со значением, но уже отделен от непосредственного восприятия обозначаемого им предмета.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2693630"/>
            <a:ext cx="3992880" cy="2661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31329" y="872609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развитие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2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0120" y="437674"/>
            <a:ext cx="11109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/>
          </a:p>
          <a:p>
            <a:r>
              <a:rPr lang="ru-RU" sz="2400" b="1" dirty="0"/>
              <a:t>В.В. </a:t>
            </a:r>
            <a:r>
              <a:rPr lang="ru-RU" sz="2400" b="1" dirty="0" err="1"/>
              <a:t>Ветрова</a:t>
            </a:r>
            <a:r>
              <a:rPr lang="ru-RU" sz="2400" b="1" dirty="0"/>
              <a:t> выделяет следующие типичные варианты речевых трудностей у детей двух — двух с половиной </a:t>
            </a:r>
            <a:r>
              <a:rPr lang="ru-RU" sz="2400" b="1" dirty="0" smtClean="0"/>
              <a:t>лет:</a:t>
            </a:r>
          </a:p>
          <a:p>
            <a:endParaRPr lang="ru-RU" sz="2400" b="1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/>
              <a:t>Задержка </a:t>
            </a:r>
            <a:r>
              <a:rPr lang="ru-RU" sz="2400" dirty="0"/>
              <a:t>на стадии называния. </a:t>
            </a:r>
            <a:endParaRPr lang="ru-RU" sz="24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/>
              <a:t>Задержка </a:t>
            </a:r>
            <a:r>
              <a:rPr lang="ru-RU" sz="2400" dirty="0"/>
              <a:t>на стадии эмоционального общения со взрослым. </a:t>
            </a:r>
            <a:endParaRPr lang="ru-RU" sz="2400" dirty="0" smtClean="0"/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ru-RU" sz="2400" dirty="0" smtClean="0"/>
              <a:t>Ориентация </a:t>
            </a:r>
            <a:r>
              <a:rPr lang="ru-RU" sz="2400" dirty="0"/>
              <a:t>на предметный мир. </a:t>
            </a:r>
            <a:endParaRPr lang="ru-RU" sz="2400" dirty="0" smtClean="0"/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ru-RU" sz="2400" dirty="0" smtClean="0"/>
              <a:t>«</a:t>
            </a:r>
            <a:r>
              <a:rPr lang="ru-RU" sz="2400" dirty="0"/>
              <a:t>Детские» слова могут препятствовать </a:t>
            </a: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 smtClean="0"/>
              <a:t>развитию </a:t>
            </a:r>
            <a:r>
              <a:rPr lang="ru-RU" sz="2400" dirty="0"/>
              <a:t>нормальной человеческой речи. </a:t>
            </a:r>
            <a:endParaRPr lang="ru-RU" sz="2400" dirty="0" smtClean="0"/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ru-RU" sz="2400" dirty="0" smtClean="0"/>
              <a:t>Стремительность </a:t>
            </a:r>
            <a:r>
              <a:rPr lang="ru-RU" sz="2400" dirty="0"/>
              <a:t>речевого </a:t>
            </a:r>
            <a:r>
              <a:rPr lang="ru-RU" sz="2400" dirty="0" smtClean="0"/>
              <a:t>развития.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260" y="3078480"/>
            <a:ext cx="4511166" cy="30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3077" y="927854"/>
            <a:ext cx="3347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41120" y="1710749"/>
            <a:ext cx="9555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Ранний детский возраст – это важный период с точки зрения физического, умственного, социального и психологического развития ребенка. </a:t>
            </a:r>
            <a:endParaRPr lang="ru-RU" sz="2400" dirty="0" smtClean="0"/>
          </a:p>
          <a:p>
            <a:pPr algn="just"/>
            <a:r>
              <a:rPr lang="ru-RU" sz="2400" dirty="0" smtClean="0"/>
              <a:t>Суть </a:t>
            </a:r>
            <a:r>
              <a:rPr lang="ru-RU" sz="2400" dirty="0"/>
              <a:t>когнитивного развития заключается в развитии психики, всех видов мыслительных процессов, таких как восприятие, память, формирование понятий, решение задач, воображение и логика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4217193"/>
            <a:ext cx="3265170" cy="22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3077" y="927854"/>
            <a:ext cx="3347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1080" y="1512629"/>
            <a:ext cx="106222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/>
              <a:t>В когнитивном плане в этот период формируется:</a:t>
            </a:r>
          </a:p>
          <a:p>
            <a:r>
              <a:rPr lang="ru-RU" sz="2400"/>
              <a:t>•	Начальная концепция мира — из чего он состоит, что в нем происходит, по каким законам;</a:t>
            </a:r>
          </a:p>
          <a:p>
            <a:r>
              <a:rPr lang="ru-RU" sz="2400"/>
              <a:t>•	Умение устанавливать связи и отношения между предметами;</a:t>
            </a:r>
          </a:p>
          <a:p>
            <a:r>
              <a:rPr lang="ru-RU" sz="2400"/>
              <a:t>•	Способность к обобщению и переносу приобретенного опыта на другие предметы и ситуации;</a:t>
            </a:r>
          </a:p>
          <a:p>
            <a:r>
              <a:rPr lang="ru-RU" sz="2400"/>
              <a:t>•	Умение решать конкретные задачи путем экспериментирования с предметами;</a:t>
            </a:r>
          </a:p>
          <a:p>
            <a:r>
              <a:rPr lang="ru-RU" sz="2400"/>
              <a:t>•	Умение решать элементарные задачи «внутри себя».</a:t>
            </a:r>
          </a:p>
          <a:p>
            <a:r>
              <a:rPr lang="ru-RU" sz="2400"/>
              <a:t>•	Произвольное внимание;</a:t>
            </a:r>
          </a:p>
          <a:p>
            <a:r>
              <a:rPr lang="ru-RU" sz="2400"/>
              <a:t>•	Увеличивается объем памяти и продолжительность запоминания;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21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7840" y="556273"/>
            <a:ext cx="83576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/>
              <a:t>СОДЕРЖАНИЕ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ВВЕДЕНИЕ</a:t>
            </a:r>
            <a:endParaRPr lang="ru-RU" sz="24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Восприятие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Память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Внимание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Мышление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/>
              <a:t>Речевое развитие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ЗАКЛЮЧЕНИЕ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СПИСОК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42353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5360" y="879961"/>
            <a:ext cx="10226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ЛИТЕРАТУРЫ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>1. Волков Б. С. Возрастная </a:t>
            </a:r>
            <a:r>
              <a:rPr lang="ru-RU" sz="2400" dirty="0" err="1"/>
              <a:t>психология.В</a:t>
            </a:r>
            <a:r>
              <a:rPr lang="ru-RU" sz="2400" dirty="0"/>
              <a:t> 2 частях: учебные пособия для вузов / Под редакцией Б. С. Волкова. – М.: </a:t>
            </a:r>
            <a:r>
              <a:rPr lang="ru-RU" sz="2400" dirty="0" err="1"/>
              <a:t>Владос</a:t>
            </a:r>
            <a:r>
              <a:rPr lang="ru-RU" sz="2400" dirty="0"/>
              <a:t>, 2010. – 366 с.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Гонина</a:t>
            </a:r>
            <a:r>
              <a:rPr lang="ru-RU" sz="2400" dirty="0"/>
              <a:t> О. О. Психология дошкольного возраста: учебник и практикум для прикладного </a:t>
            </a:r>
            <a:r>
              <a:rPr lang="ru-RU" sz="2400" dirty="0" err="1"/>
              <a:t>бакалавриата</a:t>
            </a:r>
            <a:r>
              <a:rPr lang="ru-RU" sz="2400" dirty="0"/>
              <a:t> / О. О. </a:t>
            </a:r>
            <a:r>
              <a:rPr lang="ru-RU" sz="2400" dirty="0" err="1"/>
              <a:t>Гонина</a:t>
            </a:r>
            <a:r>
              <a:rPr lang="ru-RU" sz="2400" dirty="0"/>
              <a:t>. – М.: Издательство </a:t>
            </a:r>
            <a:r>
              <a:rPr lang="ru-RU" sz="2400" dirty="0" err="1"/>
              <a:t>Юрайт</a:t>
            </a:r>
            <a:r>
              <a:rPr lang="ru-RU" sz="2400" dirty="0"/>
              <a:t>, 2015. – 465 с.</a:t>
            </a:r>
          </a:p>
          <a:p>
            <a:r>
              <a:rPr lang="ru-RU" sz="2400" dirty="0"/>
              <a:t>3. Иванников В. А. Основы психологии. – СПб.: Питер, 2010. – 198 с.</a:t>
            </a:r>
          </a:p>
          <a:p>
            <a:r>
              <a:rPr lang="ru-RU" sz="2400" dirty="0"/>
              <a:t>4. Котова И. </a:t>
            </a:r>
            <a:r>
              <a:rPr lang="ru-RU" sz="2400" dirty="0" err="1"/>
              <a:t>Б.Общая</a:t>
            </a:r>
            <a:r>
              <a:rPr lang="ru-RU" sz="2400" dirty="0"/>
              <a:t> психология: Учебное пособие / И. Б. Котова, О. С. </a:t>
            </a:r>
            <a:r>
              <a:rPr lang="ru-RU" sz="2400" dirty="0" err="1"/>
              <a:t>Канаркевич</a:t>
            </a:r>
            <a:r>
              <a:rPr lang="ru-RU" sz="2400" dirty="0"/>
              <a:t>. – М.: Дашков и К, </a:t>
            </a:r>
            <a:r>
              <a:rPr lang="ru-RU" sz="2400" dirty="0" err="1"/>
              <a:t>Академцентр</a:t>
            </a:r>
            <a:r>
              <a:rPr lang="ru-RU" sz="2400" dirty="0"/>
              <a:t>, 2013. – 480 с.</a:t>
            </a:r>
          </a:p>
          <a:p>
            <a:r>
              <a:rPr lang="ru-RU" sz="2400" dirty="0"/>
              <a:t>5. Смирнова Е. </a:t>
            </a:r>
            <a:r>
              <a:rPr lang="ru-RU" sz="2400" dirty="0" err="1"/>
              <a:t>О.Детская</a:t>
            </a:r>
            <a:r>
              <a:rPr lang="ru-RU" sz="2400" dirty="0"/>
              <a:t> психология: учебник для вузов / Е. О. Смирнова. – СПб.: Питер, 2011. – 299с.</a:t>
            </a:r>
          </a:p>
        </p:txBody>
      </p:sp>
    </p:spTree>
    <p:extLst>
      <p:ext uri="{BB962C8B-B14F-4D97-AF65-F5344CB8AC3E}">
        <p14:creationId xmlns:p14="http://schemas.microsoft.com/office/powerpoint/2010/main" val="5193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6960" y="1641961"/>
            <a:ext cx="7741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9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900971"/>
            <a:ext cx="101650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</a:p>
          <a:p>
            <a:pPr algn="ctr"/>
            <a:endParaRPr lang="ru-RU" sz="2400" b="1" dirty="0"/>
          </a:p>
          <a:p>
            <a:pPr algn="just"/>
            <a:r>
              <a:rPr lang="ru-RU" sz="2400" dirty="0"/>
              <a:t>Дети с самого рождения усердно постигают законы нашего мира. Во время знакомства с предметами и способами их использования, совершенствуется восприятие ребенка, развивается его мышление, формируются двигательные навыки. Играя с различными предметами и материалами ребенок узнает об их свойствах и тех законах, которым эти объекты подчиняются.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70" y="3701738"/>
            <a:ext cx="2079695" cy="23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6436" y="4724873"/>
            <a:ext cx="9997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Когнитивные процессы  </a:t>
            </a:r>
            <a:r>
              <a:rPr lang="ru-RU" sz="2400" dirty="0"/>
              <a:t>– совокупность процессов, обеспечивающих преобразование сенсорной информации от момента попадания стимула на рецепторные поверхности до получения ответа в виде знания.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75" y="743578"/>
            <a:ext cx="8187638" cy="3859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12" y="1807625"/>
            <a:ext cx="1688738" cy="8657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673" y="743578"/>
            <a:ext cx="1511939" cy="914479"/>
          </a:xfrm>
          <a:prstGeom prst="rect">
            <a:avLst/>
          </a:prstGeom>
        </p:spPr>
      </p:pic>
      <p:grpSp>
        <p:nvGrpSpPr>
          <p:cNvPr id="9" name="Группа 10"/>
          <p:cNvGrpSpPr/>
          <p:nvPr/>
        </p:nvGrpSpPr>
        <p:grpSpPr>
          <a:xfrm rot="247219">
            <a:off x="7472129" y="785550"/>
            <a:ext cx="1593344" cy="816320"/>
            <a:chOff x="4900614" y="565147"/>
            <a:chExt cx="1823066" cy="622856"/>
          </a:xfrm>
          <a:solidFill>
            <a:srgbClr val="FFC000"/>
          </a:solidFill>
        </p:grpSpPr>
        <p:sp>
          <p:nvSpPr>
            <p:cNvPr id="10" name="Овал 9"/>
            <p:cNvSpPr/>
            <p:nvPr/>
          </p:nvSpPr>
          <p:spPr>
            <a:xfrm>
              <a:off x="4900614" y="565147"/>
              <a:ext cx="1823066" cy="622856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1" name="Овал 4"/>
            <p:cNvSpPr/>
            <p:nvPr/>
          </p:nvSpPr>
          <p:spPr>
            <a:xfrm>
              <a:off x="5167596" y="656361"/>
              <a:ext cx="1289102" cy="440426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/>
                <a:t>Мышление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7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568" y="886290"/>
            <a:ext cx="1009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ВОСПРИЯТИЕ</a:t>
            </a:r>
          </a:p>
          <a:p>
            <a:pPr algn="just"/>
            <a:r>
              <a:rPr lang="ru-RU" sz="2400" dirty="0" smtClean="0"/>
              <a:t>К </a:t>
            </a:r>
            <a:r>
              <a:rPr lang="ru-RU" sz="2400" dirty="0"/>
              <a:t>началу раннего возраста ребенок начинает воспринимать свойства окружающих предметов, улавливать простейшие связи между предметами и использовать эти связи в своих манипуляциях. Это создает предпосылки для дальнейшего умственного развития, которое происходит в связи с овладением предметной деятельностью (а позднее – игровой и рисованием) и речью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/>
              <a:t>Основу умственного развития в раннем возрасте составляют формирующиеся у ребенка новые виды действий восприятия и мыслительных действий.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980745"/>
            <a:ext cx="3756660" cy="215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6152" y="896773"/>
            <a:ext cx="98572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Восприятие: 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Фиксирует </a:t>
            </a:r>
            <a:r>
              <a:rPr lang="ru-RU" sz="2400" dirty="0"/>
              <a:t>какое-то одно качество объекта, и в последующем ребенок ориентируется на это качество при узнавании объекта. </a:t>
            </a:r>
            <a:endParaRPr lang="ru-RU" sz="2400" dirty="0" smtClean="0"/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Аффективно </a:t>
            </a:r>
            <a:r>
              <a:rPr lang="ru-RU" sz="2400" dirty="0"/>
              <a:t>окрашено и тесно связано с практической деятельностью.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809" y="3166280"/>
            <a:ext cx="4533219" cy="30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910" y="4060789"/>
            <a:ext cx="9198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Одной из особенностей восприятия является узнавание близких людей на фотографиях и предметов на рисунках, в </a:t>
            </a:r>
            <a:r>
              <a:rPr lang="ru-RU" sz="2400" dirty="0" err="1"/>
              <a:t>т.ч</a:t>
            </a:r>
            <a:r>
              <a:rPr lang="ru-RU" sz="2400" dirty="0"/>
              <a:t>. на контурных изображениях. </a:t>
            </a:r>
            <a:r>
              <a:rPr lang="ru-RU" sz="2400" dirty="0" smtClean="0"/>
              <a:t>Дети </a:t>
            </a:r>
            <a:r>
              <a:rPr lang="ru-RU" sz="2400" dirty="0"/>
              <a:t>второго года жизни не воспринимают рисунки или фотографии как изображения предметов и людей. Для них изображенные предметы – это вполне самостоятельные предметы.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030" y="1012970"/>
            <a:ext cx="3875995" cy="29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9455" y="1186315"/>
            <a:ext cx="9938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Наряду со зрительным восприятием в раннем возрасте интенсивно развивается и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слуховое восприятие</a:t>
            </a:r>
            <a:r>
              <a:rPr lang="ru-RU" sz="2400" dirty="0"/>
              <a:t>. Особенно интенсивно развивается фонематический слух и, как правило, к концу второго года жизни дети уже воспринимают все звуки родного языка.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011" y="2983534"/>
            <a:ext cx="4615544" cy="30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83" y="1004862"/>
            <a:ext cx="4139331" cy="30117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2530" y="4353836"/>
            <a:ext cx="9688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К началу раннего возраста ребенок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овладевает зрительными действ</a:t>
            </a:r>
            <a:r>
              <a:rPr lang="ru-RU" sz="2400" dirty="0"/>
              <a:t>иями, которые позволяют определить некоторые свойства предметов и регулировать практическое поведение. </a:t>
            </a:r>
          </a:p>
        </p:txBody>
      </p:sp>
    </p:spTree>
    <p:extLst>
      <p:ext uri="{BB962C8B-B14F-4D97-AF65-F5344CB8AC3E}">
        <p14:creationId xmlns:p14="http://schemas.microsoft.com/office/powerpoint/2010/main" val="30713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184</TotalTime>
  <Words>814</Words>
  <Application>Microsoft Office PowerPoint</Application>
  <PresentationFormat>Широкоэкранный</PresentationFormat>
  <Paragraphs>97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Garamond</vt:lpstr>
      <vt:lpstr>Times New Roman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2021-03-24T21:07:54Z</dcterms:created>
  <dcterms:modified xsi:type="dcterms:W3CDTF">2021-10-31T17:23:09Z</dcterms:modified>
</cp:coreProperties>
</file>