
<file path=[Content_Types].xml><?xml version="1.0" encoding="utf-8"?>
<Types xmlns="http://schemas.openxmlformats.org/package/2006/content-types">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61" r:id="rId6"/>
    <p:sldId id="259" r:id="rId7"/>
    <p:sldId id="260" r:id="rId8"/>
    <p:sldId id="262" r:id="rId9"/>
    <p:sldId id="269" r:id="rId10"/>
    <p:sldId id="264" r:id="rId11"/>
    <p:sldId id="265" r:id="rId12"/>
    <p:sldId id="26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53" d="100"/>
          <a:sy n="53" d="100"/>
        </p:scale>
        <p:origin x="18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5.jpe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7.jpeg"/><Relationship Id="rId1"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9.jpe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Изображение 3" descr="00041f-003"/>
          <p:cNvPicPr>
            <a:picLocks noChangeAspect="1"/>
          </p:cNvPicPr>
          <p:nvPr/>
        </p:nvPicPr>
        <p:blipFill>
          <a:blip r:embed="rId1"/>
          <a:stretch>
            <a:fillRect/>
          </a:stretch>
        </p:blipFill>
        <p:spPr>
          <a:xfrm>
            <a:off x="635" y="0"/>
            <a:ext cx="12191365" cy="6857365"/>
          </a:xfrm>
          <a:prstGeom prst="rect">
            <a:avLst/>
          </a:prstGeom>
        </p:spPr>
      </p:pic>
      <p:sp>
        <p:nvSpPr>
          <p:cNvPr id="2" name="Заголовок 1"/>
          <p:cNvSpPr>
            <a:spLocks noGrp="1"/>
          </p:cNvSpPr>
          <p:nvPr>
            <p:ph type="ctrTitle"/>
          </p:nvPr>
        </p:nvSpPr>
        <p:spPr>
          <a:xfrm>
            <a:off x="2024380" y="4540885"/>
            <a:ext cx="8643620" cy="1417320"/>
          </a:xfrm>
        </p:spPr>
        <p:txBody>
          <a:bodyPr>
            <a:normAutofit/>
          </a:bodyPr>
          <a:p>
            <a:r>
              <a:rPr lang="ru-RU" altLang="en-US" sz="2800" b="1">
                <a:solidFill>
                  <a:srgbClr val="002060"/>
                </a:solidFill>
              </a:rPr>
              <a:t>                          </a:t>
            </a:r>
            <a:r>
              <a:rPr lang="ru-RU" altLang="en-US" sz="3100" b="1">
                <a:solidFill>
                  <a:srgbClr val="002060"/>
                </a:solidFill>
              </a:rPr>
              <a:t>Составила воспитатель: Мищенко Т.С.</a:t>
            </a:r>
            <a:br>
              <a:rPr lang="ru-RU" altLang="en-US" sz="3100" b="1">
                <a:solidFill>
                  <a:srgbClr val="002060"/>
                </a:solidFill>
              </a:rPr>
            </a:br>
            <a:r>
              <a:rPr lang="ru-RU" altLang="en-US" sz="3100" b="1">
                <a:solidFill>
                  <a:srgbClr val="002060"/>
                </a:solidFill>
              </a:rPr>
              <a:t>                                                                          </a:t>
            </a:r>
            <a:endParaRPr lang="ru-RU" altLang="en-US" sz="3100" b="1">
              <a:solidFill>
                <a:srgbClr val="002060"/>
              </a:solidFill>
            </a:endParaRPr>
          </a:p>
        </p:txBody>
      </p:sp>
      <p:sp>
        <p:nvSpPr>
          <p:cNvPr id="3" name="Подзаголовок 2"/>
          <p:cNvSpPr>
            <a:spLocks noGrp="1"/>
          </p:cNvSpPr>
          <p:nvPr>
            <p:ph type="subTitle" idx="1"/>
          </p:nvPr>
        </p:nvSpPr>
        <p:spPr>
          <a:xfrm>
            <a:off x="1357630" y="1221740"/>
            <a:ext cx="9577070" cy="2555875"/>
          </a:xfrm>
        </p:spPr>
        <p:txBody>
          <a:bodyPr>
            <a:noAutofit/>
          </a:bodyPr>
          <a:p>
            <a:r>
              <a:rPr lang="ru-RU" sz="3600" b="1" dirty="0" smtClean="0">
                <a:solidFill>
                  <a:srgbClr val="FF0000"/>
                </a:solidFill>
                <a:latin typeface="Segoe Script" panose="030B0504020000000003" charset="0"/>
                <a:cs typeface="Segoe Script" panose="030B0504020000000003" charset="0"/>
                <a:sym typeface="+mn-ea"/>
              </a:rPr>
              <a:t>МЕТОДИЧЕСКОЕ И ДИДАКТИЧЕСКОЕ ОБЕСПЕЧЕНИЕ МАТЕМАТИЧЕСКОГО РАЗВИТИЯ ДЕТЕЙ </a:t>
            </a:r>
            <a:endParaRPr lang="ru-RU" sz="3600" b="1" dirty="0" smtClean="0">
              <a:solidFill>
                <a:srgbClr val="FF0000"/>
              </a:solidFill>
              <a:latin typeface="Segoe Script" panose="030B0504020000000003" charset="0"/>
              <a:cs typeface="Segoe Script" panose="030B0504020000000003" charset="0"/>
              <a:sym typeface="+mn-ea"/>
            </a:endParaRPr>
          </a:p>
          <a:p>
            <a:r>
              <a:rPr lang="ru-RU" sz="3600" b="1" dirty="0" smtClean="0">
                <a:solidFill>
                  <a:srgbClr val="FF0000"/>
                </a:solidFill>
                <a:latin typeface="Segoe Script" panose="030B0504020000000003" charset="0"/>
                <a:cs typeface="Segoe Script" panose="030B0504020000000003" charset="0"/>
                <a:sym typeface="+mn-ea"/>
              </a:rPr>
              <a:t>в старшей -подготовительной группе «Бусинки»</a:t>
            </a:r>
            <a:endParaRPr lang="en-US" b="1" dirty="0">
              <a:solidFill>
                <a:srgbClr val="FF0000"/>
              </a:solidFill>
              <a:latin typeface="Segoe Script" panose="030B0504020000000003" charset="0"/>
              <a:cs typeface="Segoe Script" panose="030B0504020000000003" charset="0"/>
            </a:endParaRPr>
          </a:p>
          <a:p>
            <a:endParaRPr lang="en-US" altLang="en-US" b="1" dirty="0">
              <a:solidFill>
                <a:srgbClr val="FF0000"/>
              </a:solidFill>
              <a:latin typeface="Segoe Script" panose="030B0504020000000003" charset="0"/>
              <a:cs typeface="Segoe Script" panose="030B0504020000000003"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Замещающее содержимое 3" descr="00041f-003"/>
          <p:cNvPicPr>
            <a:picLocks noChangeAspect="1"/>
          </p:cNvPicPr>
          <p:nvPr>
            <p:ph sz="half" idx="1"/>
          </p:nvPr>
        </p:nvPicPr>
        <p:blipFill>
          <a:blip r:embed="rId1"/>
          <a:stretch>
            <a:fillRect/>
          </a:stretch>
        </p:blipFill>
        <p:spPr>
          <a:xfrm>
            <a:off x="635" y="0"/>
            <a:ext cx="12191365" cy="6858000"/>
          </a:xfrm>
          <a:prstGeom prst="rect">
            <a:avLst/>
          </a:prstGeom>
        </p:spPr>
      </p:pic>
      <p:sp>
        <p:nvSpPr>
          <p:cNvPr id="3" name="Замещающее содержимое 2"/>
          <p:cNvSpPr/>
          <p:nvPr>
            <p:ph sz="half" idx="2"/>
          </p:nvPr>
        </p:nvSpPr>
        <p:spPr>
          <a:xfrm>
            <a:off x="969010" y="719455"/>
            <a:ext cx="10384790" cy="5457825"/>
          </a:xfrm>
        </p:spPr>
        <p:txBody>
          <a:bodyPr>
            <a:normAutofit/>
          </a:bodyPr>
          <a:p>
            <a:pPr marL="0" indent="0">
              <a:buNone/>
            </a:pPr>
            <a:r>
              <a:rPr lang="ru-RU" altLang="en-US"/>
              <a:t> </a:t>
            </a:r>
            <a:endParaRPr lang="ru-RU" altLang="en-US"/>
          </a:p>
          <a:p>
            <a:pPr marL="0" indent="0" algn="just">
              <a:buNone/>
            </a:pPr>
            <a:endParaRPr lang="ru-RU" altLang="en-US" sz="3200" b="1">
              <a:latin typeface="Times New Roman" panose="02020603050405020304" charset="0"/>
              <a:cs typeface="Times New Roman" panose="02020603050405020304" charset="0"/>
            </a:endParaRPr>
          </a:p>
          <a:p>
            <a:pPr marL="0" indent="0" algn="just">
              <a:buNone/>
            </a:pPr>
            <a:endParaRPr lang="ru-RU" altLang="en-US" sz="3200" b="1">
              <a:latin typeface="Times New Roman" panose="02020603050405020304" charset="0"/>
              <a:cs typeface="Times New Roman" panose="02020603050405020304" charset="0"/>
            </a:endParaRPr>
          </a:p>
          <a:p>
            <a:pPr marL="0" indent="0" algn="just">
              <a:buNone/>
            </a:pPr>
            <a:endParaRPr lang="ru-RU" altLang="en-US" sz="3200" b="1">
              <a:latin typeface="Times New Roman" panose="02020603050405020304" charset="0"/>
              <a:cs typeface="Times New Roman" panose="02020603050405020304" charset="0"/>
            </a:endParaRPr>
          </a:p>
          <a:p>
            <a:pPr marL="0" indent="0" algn="just">
              <a:buNone/>
            </a:pPr>
            <a:r>
              <a:rPr lang="ru-RU" altLang="en-US" sz="3200" b="1">
                <a:solidFill>
                  <a:srgbClr val="FF0000"/>
                </a:solidFill>
                <a:latin typeface="Viner Hand ITC" panose="03070502030502020203" charset="0"/>
                <a:cs typeface="Viner Hand ITC" panose="03070502030502020203" charset="0"/>
              </a:rPr>
              <a:t>       </a:t>
            </a:r>
            <a:r>
              <a:rPr lang="ru-RU" altLang="en-US" sz="6000" b="1">
                <a:solidFill>
                  <a:srgbClr val="FF0000"/>
                </a:solidFill>
                <a:latin typeface="Viner Hand ITC" panose="03070502030502020203" charset="0"/>
                <a:cs typeface="Viner Hand ITC" panose="03070502030502020203" charset="0"/>
              </a:rPr>
              <a:t>Спасибо за внимание!</a:t>
            </a:r>
            <a:endParaRPr lang="ru-RU" altLang="en-US" sz="6000" b="1">
              <a:solidFill>
                <a:srgbClr val="FF0000"/>
              </a:solidFill>
              <a:latin typeface="Viner Hand ITC" panose="03070502030502020203" charset="0"/>
              <a:cs typeface="Viner Hand ITC" panose="03070502030502020203"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p>
            <a:endParaRPr lang="ru-RU" altLang="en-US"/>
          </a:p>
        </p:txBody>
      </p:sp>
      <p:sp>
        <p:nvSpPr>
          <p:cNvPr id="3" name="Замещающее содержимое 2"/>
          <p:cNvSpPr>
            <a:spLocks noGrp="1"/>
          </p:cNvSpPr>
          <p:nvPr>
            <p:ph sz="half" idx="1"/>
          </p:nvPr>
        </p:nvSpPr>
        <p:spPr/>
        <p:txBody>
          <a:bodyPr/>
          <a:p>
            <a:endParaRPr lang="ru-RU" altLang="en-US"/>
          </a:p>
        </p:txBody>
      </p:sp>
      <p:sp>
        <p:nvSpPr>
          <p:cNvPr id="4" name="Замещающее содержимое 3"/>
          <p:cNvSpPr>
            <a:spLocks noGrp="1"/>
          </p:cNvSpPr>
          <p:nvPr>
            <p:ph sz="half" idx="2"/>
          </p:nvPr>
        </p:nvSpPr>
        <p:spPr/>
        <p:txBody>
          <a:bodyPr/>
          <a:p>
            <a:endParaRPr lang="ru-RU"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Замещающее содержимое 3" descr="00041f-003"/>
          <p:cNvPicPr>
            <a:picLocks noChangeAspect="1"/>
          </p:cNvPicPr>
          <p:nvPr>
            <p:ph idx="1"/>
          </p:nvPr>
        </p:nvPicPr>
        <p:blipFill>
          <a:blip r:embed="rId1"/>
          <a:stretch>
            <a:fillRect/>
          </a:stretch>
        </p:blipFill>
        <p:spPr>
          <a:xfrm>
            <a:off x="0" y="-635"/>
            <a:ext cx="12192635" cy="6858000"/>
          </a:xfrm>
          <a:prstGeom prst="rect">
            <a:avLst/>
          </a:prstGeom>
        </p:spPr>
      </p:pic>
      <p:sp>
        <p:nvSpPr>
          <p:cNvPr id="2" name="Заголовок 1"/>
          <p:cNvSpPr>
            <a:spLocks noGrp="1"/>
          </p:cNvSpPr>
          <p:nvPr>
            <p:ph type="title"/>
          </p:nvPr>
        </p:nvSpPr>
        <p:spPr>
          <a:xfrm>
            <a:off x="861060" y="355600"/>
            <a:ext cx="10492740" cy="5763895"/>
          </a:xfrm>
        </p:spPr>
        <p:txBody>
          <a:bodyPr>
            <a:normAutofit fontScale="90000"/>
          </a:bodyPr>
          <a:p>
            <a:pPr algn="l"/>
            <a:br>
              <a:rPr lang="ru-RU" altLang="en-US" sz="2200">
                <a:latin typeface="Times New Roman" panose="02020603050405020304" charset="0"/>
                <a:cs typeface="Times New Roman" panose="02020603050405020304" charset="0"/>
              </a:rPr>
            </a:br>
            <a:br>
              <a:rPr lang="ru-RU" altLang="en-US" sz="2200">
                <a:latin typeface="Times New Roman" panose="02020603050405020304" charset="0"/>
                <a:cs typeface="Times New Roman" panose="02020603050405020304" charset="0"/>
              </a:rPr>
            </a:br>
            <a:br>
              <a:rPr lang="ru-RU" altLang="en-US" sz="2200">
                <a:latin typeface="Times New Roman" panose="02020603050405020304" charset="0"/>
                <a:cs typeface="Times New Roman" panose="02020603050405020304" charset="0"/>
              </a:rPr>
            </a:br>
            <a:r>
              <a:rPr lang="ru-RU" altLang="en-US" sz="2665" b="1">
                <a:latin typeface="Times New Roman" panose="02020603050405020304" charset="0"/>
                <a:cs typeface="Times New Roman" panose="02020603050405020304" charset="0"/>
              </a:rPr>
              <a:t>Математическое развитие ребенка - это не только умение дошкольника считать и решать aрифметические задачи, это и развитие способности видеть в окружающем мире отношения, зависимости, оперировать предметaми, знаками, символами.</a:t>
            </a:r>
            <a:br>
              <a:rPr lang="ru-RU" altLang="en-US" sz="2665" b="1">
                <a:latin typeface="Times New Roman" panose="02020603050405020304" charset="0"/>
                <a:cs typeface="Times New Roman" panose="02020603050405020304" charset="0"/>
              </a:rPr>
            </a:br>
            <a:r>
              <a:rPr lang="ru-RU" altLang="en-US" sz="2665" b="1">
                <a:latin typeface="Times New Roman" panose="02020603050405020304" charset="0"/>
                <a:cs typeface="Times New Roman" panose="02020603050405020304" charset="0"/>
              </a:rPr>
              <a:t>Задача педагога - развивать эти способности, дать возможность маленькому человеку познавать мир на каждом этапе его взросления. Это действительно реально, если правильно, грaмотно организовать предметно-развивaющую среду в группе. Так как, предметно-развивающая среда в группе должна работать на цели и задачи прогрaммы, которая реализуется в Учреждении, педагоги группы обновляют оснaщение в соответствии с планированием образовательного процесса.</a:t>
            </a:r>
            <a:br>
              <a:rPr lang="ru-RU" altLang="en-US" sz="2665" b="1">
                <a:latin typeface="Times New Roman" panose="02020603050405020304" charset="0"/>
                <a:cs typeface="Times New Roman" panose="02020603050405020304" charset="0"/>
              </a:rPr>
            </a:br>
            <a:r>
              <a:rPr lang="ru-RU" altLang="en-US" sz="2665" b="1">
                <a:latin typeface="Times New Roman" panose="02020603050405020304" charset="0"/>
                <a:cs typeface="Times New Roman" panose="02020603050405020304" charset="0"/>
              </a:rPr>
              <a:t>Предметы обстaновки групповых помещений должны быть подобраны таким образом, чтобы они отражали многообразие цвета, форм, материалов. Для этого, как правило, отводится много места дидактическому материалу для самостоятельной деятельности детей.</a:t>
            </a:r>
            <a:br>
              <a:rPr lang="ru-RU" altLang="en-US" sz="2665" b="1">
                <a:latin typeface="Times New Roman" panose="02020603050405020304" charset="0"/>
                <a:cs typeface="Times New Roman" panose="02020603050405020304" charset="0"/>
              </a:rPr>
            </a:br>
            <a:r>
              <a:rPr lang="ru-RU" altLang="en-US" sz="2665" b="1">
                <a:latin typeface="Times New Roman" panose="02020603050405020304" charset="0"/>
                <a:cs typeface="Times New Roman" panose="02020603050405020304" charset="0"/>
              </a:rPr>
              <a:t>Подбор оборудовaния и материалов по математике для группы определяется особенностями развития каждой возрастной группы детей. </a:t>
            </a:r>
            <a:br>
              <a:rPr lang="ru-RU" altLang="en-US" sz="2665">
                <a:latin typeface="Times New Roman" panose="02020603050405020304" charset="0"/>
                <a:cs typeface="Times New Roman" panose="02020603050405020304" charset="0"/>
              </a:rPr>
            </a:br>
            <a:br>
              <a:rPr lang="ru-RU" altLang="en-US" sz="2700">
                <a:latin typeface="Times New Roman" panose="02020603050405020304" charset="0"/>
                <a:cs typeface="Times New Roman" panose="02020603050405020304" charset="0"/>
              </a:rPr>
            </a:br>
            <a:endParaRPr lang="ru-RU" altLang="en-US" sz="2700">
              <a:latin typeface="Times New Roman" panose="02020603050405020304" charset="0"/>
              <a:cs typeface="Times New Roman" panose="020206030504050203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127635" y="187325"/>
            <a:ext cx="11790680" cy="1626235"/>
          </a:xfrm>
        </p:spPr>
        <p:txBody>
          <a:bodyPr>
            <a:normAutofit fontScale="90000"/>
          </a:bodyPr>
          <a:p>
            <a:pPr algn="l"/>
            <a:r>
              <a:rPr lang="ru-RU" sz="3600" b="1" dirty="0">
                <a:solidFill>
                  <a:srgbClr val="FF0000"/>
                </a:solidFill>
                <a:latin typeface="Viner Hand ITC" panose="03070502030502020203" charset="0"/>
                <a:cs typeface="Viner Hand ITC" panose="03070502030502020203" charset="0"/>
                <a:sym typeface="+mn-ea"/>
              </a:rPr>
              <a:t>         </a:t>
            </a:r>
            <a:br>
              <a:rPr lang="ru-RU" sz="3600" b="1" dirty="0">
                <a:solidFill>
                  <a:srgbClr val="FF0000"/>
                </a:solidFill>
                <a:latin typeface="Viner Hand ITC" panose="03070502030502020203" charset="0"/>
                <a:cs typeface="Viner Hand ITC" panose="03070502030502020203" charset="0"/>
                <a:sym typeface="+mn-ea"/>
              </a:rPr>
            </a:br>
            <a:r>
              <a:rPr lang="ru-RU" sz="3600" b="1" dirty="0">
                <a:solidFill>
                  <a:srgbClr val="FF0000"/>
                </a:solidFill>
                <a:latin typeface="Viner Hand ITC" panose="03070502030502020203" charset="0"/>
                <a:cs typeface="Viner Hand ITC" panose="03070502030502020203" charset="0"/>
                <a:sym typeface="+mn-ea"/>
              </a:rPr>
              <a:t>           </a:t>
            </a:r>
            <a:r>
              <a:rPr lang="ru-RU" sz="3100" b="1" dirty="0">
                <a:solidFill>
                  <a:srgbClr val="FF0000"/>
                </a:solidFill>
                <a:latin typeface="Viner Hand ITC" panose="03070502030502020203" charset="0"/>
                <a:cs typeface="Viner Hand ITC" panose="03070502030502020203" charset="0"/>
                <a:sym typeface="+mn-ea"/>
              </a:rPr>
              <a:t>Методическое и дидактическое обеспечение  ФЭМП</a:t>
            </a:r>
            <a:br>
              <a:rPr lang="ru-RU" sz="3100" b="1" dirty="0">
                <a:solidFill>
                  <a:srgbClr val="FF0000"/>
                </a:solidFill>
                <a:latin typeface="Viner Hand ITC" panose="03070502030502020203" charset="0"/>
                <a:cs typeface="Viner Hand ITC" panose="03070502030502020203" charset="0"/>
                <a:sym typeface="+mn-ea"/>
              </a:rPr>
            </a:br>
            <a:r>
              <a:rPr lang="ru-RU" sz="2700" dirty="0">
                <a:solidFill>
                  <a:schemeClr val="tx1"/>
                </a:solidFill>
                <a:latin typeface="Times New Roman" panose="02020603050405020304" charset="0"/>
                <a:cs typeface="Times New Roman" panose="02020603050405020304" charset="0"/>
                <a:sym typeface="+mn-ea"/>
              </a:rPr>
              <a:t>В нашей группе создан математический уголок  - это специально отведенное место, тематически оснащенное играми, пособиями и материалами,которое предоставляет  возможность детям выбирать самостоятельно интересующую их игру.</a:t>
            </a:r>
            <a:br>
              <a:rPr lang="ru-RU" sz="3100" b="1" dirty="0">
                <a:solidFill>
                  <a:srgbClr val="FF0000"/>
                </a:solidFill>
                <a:latin typeface="Viner Hand ITC" panose="03070502030502020203" charset="0"/>
                <a:cs typeface="Viner Hand ITC" panose="03070502030502020203" charset="0"/>
              </a:rPr>
            </a:br>
            <a:endParaRPr lang="ru-RU" altLang="en-US" sz="3100" b="1" dirty="0">
              <a:solidFill>
                <a:srgbClr val="FF0000"/>
              </a:solidFill>
              <a:latin typeface="Viner Hand ITC" panose="03070502030502020203" charset="0"/>
              <a:cs typeface="Viner Hand ITC" panose="03070502030502020203" charset="0"/>
            </a:endParaRPr>
          </a:p>
        </p:txBody>
      </p:sp>
      <p:pic>
        <p:nvPicPr>
          <p:cNvPr id="4" name="Замещающее содержимое 3" descr="P_20201120_135212"/>
          <p:cNvPicPr>
            <a:picLocks noChangeAspect="1"/>
          </p:cNvPicPr>
          <p:nvPr>
            <p:ph sz="half" idx="1"/>
          </p:nvPr>
        </p:nvPicPr>
        <p:blipFill>
          <a:blip r:embed="rId1"/>
          <a:stretch>
            <a:fillRect/>
          </a:stretch>
        </p:blipFill>
        <p:spPr>
          <a:xfrm>
            <a:off x="127000" y="1813560"/>
            <a:ext cx="3121025" cy="4745990"/>
          </a:xfrm>
          <a:prstGeom prst="rect">
            <a:avLst/>
          </a:prstGeom>
        </p:spPr>
      </p:pic>
      <p:pic>
        <p:nvPicPr>
          <p:cNvPr id="5" name="Замещающее содержимое 4" descr="P_20201120_135221"/>
          <p:cNvPicPr>
            <a:picLocks noChangeAspect="1"/>
          </p:cNvPicPr>
          <p:nvPr>
            <p:ph sz="half" idx="2"/>
          </p:nvPr>
        </p:nvPicPr>
        <p:blipFill>
          <a:blip r:embed="rId2"/>
          <a:stretch>
            <a:fillRect/>
          </a:stretch>
        </p:blipFill>
        <p:spPr>
          <a:xfrm>
            <a:off x="8575040" y="1812925"/>
            <a:ext cx="3489325" cy="4745990"/>
          </a:xfrm>
          <a:prstGeom prst="rect">
            <a:avLst/>
          </a:prstGeom>
        </p:spPr>
      </p:pic>
      <p:pic>
        <p:nvPicPr>
          <p:cNvPr id="6" name="Изображение 5" descr="P_20201120_135312"/>
          <p:cNvPicPr>
            <a:picLocks noChangeAspect="1"/>
          </p:cNvPicPr>
          <p:nvPr/>
        </p:nvPicPr>
        <p:blipFill>
          <a:blip r:embed="rId3"/>
          <a:stretch>
            <a:fillRect/>
          </a:stretch>
        </p:blipFill>
        <p:spPr>
          <a:xfrm>
            <a:off x="3375660" y="1813560"/>
            <a:ext cx="5074285" cy="474599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Замещающее содержимое 3" descr="00041f-003"/>
          <p:cNvPicPr>
            <a:picLocks noChangeAspect="1"/>
          </p:cNvPicPr>
          <p:nvPr>
            <p:ph sz="half" idx="1"/>
          </p:nvPr>
        </p:nvPicPr>
        <p:blipFill>
          <a:blip r:embed="rId1"/>
          <a:stretch>
            <a:fillRect/>
          </a:stretch>
        </p:blipFill>
        <p:spPr>
          <a:xfrm>
            <a:off x="635" y="0"/>
            <a:ext cx="12191365" cy="6858000"/>
          </a:xfrm>
          <a:prstGeom prst="rect">
            <a:avLst/>
          </a:prstGeom>
        </p:spPr>
      </p:pic>
      <p:sp>
        <p:nvSpPr>
          <p:cNvPr id="2" name="Заголовок 1"/>
          <p:cNvSpPr>
            <a:spLocks noGrp="1"/>
          </p:cNvSpPr>
          <p:nvPr>
            <p:ph type="title"/>
          </p:nvPr>
        </p:nvSpPr>
        <p:spPr/>
        <p:txBody>
          <a:bodyPr>
            <a:normAutofit fontScale="90000"/>
          </a:bodyPr>
          <a:p>
            <a:pPr algn="l"/>
            <a:r>
              <a:rPr lang="ru-RU" altLang="en-US" sz="2200" b="1">
                <a:solidFill>
                  <a:srgbClr val="FF0000"/>
                </a:solidFill>
                <a:sym typeface="+mn-ea"/>
              </a:rPr>
              <a:t>                                                  </a:t>
            </a:r>
            <a:br>
              <a:rPr lang="ru-RU" altLang="en-US" sz="2200" b="1">
                <a:solidFill>
                  <a:srgbClr val="FF0000"/>
                </a:solidFill>
                <a:sym typeface="+mn-ea"/>
              </a:rPr>
            </a:br>
            <a:br>
              <a:rPr lang="ru-RU" altLang="en-US" sz="2200" b="1">
                <a:solidFill>
                  <a:srgbClr val="FF0000"/>
                </a:solidFill>
                <a:sym typeface="+mn-ea"/>
              </a:rPr>
            </a:br>
            <a:br>
              <a:rPr lang="ru-RU" altLang="en-US" sz="2200" b="1">
                <a:solidFill>
                  <a:srgbClr val="FF0000"/>
                </a:solidFill>
                <a:sym typeface="+mn-ea"/>
              </a:rPr>
            </a:br>
            <a:r>
              <a:rPr lang="ru-RU" altLang="en-US" sz="2200" b="1">
                <a:solidFill>
                  <a:srgbClr val="FF0000"/>
                </a:solidFill>
                <a:sym typeface="+mn-ea"/>
              </a:rPr>
              <a:t>                                             </a:t>
            </a:r>
            <a:r>
              <a:rPr lang="ru-RU" altLang="en-US" b="1">
                <a:solidFill>
                  <a:srgbClr val="FF0000"/>
                </a:solidFill>
                <a:latin typeface="Viner Hand ITC" panose="03070502030502020203" charset="0"/>
                <a:cs typeface="Viner Hand ITC" panose="03070502030502020203" charset="0"/>
                <a:sym typeface="+mn-ea"/>
              </a:rPr>
              <a:t>«Говорящая стена»</a:t>
            </a:r>
            <a:br>
              <a:rPr lang="ru-RU" altLang="en-US" b="1">
                <a:solidFill>
                  <a:srgbClr val="FF0000"/>
                </a:solidFill>
              </a:rPr>
            </a:br>
            <a:br>
              <a:rPr lang="ru-RU" altLang="en-US" sz="2200">
                <a:latin typeface="Times New Roman" panose="02020603050405020304" charset="0"/>
                <a:cs typeface="Times New Roman" panose="02020603050405020304" charset="0"/>
              </a:rPr>
            </a:br>
            <a:br>
              <a:rPr lang="ru-RU" altLang="en-US" sz="2665">
                <a:latin typeface="Times New Roman" panose="02020603050405020304" charset="0"/>
                <a:cs typeface="Times New Roman" panose="02020603050405020304" charset="0"/>
              </a:rPr>
            </a:br>
            <a:br>
              <a:rPr lang="ru-RU" altLang="en-US" sz="2700">
                <a:latin typeface="Times New Roman" panose="02020603050405020304" charset="0"/>
                <a:cs typeface="Times New Roman" panose="02020603050405020304" charset="0"/>
              </a:rPr>
            </a:br>
            <a:endParaRPr lang="ru-RU" altLang="en-US" sz="2700">
              <a:latin typeface="Times New Roman" panose="02020603050405020304" charset="0"/>
              <a:cs typeface="Times New Roman" panose="02020603050405020304" charset="0"/>
            </a:endParaRPr>
          </a:p>
        </p:txBody>
      </p:sp>
      <p:pic>
        <p:nvPicPr>
          <p:cNvPr id="5" name="Замещающее содержимое 4" descr="P_20201120_135233"/>
          <p:cNvPicPr>
            <a:picLocks noChangeAspect="1"/>
          </p:cNvPicPr>
          <p:nvPr>
            <p:ph sz="half" idx="2"/>
          </p:nvPr>
        </p:nvPicPr>
        <p:blipFill>
          <a:blip r:embed="rId2"/>
          <a:stretch>
            <a:fillRect/>
          </a:stretch>
        </p:blipFill>
        <p:spPr>
          <a:xfrm>
            <a:off x="561975" y="1064895"/>
            <a:ext cx="11051540" cy="538670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a:normAutofit/>
          </a:bodyPr>
          <a:p>
            <a:r>
              <a:rPr lang="ru-RU" altLang="en-US"/>
              <a:t>                       </a:t>
            </a:r>
            <a:endParaRPr lang="ru-RU" altLang="en-US" sz="4800" b="1">
              <a:solidFill>
                <a:srgbClr val="FF0000"/>
              </a:solidFill>
            </a:endParaRPr>
          </a:p>
        </p:txBody>
      </p:sp>
      <p:pic>
        <p:nvPicPr>
          <p:cNvPr id="8" name="Замещающее содержимое 7" descr="P_20201127_160144"/>
          <p:cNvPicPr>
            <a:picLocks noChangeAspect="1"/>
          </p:cNvPicPr>
          <p:nvPr>
            <p:ph sz="half" idx="1"/>
          </p:nvPr>
        </p:nvPicPr>
        <p:blipFill>
          <a:blip r:embed="rId1"/>
          <a:stretch>
            <a:fillRect/>
          </a:stretch>
        </p:blipFill>
        <p:spPr>
          <a:xfrm>
            <a:off x="88900" y="201930"/>
            <a:ext cx="6153785" cy="6486525"/>
          </a:xfrm>
          <a:prstGeom prst="rect">
            <a:avLst/>
          </a:prstGeom>
        </p:spPr>
      </p:pic>
      <p:pic>
        <p:nvPicPr>
          <p:cNvPr id="10" name="Замещающее содержимое 9" descr="P_20201127_155918"/>
          <p:cNvPicPr>
            <a:picLocks noChangeAspect="1"/>
          </p:cNvPicPr>
          <p:nvPr>
            <p:ph sz="half" idx="2"/>
          </p:nvPr>
        </p:nvPicPr>
        <p:blipFill>
          <a:blip r:embed="rId2"/>
          <a:stretch>
            <a:fillRect/>
          </a:stretch>
        </p:blipFill>
        <p:spPr>
          <a:xfrm>
            <a:off x="6357620" y="201930"/>
            <a:ext cx="5676265" cy="64871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Заголовок 5"/>
          <p:cNvSpPr>
            <a:spLocks noGrp="1"/>
          </p:cNvSpPr>
          <p:nvPr>
            <p:ph type="title"/>
          </p:nvPr>
        </p:nvSpPr>
        <p:spPr/>
        <p:txBody>
          <a:bodyPr/>
          <a:p>
            <a:endParaRPr lang="ru-RU" altLang="en-US"/>
          </a:p>
        </p:txBody>
      </p:sp>
      <p:pic>
        <p:nvPicPr>
          <p:cNvPr id="11" name="Замещающее содержимое 10" descr="P_20201127_155411"/>
          <p:cNvPicPr>
            <a:picLocks noChangeAspect="1"/>
          </p:cNvPicPr>
          <p:nvPr>
            <p:ph sz="half" idx="1"/>
          </p:nvPr>
        </p:nvPicPr>
        <p:blipFill>
          <a:blip r:embed="rId1"/>
          <a:stretch>
            <a:fillRect/>
          </a:stretch>
        </p:blipFill>
        <p:spPr>
          <a:xfrm>
            <a:off x="172085" y="365125"/>
            <a:ext cx="5847715" cy="6154420"/>
          </a:xfrm>
          <a:prstGeom prst="rect">
            <a:avLst/>
          </a:prstGeom>
        </p:spPr>
      </p:pic>
      <p:pic>
        <p:nvPicPr>
          <p:cNvPr id="5" name="Замещающее содержимое 4" descr="P_20201127_155638"/>
          <p:cNvPicPr>
            <a:picLocks noChangeAspect="1"/>
          </p:cNvPicPr>
          <p:nvPr>
            <p:ph sz="half" idx="2"/>
          </p:nvPr>
        </p:nvPicPr>
        <p:blipFill>
          <a:blip r:embed="rId2"/>
          <a:stretch>
            <a:fillRect/>
          </a:stretch>
        </p:blipFill>
        <p:spPr>
          <a:xfrm>
            <a:off x="6172200" y="365760"/>
            <a:ext cx="5801995" cy="615378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Заголовок 8"/>
          <p:cNvSpPr>
            <a:spLocks noGrp="1"/>
          </p:cNvSpPr>
          <p:nvPr>
            <p:ph type="title"/>
          </p:nvPr>
        </p:nvSpPr>
        <p:spPr/>
        <p:txBody>
          <a:bodyPr/>
          <a:p>
            <a:endParaRPr lang="ru-RU" altLang="en-US"/>
          </a:p>
        </p:txBody>
      </p:sp>
      <p:pic>
        <p:nvPicPr>
          <p:cNvPr id="5" name="Замещающее содержимое 4" descr="P_20201127_160752"/>
          <p:cNvPicPr>
            <a:picLocks noChangeAspect="1"/>
          </p:cNvPicPr>
          <p:nvPr>
            <p:ph sz="half" idx="1"/>
          </p:nvPr>
        </p:nvPicPr>
        <p:blipFill>
          <a:blip r:embed="rId1"/>
          <a:stretch>
            <a:fillRect/>
          </a:stretch>
        </p:blipFill>
        <p:spPr>
          <a:xfrm>
            <a:off x="207645" y="300990"/>
            <a:ext cx="11480800" cy="6255385"/>
          </a:xfrm>
          <a:prstGeom prst="rect">
            <a:avLst/>
          </a:prstGeom>
        </p:spPr>
      </p:pic>
      <p:sp>
        <p:nvSpPr>
          <p:cNvPr id="2" name="Замещающее содержимое 1"/>
          <p:cNvSpPr/>
          <p:nvPr>
            <p:ph sz="half" idx="2"/>
          </p:nvPr>
        </p:nvSpPr>
        <p:spPr/>
        <p:txBody>
          <a:bodyPr/>
          <a:p>
            <a:endParaRPr lang="ru-RU"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Замещающее содержимое 4" descr="showthumb.php"/>
          <p:cNvPicPr>
            <a:picLocks noChangeAspect="1"/>
          </p:cNvPicPr>
          <p:nvPr>
            <p:ph sz="half" idx="2"/>
          </p:nvPr>
        </p:nvPicPr>
        <p:blipFill>
          <a:blip r:embed="rId1"/>
          <a:stretch>
            <a:fillRect/>
          </a:stretch>
        </p:blipFill>
        <p:spPr>
          <a:xfrm>
            <a:off x="8023860" y="625475"/>
            <a:ext cx="3792855" cy="5584190"/>
          </a:xfrm>
          <a:prstGeom prst="rect">
            <a:avLst/>
          </a:prstGeom>
        </p:spPr>
      </p:pic>
      <p:pic>
        <p:nvPicPr>
          <p:cNvPr id="8" name="Замещающее содержимое 7" descr="95989375_large_4979214_002"/>
          <p:cNvPicPr>
            <a:picLocks noChangeAspect="1"/>
          </p:cNvPicPr>
          <p:nvPr>
            <p:ph sz="half" idx="1"/>
          </p:nvPr>
        </p:nvPicPr>
        <p:blipFill>
          <a:blip r:embed="rId2"/>
          <a:stretch>
            <a:fillRect/>
          </a:stretch>
        </p:blipFill>
        <p:spPr>
          <a:xfrm>
            <a:off x="243840" y="527050"/>
            <a:ext cx="3898900" cy="5681980"/>
          </a:xfrm>
          <a:prstGeom prst="rect">
            <a:avLst/>
          </a:prstGeom>
        </p:spPr>
      </p:pic>
      <p:pic>
        <p:nvPicPr>
          <p:cNvPr id="11" name="Изображение 10" descr="grdiktant1"/>
          <p:cNvPicPr>
            <a:picLocks noChangeAspect="1"/>
          </p:cNvPicPr>
          <p:nvPr/>
        </p:nvPicPr>
        <p:blipFill>
          <a:blip r:embed="rId3"/>
          <a:stretch>
            <a:fillRect/>
          </a:stretch>
        </p:blipFill>
        <p:spPr>
          <a:xfrm>
            <a:off x="4241800" y="527050"/>
            <a:ext cx="3781425" cy="568198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Замещающее содержимое 3" descr="00041f-003"/>
          <p:cNvPicPr>
            <a:picLocks noChangeAspect="1"/>
          </p:cNvPicPr>
          <p:nvPr>
            <p:ph sz="half" idx="1"/>
          </p:nvPr>
        </p:nvPicPr>
        <p:blipFill>
          <a:blip r:embed="rId1"/>
          <a:stretch>
            <a:fillRect/>
          </a:stretch>
        </p:blipFill>
        <p:spPr>
          <a:xfrm>
            <a:off x="635" y="0"/>
            <a:ext cx="12191365" cy="6858000"/>
          </a:xfrm>
          <a:prstGeom prst="rect">
            <a:avLst/>
          </a:prstGeom>
        </p:spPr>
      </p:pic>
      <p:sp>
        <p:nvSpPr>
          <p:cNvPr id="3" name="Замещающее содержимое 2"/>
          <p:cNvSpPr/>
          <p:nvPr>
            <p:ph sz="half" idx="2"/>
          </p:nvPr>
        </p:nvSpPr>
        <p:spPr>
          <a:xfrm>
            <a:off x="969010" y="719455"/>
            <a:ext cx="10384790" cy="5457825"/>
          </a:xfrm>
        </p:spPr>
        <p:txBody>
          <a:bodyPr>
            <a:normAutofit fontScale="90000" lnSpcReduction="20000"/>
          </a:bodyPr>
          <a:p>
            <a:pPr marL="0" indent="0">
              <a:buNone/>
            </a:pPr>
            <a:r>
              <a:rPr lang="ru-RU" altLang="en-US"/>
              <a:t> </a:t>
            </a:r>
            <a:endParaRPr lang="ru-RU" altLang="en-US"/>
          </a:p>
          <a:p>
            <a:pPr marL="0" indent="0" algn="just">
              <a:buNone/>
            </a:pPr>
            <a:r>
              <a:rPr lang="ru-RU" altLang="en-US" sz="3200" b="1">
                <a:latin typeface="Times New Roman" panose="02020603050405020304" charset="0"/>
                <a:cs typeface="Times New Roman" panose="02020603050405020304" charset="0"/>
              </a:rPr>
              <a:t>Правильно созданная развивающая среда помогает поддерживать игровую обстановку, осуществить математическую подготовку дошкольников и вывести развитие их мышления на уровень, достаточный для успешного усвоения математики в школе.</a:t>
            </a:r>
            <a:endParaRPr lang="ru-RU" altLang="en-US" sz="3200" b="1">
              <a:latin typeface="Times New Roman" panose="02020603050405020304" charset="0"/>
              <a:cs typeface="Times New Roman" panose="02020603050405020304" charset="0"/>
            </a:endParaRPr>
          </a:p>
          <a:p>
            <a:pPr marL="0" indent="0" algn="just">
              <a:buNone/>
            </a:pPr>
            <a:r>
              <a:rPr lang="ru-RU" altLang="en-US" sz="3200" b="1">
                <a:latin typeface="Times New Roman" panose="02020603050405020304" charset="0"/>
                <a:cs typeface="Times New Roman" panose="02020603050405020304" charset="0"/>
              </a:rPr>
              <a:t>Подводя итог вышесказанному, хочется особо подчеркнуть, что развивающая среда выступает в роли стимулятора, движущей силы в целостном процессе становления личности ребенка. Для формирования элементарных математических представлений детей важно создать такую среду и такую систему отношений, которые стимулировали бы самую разнообразную его умственную деятельность и развивали бы в ребенке именно то, что в соответствующий момент способно наиболее эффективно развиваться.</a:t>
            </a:r>
            <a:endParaRPr lang="ru-RU" altLang="en-US" sz="3200" b="1">
              <a:latin typeface="Times New Roman" panose="02020603050405020304" charset="0"/>
              <a:cs typeface="Times New Roman" panose="0202060305040502030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2463</Words>
  <Application>WPS Presentation</Application>
  <PresentationFormat>Widescreen</PresentationFormat>
  <Paragraphs>24</Paragraphs>
  <Slides>11</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11</vt:i4>
      </vt:variant>
    </vt:vector>
  </HeadingPairs>
  <TitlesOfParts>
    <vt:vector size="22" baseType="lpstr">
      <vt:lpstr>Arial</vt:lpstr>
      <vt:lpstr>SimSun</vt:lpstr>
      <vt:lpstr>Wingdings</vt:lpstr>
      <vt:lpstr>Segoe Script</vt:lpstr>
      <vt:lpstr>Times New Roman</vt:lpstr>
      <vt:lpstr>Viner Hand ITC</vt:lpstr>
      <vt:lpstr>Calibri Light</vt:lpstr>
      <vt:lpstr>Microsoft YaHei</vt:lpstr>
      <vt:lpstr>Arial Unicode MS</vt:lpstr>
      <vt:lpstr>Calibri</vt:lpstr>
      <vt:lpstr>Office Theme</vt:lpstr>
      <vt:lpstr>                          Составила воспитатели: Мищенко Т.С.                                                                           </vt:lpstr>
      <vt:lpstr>   Математическое развитие ребенка - это не только умение дошкольника считать и решать aрифметические задачи, это и развитие способности видеть в окружающем мире отношения, зависимости, оперировать предметaми, знаками, символами. Задача педагога - развивать эти способности, дать возможность маленькому человеку познавать мир на каждом этапе его взросления. Это действительно реально, если правильно, грaмотно организовать предметно-развивaющую среду в группе. Так как, предметно-развивающая среда в группе должна работать на цели и задачи прогрaммы, которая реализуется в Учреждении, педагоги группы обновляют оснaщение в соответствии с планированием образовательного процесса. Предметы обстaновки групповых помещений должны быть подобраны таким образом, чтобы они отражали многообразие цвета, форм, материалов. Для этого, как правило, отводится много места дидактическому материалу для самостоятельной деятельности детей. Подбор оборудовaния и материалов по математике для группы определяется особенностями развития каждой возрастной группы детей.   </vt:lpstr>
      <vt:lpstr>                     Методическое и дидактическое обеспечение  ФЭМП В нашей группе создан математический уголок  - это специально отведенное место, тематически оснащенное играми, пособиями и материалами,которое предоставляет  возможность детям выбирать самостоятельно интересующую их игру. </vt:lpstr>
      <vt:lpstr>                                                                                                  «Говорящая стена»    </vt:lpstr>
      <vt:lpstr>                       </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Составили воспитатели: Мищенко Т.С.                                                                           Гилёва Е.А.</dc:title>
  <dc:creator/>
  <cp:lastModifiedBy>1096421</cp:lastModifiedBy>
  <cp:revision>6</cp:revision>
  <dcterms:created xsi:type="dcterms:W3CDTF">2020-11-29T06:57:00Z</dcterms:created>
  <dcterms:modified xsi:type="dcterms:W3CDTF">2021-10-16T06:23:27Z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1049-11.2.0.10323</vt:lpwstr>
  </property>
  <property fmtid="{D5CDD505-2E9C-101B-9397-08002B2CF9AE}" pid="3" name="ICV">
    <vt:lpwstr>79586015CCA14150943C1FDB0C5D219E</vt:lpwstr>
  </property>
</Properties>
</file>