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74" r:id="rId4"/>
    <p:sldId id="273" r:id="rId5"/>
    <p:sldId id="256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59" r:id="rId15"/>
    <p:sldId id="260" r:id="rId16"/>
    <p:sldId id="294" r:id="rId17"/>
    <p:sldId id="285" r:id="rId18"/>
    <p:sldId id="295" r:id="rId19"/>
    <p:sldId id="299" r:id="rId20"/>
    <p:sldId id="296" r:id="rId21"/>
    <p:sldId id="300" r:id="rId22"/>
    <p:sldId id="297" r:id="rId23"/>
    <p:sldId id="301" r:id="rId24"/>
    <p:sldId id="298" r:id="rId25"/>
    <p:sldId id="302" r:id="rId26"/>
    <p:sldId id="303" r:id="rId27"/>
    <p:sldId id="304" r:id="rId28"/>
    <p:sldId id="305" r:id="rId29"/>
    <p:sldId id="307" r:id="rId30"/>
    <p:sldId id="306" r:id="rId31"/>
    <p:sldId id="308" r:id="rId32"/>
    <p:sldId id="272" r:id="rId33"/>
    <p:sldId id="309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45" autoAdjust="0"/>
    <p:restoredTop sz="94624" autoAdjust="0"/>
  </p:normalViewPr>
  <p:slideViewPr>
    <p:cSldViewPr>
      <p:cViewPr varScale="1">
        <p:scale>
          <a:sx n="65" d="100"/>
          <a:sy n="65" d="100"/>
        </p:scale>
        <p:origin x="141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6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2;&#1077;&#1088;&#1086;&#1085;&#1080;&#1082;&#1072;\Desktop\&#1076;&#1086;&#1082;&#1091;&#1084;&#1077;&#1085;&#1090;&#1099;%209%20&#1075;&#1088;&#1091;&#1087;&#1087;&#1072;\&#1048;&#1085;&#1090;&#1077;&#1088;&#1072;&#1082;&#1090;&#1080;&#1074;&#1085;&#1072;&#1103;%20&#1080;&#1075;&#1088;&#1072;%20&#1087;&#1086;%20&#1055;&#1044;&#1044;\Jim_Brickman_-_Nejtralnaya_muzyka_dlya_fona_(iPleer.fm).mp3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8.png"/><Relationship Id="rId7" Type="http://schemas.openxmlformats.org/officeDocument/2006/relationships/slide" Target="slide11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slide" Target="slide2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1.jpeg"/><Relationship Id="rId7" Type="http://schemas.openxmlformats.org/officeDocument/2006/relationships/image" Target="../media/image10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32.jpeg"/><Relationship Id="rId4" Type="http://schemas.openxmlformats.org/officeDocument/2006/relationships/slide" Target="slide2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4.jpeg"/><Relationship Id="rId7" Type="http://schemas.openxmlformats.org/officeDocument/2006/relationships/image" Target="../media/image35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image" Target="../media/image10.png"/><Relationship Id="rId4" Type="http://schemas.openxmlformats.org/officeDocument/2006/relationships/slide" Target="slide13.xml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9.jpeg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image" Target="../media/image38.jpeg"/><Relationship Id="rId4" Type="http://schemas.openxmlformats.org/officeDocument/2006/relationships/slide" Target="slide3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15.xml"/><Relationship Id="rId7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slide" Target="slide14.xml"/><Relationship Id="rId4" Type="http://schemas.openxmlformats.org/officeDocument/2006/relationships/image" Target="../media/image7.jpe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slide" Target="slide16.xml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6.jpeg"/><Relationship Id="rId7" Type="http://schemas.openxmlformats.org/officeDocument/2006/relationships/image" Target="../media/image17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5" Type="http://schemas.openxmlformats.org/officeDocument/2006/relationships/image" Target="../media/image10.png"/><Relationship Id="rId4" Type="http://schemas.openxmlformats.org/officeDocument/2006/relationships/slide" Target="slide8.xml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0.png"/><Relationship Id="rId7" Type="http://schemas.openxmlformats.org/officeDocument/2006/relationships/image" Target="../media/image21.png"/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0.xml"/><Relationship Id="rId5" Type="http://schemas.openxmlformats.org/officeDocument/2006/relationships/image" Target="../media/image20.png"/><Relationship Id="rId4" Type="http://schemas.openxmlformats.org/officeDocument/2006/relationships/slide" Target="slide21.xml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0.png"/><Relationship Id="rId7" Type="http://schemas.openxmlformats.org/officeDocument/2006/relationships/image" Target="../media/image25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2.xml"/><Relationship Id="rId5" Type="http://schemas.openxmlformats.org/officeDocument/2006/relationships/image" Target="../media/image24.jpeg"/><Relationship Id="rId4" Type="http://schemas.openxmlformats.org/officeDocument/2006/relationships/slide" Target="slide23.xml"/><Relationship Id="rId9" Type="http://schemas.openxmlformats.org/officeDocument/2006/relationships/image" Target="../media/image2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84784"/>
            <a:ext cx="914400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«Мы знаем все, </a:t>
            </a:r>
          </a:p>
          <a:p>
            <a:pPr algn="ctr"/>
            <a:r>
              <a:rPr lang="ru-RU" sz="6600" b="1" cap="none" spc="50" dirty="0" smtClean="0">
                <a:ln w="1143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 правилах </a:t>
            </a:r>
          </a:p>
          <a:p>
            <a:pPr algn="ctr"/>
            <a:r>
              <a:rPr lang="ru-RU" sz="6600" b="1" cap="none" spc="50" dirty="0" smtClean="0">
                <a:ln w="1143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дорожного движения!»</a:t>
            </a:r>
            <a:endParaRPr lang="ru-RU" sz="6600" b="1" cap="none" spc="50" dirty="0">
              <a:ln w="11430">
                <a:solidFill>
                  <a:srgbClr val="00206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984304" y="5445224"/>
            <a:ext cx="4007296" cy="12081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u="sng" dirty="0" smtClean="0">
                <a:solidFill>
                  <a:srgbClr val="002060"/>
                </a:solidFill>
                <a:latin typeface="Comic Sans MS" pitchFamily="66" charset="0"/>
              </a:rPr>
              <a:t>Воспитатель </a:t>
            </a:r>
            <a:r>
              <a:rPr lang="ru-RU" sz="2000" u="sng" smtClean="0">
                <a:solidFill>
                  <a:srgbClr val="002060"/>
                </a:solidFill>
                <a:latin typeface="Comic Sans MS" pitchFamily="66" charset="0"/>
              </a:rPr>
              <a:t>старшей группы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  <a:latin typeface="Comic Sans MS" pitchFamily="66" charset="0"/>
              </a:rPr>
              <a:t>Петухова </a:t>
            </a:r>
            <a:r>
              <a:rPr lang="ru-RU" sz="2000" dirty="0" smtClean="0">
                <a:solidFill>
                  <a:srgbClr val="C00000"/>
                </a:solidFill>
                <a:latin typeface="Comic Sans MS" pitchFamily="66" charset="0"/>
              </a:rPr>
              <a:t>Вероника Юрьевна</a:t>
            </a:r>
            <a:endParaRPr lang="ru-RU" sz="2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6" name="Jim_Brickman_-_Nejtralnaya_muzyka_dlya_fona_(iPle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 descr="http://pngimg.com/uploads/megaphone/megaphone_PNG11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1772816"/>
            <a:ext cx="3122707" cy="244827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67744" y="0"/>
            <a:ext cx="4572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cs typeface="Angsana New" pitchFamily="18" charset="-34"/>
              </a:rPr>
              <a:t>Чёрная, белая, чёрная, белая</a:t>
            </a:r>
            <a:br>
              <a:rPr lang="ru-RU" sz="2000" b="1" i="1" dirty="0" smtClean="0">
                <a:solidFill>
                  <a:srgbClr val="FF0000"/>
                </a:solidFill>
                <a:cs typeface="Angsana New" pitchFamily="18" charset="-34"/>
              </a:rPr>
            </a:br>
            <a:r>
              <a:rPr lang="ru-RU" sz="2000" b="1" i="1" dirty="0" smtClean="0">
                <a:solidFill>
                  <a:srgbClr val="FF0000"/>
                </a:solidFill>
                <a:cs typeface="Angsana New" pitchFamily="18" charset="-34"/>
              </a:rPr>
              <a:t>Есть у инспектора палочка смелая</a:t>
            </a:r>
            <a:br>
              <a:rPr lang="ru-RU" sz="2000" b="1" i="1" dirty="0" smtClean="0">
                <a:solidFill>
                  <a:srgbClr val="FF0000"/>
                </a:solidFill>
                <a:cs typeface="Angsana New" pitchFamily="18" charset="-34"/>
              </a:rPr>
            </a:br>
            <a:r>
              <a:rPr lang="ru-RU" sz="2000" b="1" i="1" dirty="0" smtClean="0">
                <a:solidFill>
                  <a:srgbClr val="FF0000"/>
                </a:solidFill>
                <a:cs typeface="Angsana New" pitchFamily="18" charset="-34"/>
              </a:rPr>
              <a:t>Он, как рыбак, ей водителей ловит</a:t>
            </a:r>
            <a:br>
              <a:rPr lang="ru-RU" sz="2000" b="1" i="1" dirty="0" smtClean="0">
                <a:solidFill>
                  <a:srgbClr val="FF0000"/>
                </a:solidFill>
                <a:cs typeface="Angsana New" pitchFamily="18" charset="-34"/>
              </a:rPr>
            </a:br>
            <a:r>
              <a:rPr lang="ru-RU" sz="2000" b="1" i="1" dirty="0" smtClean="0">
                <a:solidFill>
                  <a:srgbClr val="FF0000"/>
                </a:solidFill>
                <a:cs typeface="Angsana New" pitchFamily="18" charset="-34"/>
              </a:rPr>
              <a:t>Взмах! И машину легко остановит!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cs typeface="Angsana New" pitchFamily="18" charset="-34"/>
              </a:rPr>
              <a:t>Это…?</a:t>
            </a:r>
          </a:p>
          <a:p>
            <a:pPr algn="ctr"/>
            <a:r>
              <a:rPr lang="ru-RU" sz="2800" b="1" i="1" u="sng" dirty="0" smtClean="0">
                <a:solidFill>
                  <a:srgbClr val="002060"/>
                </a:solidFill>
                <a:cs typeface="Angsana New" pitchFamily="18" charset="-34"/>
              </a:rPr>
              <a:t>Найди его ниже!</a:t>
            </a:r>
          </a:p>
        </p:txBody>
      </p:sp>
      <p:pic>
        <p:nvPicPr>
          <p:cNvPr id="26626" name="Picture 2" descr="http://shoubiz.com.ua/uploads/posts/2014-04/1398188069_36518558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75856" y="3952237"/>
            <a:ext cx="3002855" cy="2905763"/>
          </a:xfrm>
          <a:prstGeom prst="rect">
            <a:avLst/>
          </a:prstGeom>
          <a:noFill/>
        </p:spPr>
      </p:pic>
      <p:pic>
        <p:nvPicPr>
          <p:cNvPr id="26628" name="Picture 4" descr="http://www.pelikan-dtm.bg/uk/images/LD_Plus_fullsize_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05403" y="2060848"/>
            <a:ext cx="3638597" cy="3096344"/>
          </a:xfrm>
          <a:prstGeom prst="rect">
            <a:avLst/>
          </a:prstGeom>
          <a:noFill/>
        </p:spPr>
      </p:pic>
      <p:pic>
        <p:nvPicPr>
          <p:cNvPr id="8" name="Picture 4" descr="https://restaurantbrandingroadmap.com/wp-content/uploads/2004/12/arrow-153644_1280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220917" y="5835016"/>
            <a:ext cx="923083" cy="1022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9712" y="0"/>
            <a:ext cx="55801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  <a:latin typeface="Comic Sans MS" pitchFamily="66" charset="0"/>
              </a:rPr>
              <a:t>Кто-то палочки рассыпал</a:t>
            </a:r>
            <a:br>
              <a:rPr lang="ru-RU" sz="2800" b="1" i="1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sz="2800" b="1" i="1" dirty="0" smtClean="0">
                <a:solidFill>
                  <a:srgbClr val="00B050"/>
                </a:solidFill>
                <a:latin typeface="Comic Sans MS" pitchFamily="66" charset="0"/>
              </a:rPr>
              <a:t>По дороге поперек</a:t>
            </a:r>
            <a:br>
              <a:rPr lang="ru-RU" sz="2800" b="1" i="1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sz="2800" b="1" i="1" dirty="0" smtClean="0">
                <a:solidFill>
                  <a:srgbClr val="00B050"/>
                </a:solidFill>
                <a:latin typeface="Comic Sans MS" pitchFamily="66" charset="0"/>
              </a:rPr>
              <a:t>Чтобы каждый из прохожих</a:t>
            </a:r>
            <a:br>
              <a:rPr lang="ru-RU" sz="2800" b="1" i="1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sz="2800" b="1" i="1" dirty="0" smtClean="0">
                <a:solidFill>
                  <a:srgbClr val="00B050"/>
                </a:solidFill>
                <a:latin typeface="Comic Sans MS" pitchFamily="66" charset="0"/>
              </a:rPr>
              <a:t>Перейти дорогу смог.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132856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Comic Sans MS" pitchFamily="66" charset="0"/>
              </a:rPr>
              <a:t>Покажи как выглядит пешеходный переход.</a:t>
            </a:r>
            <a:endParaRPr lang="ru-RU" sz="2800" b="1" i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5602" name="Picture 2" descr="https://w-ip.ru/img/medium/99/99e468185472decd640add3b15e8389d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2852936"/>
            <a:ext cx="3714096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 descr="http://lomonosovskiy.ru/image_store/711426_origi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48064" y="3573015"/>
            <a:ext cx="3709356" cy="2475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https://restaurantbrandingroadmap.com/wp-content/uploads/2004/12/arrow-153644_1280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20917" y="5835016"/>
            <a:ext cx="923083" cy="1022984"/>
          </a:xfrm>
          <a:prstGeom prst="rect">
            <a:avLst/>
          </a:prstGeom>
          <a:noFill/>
        </p:spPr>
      </p:pic>
      <p:pic>
        <p:nvPicPr>
          <p:cNvPr id="25606" name="Picture 6" descr="https://4.bp.blogspot.com/-G6Dz3WbO_nU/WJ-9hELeuQI/AAAAAAAABHM/7fZjXNTv6ksLi55mX-GKcJF7HXXq3DXhACLcB/s1600/pinocchio%2Bplatinum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203848" y="2780928"/>
            <a:ext cx="2448272" cy="3142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332656"/>
            <a:ext cx="73083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cs typeface="Gisha" pitchFamily="34" charset="-79"/>
              </a:rPr>
              <a:t>Какой знак означает:</a:t>
            </a:r>
          </a:p>
          <a:p>
            <a:pPr algn="ctr">
              <a:defRPr/>
            </a:pP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cs typeface="Gisha" pitchFamily="34" charset="-79"/>
              </a:rPr>
              <a:t>участок дороги вблизи детского учреждения, на проезжей части которого возможно появление детей.</a:t>
            </a:r>
          </a:p>
        </p:txBody>
      </p:sp>
      <p:pic>
        <p:nvPicPr>
          <p:cNvPr id="24578" name="Picture 2" descr="https://original-maket.by/content/uploads/free-downloads/znaki-dorozhnogo-dvizheniya/preduprezhdayuschie-znaki/znak-1-21/znak-1-21-deti-768x768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87967" y="1916832"/>
            <a:ext cx="3256033" cy="2808311"/>
          </a:xfrm>
          <a:prstGeom prst="rect">
            <a:avLst/>
          </a:prstGeom>
          <a:noFill/>
        </p:spPr>
      </p:pic>
      <p:pic>
        <p:nvPicPr>
          <p:cNvPr id="6" name="Picture 4" descr="https://restaurantbrandingroadmap.com/wp-content/uploads/2004/12/arrow-153644_1280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220917" y="5835016"/>
            <a:ext cx="923083" cy="1022984"/>
          </a:xfrm>
          <a:prstGeom prst="rect">
            <a:avLst/>
          </a:prstGeom>
          <a:noFill/>
        </p:spPr>
      </p:pic>
      <p:pic>
        <p:nvPicPr>
          <p:cNvPr id="24582" name="Picture 6" descr="https://images.ru.prom.st/252594541_w640_h640_1.20.2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3950338"/>
            <a:ext cx="3059832" cy="2692652"/>
          </a:xfrm>
          <a:prstGeom prst="rect">
            <a:avLst/>
          </a:prstGeom>
          <a:noFill/>
        </p:spPr>
      </p:pic>
      <p:pic>
        <p:nvPicPr>
          <p:cNvPr id="24584" name="Picture 8" descr="http://ok-t.ru/studopedia/baza16/1427373403205.files/image006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915816" y="2924944"/>
            <a:ext cx="3024336" cy="3080257"/>
          </a:xfrm>
          <a:prstGeom prst="rect">
            <a:avLst/>
          </a:prstGeom>
          <a:noFill/>
        </p:spPr>
      </p:pic>
      <p:pic>
        <p:nvPicPr>
          <p:cNvPr id="24586" name="Picture 10" descr="https://3.bp.blogspot.com/-eAtnF_2Qaq8/WJ-9gaLA-eI/AAAAAAAABHE/-79K_Z7vHIkdD7qfItkrT28i4IPSfU-hQCLcB/s1600/figaro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0" y="0"/>
            <a:ext cx="1547664" cy="2276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restaurantbrandingroadmap.com/wp-content/uploads/2004/12/arrow-153644_1280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20917" y="5835016"/>
            <a:ext cx="923083" cy="102298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03648" y="0"/>
            <a:ext cx="61744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Пусть услышит целый мир,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Ребёнок – главный пассажир!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Жизнь его ценна, ты знаешь,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Пристегнёшь – не потеряешь!</a:t>
            </a:r>
            <a:endParaRPr lang="ru-RU" sz="2400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1916832"/>
            <a:ext cx="7110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Comic Sans MS" pitchFamily="66" charset="0"/>
              </a:rPr>
              <a:t>Покажи, какая картинка правильная:</a:t>
            </a:r>
            <a:endParaRPr lang="ru-RU" sz="2800" b="1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8" name="Picture 4" descr="http://s1.1zoom.me/big7/106/Teddy_bear_Armchair_Infants_Smile_535770_2560x1706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8024" y="2708920"/>
            <a:ext cx="3889951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6" descr="https://grumy.ru/uploads/pic1348bea8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1560" y="2708920"/>
            <a:ext cx="3868247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https://hdsmileys.com/wp-content/uploads/2017/11/thinking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0"/>
            <a:ext cx="6480720" cy="6480720"/>
          </a:xfrm>
          <a:prstGeom prst="rect">
            <a:avLst/>
          </a:prstGeom>
          <a:noFill/>
        </p:spPr>
      </p:pic>
      <p:pic>
        <p:nvPicPr>
          <p:cNvPr id="7" name="Picture 4" descr="https://restaurantbrandingroadmap.com/wp-content/uploads/2004/12/arrow-153644_1280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179512" y="5142839"/>
            <a:ext cx="1547664" cy="17151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://www.playcast.ru/uploads/2015/01/23/11752242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-315416"/>
            <a:ext cx="8820472" cy="8144248"/>
          </a:xfrm>
          <a:prstGeom prst="rect">
            <a:avLst/>
          </a:prstGeom>
          <a:noFill/>
        </p:spPr>
      </p:pic>
      <p:pic>
        <p:nvPicPr>
          <p:cNvPr id="7" name="Picture 4" descr="https://restaurantbrandingroadmap.com/wp-content/uploads/2004/12/arrow-153644_1280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20917" y="5835016"/>
            <a:ext cx="923083" cy="1022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https://hdsmileys.com/wp-content/uploads/2017/11/thinking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0"/>
            <a:ext cx="6480720" cy="6480720"/>
          </a:xfrm>
          <a:prstGeom prst="rect">
            <a:avLst/>
          </a:prstGeom>
          <a:noFill/>
        </p:spPr>
      </p:pic>
      <p:pic>
        <p:nvPicPr>
          <p:cNvPr id="7" name="Picture 4" descr="https://restaurantbrandingroadmap.com/wp-content/uploads/2004/12/arrow-153644_1280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179512" y="5142839"/>
            <a:ext cx="1547664" cy="17151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://www.playcast.ru/uploads/2015/01/23/11752242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-315416"/>
            <a:ext cx="8820472" cy="8144248"/>
          </a:xfrm>
          <a:prstGeom prst="rect">
            <a:avLst/>
          </a:prstGeom>
          <a:noFill/>
        </p:spPr>
      </p:pic>
      <p:pic>
        <p:nvPicPr>
          <p:cNvPr id="7" name="Picture 4" descr="https://restaurantbrandingroadmap.com/wp-content/uploads/2004/12/arrow-153644_1280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20917" y="5835016"/>
            <a:ext cx="923083" cy="1022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https://hdsmileys.com/wp-content/uploads/2017/11/thinking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0"/>
            <a:ext cx="6480720" cy="6480720"/>
          </a:xfrm>
          <a:prstGeom prst="rect">
            <a:avLst/>
          </a:prstGeom>
          <a:noFill/>
        </p:spPr>
      </p:pic>
      <p:pic>
        <p:nvPicPr>
          <p:cNvPr id="7" name="Picture 4" descr="https://restaurantbrandingroadmap.com/wp-content/uploads/2004/12/arrow-153644_1280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179512" y="5142839"/>
            <a:ext cx="1547664" cy="17151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://www.playcast.ru/uploads/2015/01/23/11752242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-315416"/>
            <a:ext cx="8820472" cy="8144248"/>
          </a:xfrm>
          <a:prstGeom prst="rect">
            <a:avLst/>
          </a:prstGeom>
          <a:noFill/>
        </p:spPr>
      </p:pic>
      <p:pic>
        <p:nvPicPr>
          <p:cNvPr id="7" name="Picture 4" descr="https://restaurantbrandingroadmap.com/wp-content/uploads/2004/12/arrow-153644_1280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68345" y="5222641"/>
            <a:ext cx="1475656" cy="16353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336704"/>
          </a:xfrm>
        </p:spPr>
        <p:txBody>
          <a:bodyPr>
            <a:normAutofit fontScale="32500" lnSpcReduction="20000"/>
          </a:bodyPr>
          <a:lstStyle/>
          <a:p>
            <a:pPr algn="just">
              <a:buNone/>
            </a:pPr>
            <a:r>
              <a:rPr lang="ru-RU" sz="11100" b="1" i="1" u="sng" dirty="0" smtClean="0">
                <a:solidFill>
                  <a:srgbClr val="FF0000"/>
                </a:solidFill>
                <a:latin typeface="Georgia" pitchFamily="18" charset="0"/>
              </a:rPr>
              <a:t>Цель игры: </a:t>
            </a:r>
            <a:endParaRPr lang="ru-RU" sz="11100" i="1" u="sng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ru-RU" sz="6700" b="1" i="1" dirty="0" smtClean="0">
                <a:solidFill>
                  <a:srgbClr val="002060"/>
                </a:solidFill>
                <a:latin typeface="Georgia" pitchFamily="18" charset="0"/>
              </a:rPr>
              <a:t>закрепить знания о правилах дорожного движения, познакомить ребят с разными знаками дорожного движения.</a:t>
            </a:r>
            <a:endParaRPr lang="ru-RU" sz="6700" b="1" i="1" u="sng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just">
              <a:buNone/>
            </a:pPr>
            <a:r>
              <a:rPr lang="ru-RU" sz="11100" b="1" i="1" u="sng" dirty="0" smtClean="0">
                <a:solidFill>
                  <a:srgbClr val="FF0000"/>
                </a:solidFill>
                <a:latin typeface="Georgia" pitchFamily="18" charset="0"/>
              </a:rPr>
              <a:t>Задачи:</a:t>
            </a:r>
            <a:endParaRPr lang="ru-RU" sz="11100" i="1" u="sng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ctr">
              <a:lnSpc>
                <a:spcPct val="120000"/>
              </a:lnSpc>
              <a:buFont typeface="Wingdings" pitchFamily="2" charset="2"/>
              <a:buChar char="v"/>
            </a:pPr>
            <a:r>
              <a:rPr lang="ru-RU" sz="6700" b="1" dirty="0" smtClean="0">
                <a:solidFill>
                  <a:srgbClr val="002060"/>
                </a:solidFill>
                <a:latin typeface="Georgia" pitchFamily="18" charset="0"/>
              </a:rPr>
              <a:t> повторить и закрепить правила дорожного движения;</a:t>
            </a:r>
          </a:p>
          <a:p>
            <a:pPr algn="ctr">
              <a:lnSpc>
                <a:spcPct val="120000"/>
              </a:lnSpc>
              <a:buFont typeface="Wingdings" pitchFamily="2" charset="2"/>
              <a:buChar char="v"/>
            </a:pPr>
            <a:r>
              <a:rPr lang="ru-RU" sz="6700" b="1" dirty="0" smtClean="0">
                <a:solidFill>
                  <a:srgbClr val="002060"/>
                </a:solidFill>
                <a:latin typeface="Georgia" pitchFamily="18" charset="0"/>
              </a:rPr>
              <a:t> прививать навыки безопасного поведения на улице;</a:t>
            </a:r>
          </a:p>
          <a:p>
            <a:pPr algn="ctr">
              <a:lnSpc>
                <a:spcPct val="120000"/>
              </a:lnSpc>
              <a:buFont typeface="Wingdings" pitchFamily="2" charset="2"/>
              <a:buChar char="v"/>
            </a:pPr>
            <a:r>
              <a:rPr lang="ru-RU" sz="6700" b="1" dirty="0" smtClean="0">
                <a:solidFill>
                  <a:srgbClr val="002060"/>
                </a:solidFill>
                <a:latin typeface="Georgia" pitchFamily="18" charset="0"/>
              </a:rPr>
              <a:t> развивать логическое мышление, познавательные способности и память у младших школьников ;</a:t>
            </a:r>
          </a:p>
          <a:p>
            <a:pPr algn="ctr">
              <a:lnSpc>
                <a:spcPct val="120000"/>
              </a:lnSpc>
              <a:buFont typeface="Wingdings" pitchFamily="2" charset="2"/>
              <a:buChar char="v"/>
            </a:pPr>
            <a:r>
              <a:rPr lang="ru-RU" sz="6700" b="1" dirty="0" smtClean="0">
                <a:solidFill>
                  <a:srgbClr val="002060"/>
                </a:solidFill>
                <a:latin typeface="Georgia" pitchFamily="18" charset="0"/>
              </a:rPr>
              <a:t>осознание ребёнком важности проблемы правильного поведения на дороге ; </a:t>
            </a:r>
          </a:p>
          <a:p>
            <a:pPr algn="ctr">
              <a:lnSpc>
                <a:spcPct val="120000"/>
              </a:lnSpc>
              <a:buFont typeface="Wingdings" pitchFamily="2" charset="2"/>
              <a:buChar char="v"/>
            </a:pPr>
            <a:r>
              <a:rPr lang="ru-RU" sz="6700" b="1" dirty="0" smtClean="0">
                <a:solidFill>
                  <a:srgbClr val="002060"/>
                </a:solidFill>
                <a:latin typeface="Georgia" pitchFamily="18" charset="0"/>
              </a:rPr>
              <a:t>формирование у детей практических навыков поведения в разных ситуациях городского движении, выработка соответствующей модели поведения ;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https://hdsmileys.com/wp-content/uploads/2017/11/thinking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0"/>
            <a:ext cx="6480720" cy="6480720"/>
          </a:xfrm>
          <a:prstGeom prst="rect">
            <a:avLst/>
          </a:prstGeom>
          <a:noFill/>
        </p:spPr>
      </p:pic>
      <p:pic>
        <p:nvPicPr>
          <p:cNvPr id="7" name="Picture 4" descr="https://restaurantbrandingroadmap.com/wp-content/uploads/2004/12/arrow-153644_1280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179512" y="5142839"/>
            <a:ext cx="1547664" cy="17151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://www.playcast.ru/uploads/2015/01/23/11752242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-315416"/>
            <a:ext cx="8820472" cy="8144248"/>
          </a:xfrm>
          <a:prstGeom prst="rect">
            <a:avLst/>
          </a:prstGeom>
          <a:noFill/>
        </p:spPr>
      </p:pic>
      <p:pic>
        <p:nvPicPr>
          <p:cNvPr id="7" name="Picture 4" descr="https://restaurantbrandingroadmap.com/wp-content/uploads/2004/12/arrow-153644_1280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74263" y="5229200"/>
            <a:ext cx="1469737" cy="16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https://hdsmileys.com/wp-content/uploads/2017/11/thinking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0"/>
            <a:ext cx="6480720" cy="6480720"/>
          </a:xfrm>
          <a:prstGeom prst="rect">
            <a:avLst/>
          </a:prstGeom>
          <a:noFill/>
        </p:spPr>
      </p:pic>
      <p:pic>
        <p:nvPicPr>
          <p:cNvPr id="7" name="Picture 4" descr="https://restaurantbrandingroadmap.com/wp-content/uploads/2004/12/arrow-153644_1280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179512" y="5142839"/>
            <a:ext cx="1547664" cy="17151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://www.playcast.ru/uploads/2015/01/23/11752242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-315416"/>
            <a:ext cx="8820472" cy="8144248"/>
          </a:xfrm>
          <a:prstGeom prst="rect">
            <a:avLst/>
          </a:prstGeom>
          <a:noFill/>
        </p:spPr>
      </p:pic>
      <p:pic>
        <p:nvPicPr>
          <p:cNvPr id="4" name="Picture 4" descr="https://restaurantbrandingroadmap.com/wp-content/uploads/2004/12/arrow-153644_1280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179512" y="5142839"/>
            <a:ext cx="1547664" cy="17151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https://hdsmileys.com/wp-content/uploads/2017/11/thinking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0"/>
            <a:ext cx="6480720" cy="6480720"/>
          </a:xfrm>
          <a:prstGeom prst="rect">
            <a:avLst/>
          </a:prstGeom>
          <a:noFill/>
        </p:spPr>
      </p:pic>
      <p:pic>
        <p:nvPicPr>
          <p:cNvPr id="7" name="Picture 4" descr="https://restaurantbrandingroadmap.com/wp-content/uploads/2004/12/arrow-153644_1280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179512" y="5142839"/>
            <a:ext cx="1547664" cy="17151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://www.playcast.ru/uploads/2015/01/23/11752242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-315416"/>
            <a:ext cx="8820472" cy="8144248"/>
          </a:xfrm>
          <a:prstGeom prst="rect">
            <a:avLst/>
          </a:prstGeom>
          <a:noFill/>
        </p:spPr>
      </p:pic>
      <p:pic>
        <p:nvPicPr>
          <p:cNvPr id="4" name="Picture 4" descr="https://restaurantbrandingroadmap.com/wp-content/uploads/2004/12/arrow-153644_1280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179512" y="5142839"/>
            <a:ext cx="1547664" cy="17151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https://hdsmileys.com/wp-content/uploads/2017/11/thinking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0"/>
            <a:ext cx="6480720" cy="6480720"/>
          </a:xfrm>
          <a:prstGeom prst="rect">
            <a:avLst/>
          </a:prstGeom>
          <a:noFill/>
        </p:spPr>
      </p:pic>
      <p:pic>
        <p:nvPicPr>
          <p:cNvPr id="7" name="Picture 4" descr="https://restaurantbrandingroadmap.com/wp-content/uploads/2004/12/arrow-153644_1280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179512" y="5142839"/>
            <a:ext cx="1547664" cy="17151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://www.playcast.ru/uploads/2015/01/23/11752242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-315416"/>
            <a:ext cx="8820472" cy="8144248"/>
          </a:xfrm>
          <a:prstGeom prst="rect">
            <a:avLst/>
          </a:prstGeom>
          <a:noFill/>
        </p:spPr>
      </p:pic>
      <p:pic>
        <p:nvPicPr>
          <p:cNvPr id="4" name="Picture 4" descr="https://restaurantbrandingroadmap.com/wp-content/uploads/2004/12/arrow-153644_1280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179512" y="5142839"/>
            <a:ext cx="1547664" cy="17151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https://hdsmileys.com/wp-content/uploads/2017/11/thinking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0"/>
            <a:ext cx="6480720" cy="6480720"/>
          </a:xfrm>
          <a:prstGeom prst="rect">
            <a:avLst/>
          </a:prstGeom>
          <a:noFill/>
        </p:spPr>
      </p:pic>
      <p:pic>
        <p:nvPicPr>
          <p:cNvPr id="7" name="Picture 4" descr="https://restaurantbrandingroadmap.com/wp-content/uploads/2004/12/arrow-153644_1280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179512" y="5142839"/>
            <a:ext cx="1547664" cy="17151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://www.playcast.ru/uploads/2015/01/23/11752242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-315416"/>
            <a:ext cx="8820472" cy="8144248"/>
          </a:xfrm>
          <a:prstGeom prst="rect">
            <a:avLst/>
          </a:prstGeom>
          <a:noFill/>
        </p:spPr>
      </p:pic>
      <p:pic>
        <p:nvPicPr>
          <p:cNvPr id="4" name="Picture 4" descr="https://restaurantbrandingroadmap.com/wp-content/uploads/2004/12/arrow-153644_1280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179512" y="5142839"/>
            <a:ext cx="1547664" cy="17151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836712"/>
            <a:ext cx="54726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</a:rPr>
              <a:t>Привет друзья!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Меня зовут </a:t>
            </a:r>
            <a:r>
              <a:rPr lang="ru-RU" sz="2400" b="1" i="1" dirty="0" err="1" smtClean="0">
                <a:solidFill>
                  <a:srgbClr val="C00000"/>
                </a:solidFill>
                <a:latin typeface="Georgia" pitchFamily="18" charset="0"/>
              </a:rPr>
              <a:t>Пиноккио</a:t>
            </a:r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!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</a:rPr>
              <a:t>Приглашаю Вас в путешествие – игру по правилам дорожного движения!</a:t>
            </a:r>
          </a:p>
          <a:p>
            <a:pPr algn="ctr"/>
            <a:endParaRPr lang="ru-RU" sz="2400" b="1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endParaRPr lang="ru-RU" sz="2400" b="1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Georgia" pitchFamily="18" charset="0"/>
              </a:rPr>
              <a:t>Готовы? Тогда жмите 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Georgia" pitchFamily="18" charset="0"/>
              </a:rPr>
              <a:t>на стрелку!</a:t>
            </a:r>
            <a:endParaRPr lang="ru-RU" sz="3200" b="1" i="1" dirty="0" smtClean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29700" name="Picture 4" descr="https://sergeychunkevich.com/demo/sp-besplatno/img/arrowdown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335546"/>
            <a:ext cx="4680520" cy="1522454"/>
          </a:xfrm>
          <a:prstGeom prst="rect">
            <a:avLst/>
          </a:prstGeom>
          <a:noFill/>
        </p:spPr>
      </p:pic>
      <p:pic>
        <p:nvPicPr>
          <p:cNvPr id="31746" name="Picture 2" descr="https://www.denia.com/wp-content/uploads/2013/11/Pinocho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75299" y="548680"/>
            <a:ext cx="4368701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https://hdsmileys.com/wp-content/uploads/2017/11/thinking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0"/>
            <a:ext cx="6480720" cy="6480720"/>
          </a:xfrm>
          <a:prstGeom prst="rect">
            <a:avLst/>
          </a:prstGeom>
          <a:noFill/>
        </p:spPr>
      </p:pic>
      <p:pic>
        <p:nvPicPr>
          <p:cNvPr id="7" name="Picture 4" descr="https://restaurantbrandingroadmap.com/wp-content/uploads/2004/12/arrow-153644_1280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179512" y="5142839"/>
            <a:ext cx="1547664" cy="17151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://www.playcast.ru/uploads/2015/01/23/11752242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-315416"/>
            <a:ext cx="8820472" cy="8144248"/>
          </a:xfrm>
          <a:prstGeom prst="rect">
            <a:avLst/>
          </a:prstGeom>
          <a:noFill/>
        </p:spPr>
      </p:pic>
      <p:pic>
        <p:nvPicPr>
          <p:cNvPr id="4" name="Picture 4" descr="https://restaurantbrandingroadmap.com/wp-content/uploads/2004/12/arrow-153644_1280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179512" y="5142839"/>
            <a:ext cx="1547664" cy="17151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 descr="http://co45tula.ru/wp-content/uploads/ZViFGIfSxj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0"/>
            <a:ext cx="678256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115616" y="4797152"/>
            <a:ext cx="7560840" cy="18774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Правил дорожных на свете не мало,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Все бы их выучить нам не мешало,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Но основные из Правил движенья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Знать как таблицу должны умноженья.</a:t>
            </a:r>
          </a:p>
          <a:p>
            <a:endParaRPr lang="ru-RU" sz="2000" dirty="0"/>
          </a:p>
        </p:txBody>
      </p:sp>
      <p:pic>
        <p:nvPicPr>
          <p:cNvPr id="13" name="Picture 4" descr="https://restaurantbrandingroadmap.com/wp-content/uploads/2004/12/arrow-153644_1280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68344" y="0"/>
            <a:ext cx="1187624" cy="13161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http://mundoencantado.info/mundo_disney/gifs_pinoquio_1317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6056" y="908720"/>
            <a:ext cx="3854546" cy="50405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9512" y="692696"/>
            <a:ext cx="561662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Друзья Мои!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</a:rPr>
              <a:t>Вы замечательно справились со всеми заданиями!</a:t>
            </a: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Я очень рад, что вы знаете все, о правилах дорожного движения!!!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</a:rPr>
              <a:t>Желаю Вам успехов!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</a:rPr>
              <a:t>Спасибо!</a:t>
            </a: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До встречи!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23928" y="908720"/>
            <a:ext cx="460851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Georgia" pitchFamily="18" charset="0"/>
              </a:rPr>
              <a:t>Три глаза есть 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Georgia" pitchFamily="18" charset="0"/>
              </a:rPr>
              <a:t>у светофора.</a:t>
            </a:r>
            <a:br>
              <a:rPr lang="ru-RU" sz="3200" b="1" i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Georgia" pitchFamily="18" charset="0"/>
              </a:rPr>
              <a:t>А ну, запомни их, дружок,</a:t>
            </a:r>
            <a:br>
              <a:rPr lang="ru-RU" sz="3200" b="1" i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Georgia" pitchFamily="18" charset="0"/>
              </a:rPr>
              <a:t>Ходить по улицам, чтоб скоро</a:t>
            </a:r>
            <a:br>
              <a:rPr lang="ru-RU" sz="3200" b="1" i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Georgia" pitchFamily="18" charset="0"/>
              </a:rPr>
              <a:t>Самостоятельно 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Georgia" pitchFamily="18" charset="0"/>
              </a:rPr>
              <a:t>ты смог.</a:t>
            </a:r>
            <a:endParaRPr lang="ru-RU" sz="32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5" name="Picture 8" descr="http://www.playcast.ru/uploads/2016/11/30/20703254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-54254"/>
            <a:ext cx="3923928" cy="6912254"/>
          </a:xfrm>
          <a:prstGeom prst="rect">
            <a:avLst/>
          </a:prstGeom>
          <a:noFill/>
        </p:spPr>
      </p:pic>
      <p:pic>
        <p:nvPicPr>
          <p:cNvPr id="6" name="Picture 4" descr="https://sergeychunkevich.com/demo/sp-besplatno/img/arrowdown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5976" y="5695586"/>
            <a:ext cx="3573640" cy="11624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1.bp.blogspot.com/-Lu3vr7E8twA/WIj-0H3C-TI/AAAAAAABGg0/oPQ22ghhjtUf2i04fQ6jz6hrIyMLs9a_QCLcB/s1600/1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6156176" y="260648"/>
            <a:ext cx="2987824" cy="2925404"/>
          </a:xfrm>
          <a:prstGeom prst="rect">
            <a:avLst/>
          </a:prstGeom>
          <a:noFill/>
        </p:spPr>
      </p:pic>
      <p:pic>
        <p:nvPicPr>
          <p:cNvPr id="3074" name="Picture 2" descr="http://steshka.ru/wp-content/uploads/2015/10/svetofor_kartinki_13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836712"/>
            <a:ext cx="1377153" cy="36724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Picture 2" descr="http://steshka.ru/wp-content/uploads/2015/10/svetofor_kartinki_13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627784" y="1988840"/>
            <a:ext cx="1377153" cy="36724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2" descr="http://steshka.ru/wp-content/uploads/2015/10/svetofor_kartinki_13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860032" y="2924944"/>
            <a:ext cx="1368152" cy="36724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1187624" y="0"/>
            <a:ext cx="695859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FF0000"/>
                </a:solidFill>
              </a:rPr>
              <a:t>*Найди правильный светофор*</a:t>
            </a:r>
            <a:endParaRPr lang="ru-RU" sz="4400" b="1" cap="none" spc="0" dirty="0">
              <a:ln w="11430"/>
              <a:solidFill>
                <a:srgbClr val="FF0000"/>
              </a:solidFill>
            </a:endParaRPr>
          </a:p>
        </p:txBody>
      </p:sp>
      <p:pic>
        <p:nvPicPr>
          <p:cNvPr id="3076" name="Picture 4" descr="https://restaurantbrandingroadmap.com/wp-content/uploads/2004/12/arrow-153644_1280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8220917" y="5835016"/>
            <a:ext cx="923083" cy="1022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restaurantbrandingroadmap.com/wp-content/uploads/2004/12/arrow-153644_1280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20917" y="5835016"/>
            <a:ext cx="923083" cy="102298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347864" y="404664"/>
            <a:ext cx="55446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Здесь наземный переход,</a:t>
            </a:r>
            <a:b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Ходит целый день народ.</a:t>
            </a:r>
            <a:b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Ты, водитель, не грусти,</a:t>
            </a:r>
            <a:b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Пешехода пропусти!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15816" y="2492896"/>
            <a:ext cx="58326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Georgia" pitchFamily="18" charset="0"/>
              </a:rPr>
              <a:t>Найди знак «Пешеходный переход»:</a:t>
            </a:r>
          </a:p>
        </p:txBody>
      </p:sp>
      <p:pic>
        <p:nvPicPr>
          <p:cNvPr id="22532" name="Picture 4" descr="https://ds04.infourok.ru/uploads/ex/0b8c/0011499b-0b2a4653/2/hello_html_m55694ef0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528" y="4653136"/>
            <a:ext cx="2020170" cy="2016224"/>
          </a:xfrm>
          <a:prstGeom prst="rect">
            <a:avLst/>
          </a:prstGeom>
          <a:noFill/>
        </p:spPr>
      </p:pic>
      <p:pic>
        <p:nvPicPr>
          <p:cNvPr id="22534" name="Picture 6" descr="https://upload.wikimedia.org/wikipedia/commons/thumb/3/33/Italian_traffic_signs_-_diritto_di_precedenza_nei_sensi_unici_alternati.svg/600px-Italian_traffic_signs_-_diritto_di_precedenza_nei_sensi_unici_alternati.svg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72000" y="4985792"/>
            <a:ext cx="1872208" cy="1872208"/>
          </a:xfrm>
          <a:prstGeom prst="rect">
            <a:avLst/>
          </a:prstGeom>
          <a:noFill/>
        </p:spPr>
      </p:pic>
      <p:pic>
        <p:nvPicPr>
          <p:cNvPr id="22536" name="Picture 8" descr="http://avtosreda.ru/upload/iblock/0ea/khuy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228184" y="3212976"/>
            <a:ext cx="2160240" cy="2160240"/>
          </a:xfrm>
          <a:prstGeom prst="rect">
            <a:avLst/>
          </a:prstGeom>
          <a:noFill/>
        </p:spPr>
      </p:pic>
      <p:pic>
        <p:nvPicPr>
          <p:cNvPr id="22538" name="Picture 10" descr="http://900igr.net/up/datai/224031/0016-035-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483768" y="3356992"/>
            <a:ext cx="2016224" cy="2016224"/>
          </a:xfrm>
          <a:prstGeom prst="rect">
            <a:avLst/>
          </a:prstGeom>
          <a:noFill/>
        </p:spPr>
      </p:pic>
      <p:pic>
        <p:nvPicPr>
          <p:cNvPr id="22540" name="Picture 12" descr="https://4.bp.blogspot.com/-G6Dz3WbO_nU/WJ-9hELeuQI/AAAAAAAABHM/7fZjXNTv6ksLi55mX-GKcJF7HXXq3DXhACLcB/s1600/pinocchio%2Bplatinum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rot="1013247" flipH="1">
            <a:off x="-1" y="188640"/>
            <a:ext cx="3029089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https://toymenu.ru/upload/iblock/038/0384d8ab2b71db1924bf4943f521ae3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4293096"/>
            <a:ext cx="3384376" cy="2213946"/>
          </a:xfrm>
          <a:prstGeom prst="rect">
            <a:avLst/>
          </a:prstGeom>
          <a:noFill/>
        </p:spPr>
      </p:pic>
      <p:pic>
        <p:nvPicPr>
          <p:cNvPr id="3076" name="Picture 4" descr="https://restaurantbrandingroadmap.com/wp-content/uploads/2004/12/arrow-153644_1280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220917" y="5835016"/>
            <a:ext cx="923083" cy="1022984"/>
          </a:xfrm>
          <a:prstGeom prst="rect">
            <a:avLst/>
          </a:prstGeom>
          <a:noFill/>
        </p:spPr>
      </p:pic>
      <p:pic>
        <p:nvPicPr>
          <p:cNvPr id="21512" name="Picture 8" descr="https://images.golos.io/DQmeWvaehck3TJfg2rHD2jyox45gJz1creMJibAsguRpPSK/30CCFF10-B4AF-4DD9-A419-B630FFF4DACF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95536" y="4442852"/>
            <a:ext cx="3096344" cy="2415148"/>
          </a:xfrm>
          <a:prstGeom prst="rect">
            <a:avLst/>
          </a:prstGeom>
          <a:noFill/>
        </p:spPr>
      </p:pic>
      <p:pic>
        <p:nvPicPr>
          <p:cNvPr id="21514" name="Picture 10" descr="https://city-yaroslavl.ru/upload/iblock/6ea/gaz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763688" y="2276872"/>
            <a:ext cx="3407116" cy="208823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619672" y="260648"/>
            <a:ext cx="52200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Georgia" pitchFamily="18" charset="0"/>
              </a:rPr>
              <a:t>Посмотри внимательно на изображения транспорта специального назначения.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Georgia" pitchFamily="18" charset="0"/>
              </a:rPr>
              <a:t>Определи какая из них 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Georgia" pitchFamily="18" charset="0"/>
              </a:rPr>
              <a:t>«Машина дорожно-потрульной службы (ДПС)»</a:t>
            </a:r>
          </a:p>
        </p:txBody>
      </p:sp>
      <p:pic>
        <p:nvPicPr>
          <p:cNvPr id="21516" name="Picture 12" descr="http://clipart-library.com/data_images/39974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flipH="1">
            <a:off x="6012160" y="260648"/>
            <a:ext cx="3552056" cy="35520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restaurantbrandingroadmap.com/wp-content/uploads/2004/12/arrow-153644_1280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20917" y="5835016"/>
            <a:ext cx="923083" cy="102298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56521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i="1" u="sng" dirty="0" smtClean="0">
                <a:solidFill>
                  <a:srgbClr val="C00000"/>
                </a:solidFill>
                <a:cs typeface="Gisha" pitchFamily="34" charset="-79"/>
              </a:rPr>
              <a:t>Какой из знаков означает:</a:t>
            </a:r>
          </a:p>
          <a:p>
            <a:pPr algn="ctr">
              <a:defRPr/>
            </a:pPr>
            <a:r>
              <a:rPr lang="ru-RU" sz="3600" b="1" i="1" dirty="0" smtClean="0">
                <a:solidFill>
                  <a:srgbClr val="002060"/>
                </a:solidFill>
                <a:cs typeface="Gisha" pitchFamily="34" charset="-79"/>
              </a:rPr>
              <a:t>«Запрещен въезд всех транспортных средств в данном направлении».</a:t>
            </a:r>
          </a:p>
        </p:txBody>
      </p:sp>
      <p:pic>
        <p:nvPicPr>
          <p:cNvPr id="20482" name="Picture 2" descr="https://pixy.org/src/486/4867015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19872" y="2132856"/>
            <a:ext cx="2952328" cy="2916520"/>
          </a:xfrm>
          <a:prstGeom prst="rect">
            <a:avLst/>
          </a:prstGeom>
          <a:noFill/>
        </p:spPr>
      </p:pic>
      <p:pic>
        <p:nvPicPr>
          <p:cNvPr id="20484" name="Picture 4" descr="https://ds04.infourok.ru/uploads/ex/0ebf/00042d6e-f9e9e360/hello_html_mb4ab6e0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907704" y="4005064"/>
            <a:ext cx="3019535" cy="2664296"/>
          </a:xfrm>
          <a:prstGeom prst="rect">
            <a:avLst/>
          </a:prstGeom>
          <a:noFill/>
        </p:spPr>
      </p:pic>
      <p:pic>
        <p:nvPicPr>
          <p:cNvPr id="20488" name="Picture 8" descr="https://i.pinimg.com/736x/5d/bc/31/5dbc31b7ac8aeda375f680390df22c7f--full-body-disney-art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flipH="1">
            <a:off x="6321287" y="0"/>
            <a:ext cx="2822713" cy="4608512"/>
          </a:xfrm>
          <a:prstGeom prst="rect">
            <a:avLst/>
          </a:prstGeom>
          <a:noFill/>
        </p:spPr>
      </p:pic>
      <p:pic>
        <p:nvPicPr>
          <p:cNvPr id="20486" name="Picture 6" descr="https://upload.wikimedia.org/wikipedia/commons/thumb/0/06/Italian_traffic_signs_-_divieto_di_fermata.svg/900px-Italian_traffic_signs_-_divieto_di_fermata.svg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0" y="2348880"/>
            <a:ext cx="2592288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restaurantbrandingroadmap.com/wp-content/uploads/2004/12/arrow-153644_1280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20917" y="5835016"/>
            <a:ext cx="923083" cy="102298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971600" y="260648"/>
            <a:ext cx="457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000" b="1" i="1" dirty="0" smtClean="0">
                <a:solidFill>
                  <a:srgbClr val="C00000"/>
                </a:solidFill>
                <a:latin typeface="Comic Sans MS" pitchFamily="66" charset="0"/>
              </a:rPr>
              <a:t>Он главный на дороге.</a:t>
            </a:r>
          </a:p>
          <a:p>
            <a:pPr algn="ctr" fontAlgn="base"/>
            <a:r>
              <a:rPr lang="ru-RU" sz="2000" b="1" i="1" dirty="0" smtClean="0">
                <a:solidFill>
                  <a:srgbClr val="C00000"/>
                </a:solidFill>
                <a:latin typeface="Comic Sans MS" pitchFamily="66" charset="0"/>
              </a:rPr>
              <a:t>Он важный, как директор.</a:t>
            </a:r>
          </a:p>
          <a:p>
            <a:pPr algn="ctr" fontAlgn="base"/>
            <a:r>
              <a:rPr lang="ru-RU" sz="2000" b="1" i="1" dirty="0" smtClean="0">
                <a:solidFill>
                  <a:srgbClr val="C00000"/>
                </a:solidFill>
                <a:latin typeface="Comic Sans MS" pitchFamily="66" charset="0"/>
              </a:rPr>
              <a:t>И смотри взглядом строгим</a:t>
            </a:r>
          </a:p>
          <a:p>
            <a:pPr algn="ctr" fontAlgn="base"/>
            <a:r>
              <a:rPr lang="ru-RU" sz="2000" b="1" i="1" dirty="0" smtClean="0">
                <a:solidFill>
                  <a:srgbClr val="C00000"/>
                </a:solidFill>
                <a:latin typeface="Comic Sans MS" pitchFamily="66" charset="0"/>
              </a:rPr>
              <a:t>На всех автоинспектор.</a:t>
            </a:r>
            <a:endParaRPr lang="ru-RU" sz="2000" b="1" i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628800"/>
            <a:ext cx="7056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70C0"/>
                </a:solidFill>
                <a:latin typeface="Georgia" pitchFamily="18" charset="0"/>
              </a:rPr>
              <a:t>Найди на изображениях автоинспектора:</a:t>
            </a:r>
          </a:p>
        </p:txBody>
      </p:sp>
      <p:pic>
        <p:nvPicPr>
          <p:cNvPr id="19458" name="Picture 2" descr="http://printonic.ru/uploads/images/2016/04/15/img_5710aec7188bb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55976" y="2060848"/>
            <a:ext cx="2952328" cy="4522430"/>
          </a:xfrm>
          <a:prstGeom prst="rect">
            <a:avLst/>
          </a:prstGeom>
          <a:noFill/>
        </p:spPr>
      </p:pic>
      <p:pic>
        <p:nvPicPr>
          <p:cNvPr id="19460" name="Picture 4" descr="http://tapenik.ru/dizain_skazka/skazka_77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323827" y="692696"/>
            <a:ext cx="2820173" cy="3140968"/>
          </a:xfrm>
          <a:prstGeom prst="rect">
            <a:avLst/>
          </a:prstGeom>
          <a:noFill/>
        </p:spPr>
      </p:pic>
      <p:pic>
        <p:nvPicPr>
          <p:cNvPr id="19462" name="Picture 6" descr="http://dutsadok.com.ua/clipart/ljudi/pajarniy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835696" y="2132856"/>
            <a:ext cx="2601170" cy="3356992"/>
          </a:xfrm>
          <a:prstGeom prst="rect">
            <a:avLst/>
          </a:prstGeom>
          <a:noFill/>
        </p:spPr>
      </p:pic>
      <p:pic>
        <p:nvPicPr>
          <p:cNvPr id="19464" name="Picture 8" descr="http://cdn01.ru/files/users/images/67/a1/67a1059cc1f1995dfa2327d7937a61e4.gif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0" y="4509120"/>
            <a:ext cx="2952328" cy="21324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254</Words>
  <Application>Microsoft Office PowerPoint</Application>
  <PresentationFormat>Экран (4:3)</PresentationFormat>
  <Paragraphs>60</Paragraphs>
  <Slides>33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1" baseType="lpstr">
      <vt:lpstr>Angsana New</vt:lpstr>
      <vt:lpstr>Arial</vt:lpstr>
      <vt:lpstr>Calibri</vt:lpstr>
      <vt:lpstr>Comic Sans MS</vt:lpstr>
      <vt:lpstr>Georgia</vt:lpstr>
      <vt:lpstr>Gisha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Вероника</dc:creator>
  <cp:lastModifiedBy>Вероника Петухова</cp:lastModifiedBy>
  <cp:revision>27</cp:revision>
  <dcterms:created xsi:type="dcterms:W3CDTF">2018-10-28T15:34:42Z</dcterms:created>
  <dcterms:modified xsi:type="dcterms:W3CDTF">2021-10-11T18:34:36Z</dcterms:modified>
</cp:coreProperties>
</file>