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7"/>
  </p:notesMasterIdLst>
  <p:sldIdLst>
    <p:sldId id="281" r:id="rId2"/>
    <p:sldId id="284" r:id="rId3"/>
    <p:sldId id="273" r:id="rId4"/>
    <p:sldId id="266" r:id="rId5"/>
    <p:sldId id="289" r:id="rId6"/>
    <p:sldId id="261" r:id="rId7"/>
    <p:sldId id="263" r:id="rId8"/>
    <p:sldId id="265" r:id="rId9"/>
    <p:sldId id="292" r:id="rId10"/>
    <p:sldId id="312" r:id="rId11"/>
    <p:sldId id="269" r:id="rId12"/>
    <p:sldId id="270" r:id="rId13"/>
    <p:sldId id="291" r:id="rId14"/>
    <p:sldId id="275" r:id="rId15"/>
    <p:sldId id="277" r:id="rId16"/>
    <p:sldId id="294" r:id="rId17"/>
    <p:sldId id="295" r:id="rId18"/>
    <p:sldId id="298" r:id="rId19"/>
    <p:sldId id="301" r:id="rId20"/>
    <p:sldId id="302" r:id="rId21"/>
    <p:sldId id="309" r:id="rId22"/>
    <p:sldId id="307" r:id="rId23"/>
    <p:sldId id="304" r:id="rId24"/>
    <p:sldId id="305" r:id="rId25"/>
    <p:sldId id="303" r:id="rId26"/>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94624" autoAdjust="0"/>
  </p:normalViewPr>
  <p:slideViewPr>
    <p:cSldViewPr>
      <p:cViewPr>
        <p:scale>
          <a:sx n="73" d="100"/>
          <a:sy n="73" d="100"/>
        </p:scale>
        <p:origin x="-129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A5EB7C-3B83-47C3-8C7A-ECF5C1EB3099}" type="datetimeFigureOut">
              <a:rPr lang="ru-RU" smtClean="0"/>
              <a:pPr/>
              <a:t>07.06.2020</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E6A34A-50FA-4B30-86A4-71E838AF73E9}" type="slidenum">
              <a:rPr lang="ru-RU" smtClean="0"/>
              <a:pPr/>
              <a:t>‹#›</a:t>
            </a:fld>
            <a:endParaRPr lang="ru-RU" dirty="0"/>
          </a:p>
        </p:txBody>
      </p:sp>
    </p:spTree>
    <p:extLst>
      <p:ext uri="{BB962C8B-B14F-4D97-AF65-F5344CB8AC3E}">
        <p14:creationId xmlns:p14="http://schemas.microsoft.com/office/powerpoint/2010/main" val="3739310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7EAF463A-BC7C-46EE-9F1E-7F377CCA4891}" type="datetimeFigureOut">
              <a:rPr lang="en-US" smtClean="0"/>
              <a:pPr/>
              <a:t>6/7/2020</a:t>
            </a:fld>
            <a:endParaRPr lang="en-US" dirty="0"/>
          </a:p>
        </p:txBody>
      </p:sp>
      <p:sp>
        <p:nvSpPr>
          <p:cNvPr id="19" name="Нижний колонтитул 18"/>
          <p:cNvSpPr>
            <a:spLocks noGrp="1"/>
          </p:cNvSpPr>
          <p:nvPr>
            <p:ph type="ftr" sz="quarter" idx="11"/>
          </p:nvPr>
        </p:nvSpPr>
        <p:spPr/>
        <p:txBody>
          <a:bodyPr/>
          <a:lstStyle/>
          <a:p>
            <a:endParaRPr lang="en-US" dirty="0"/>
          </a:p>
        </p:txBody>
      </p:sp>
      <p:sp>
        <p:nvSpPr>
          <p:cNvPr id="27" name="Номер слайда 26"/>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ransition spd="slow">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pPr/>
              <a:t>6/7/2020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transition spd="slow">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pPr/>
              <a:t>6/7/2020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transition spd="slow">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pPr/>
              <a:t>6/7/2020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transition spd="slow">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7EAF463A-BC7C-46EE-9F1E-7F377CCA4891}" type="datetimeFigureOut">
              <a:rPr lang="en-US" smtClean="0"/>
              <a:pPr/>
              <a:t>6/7/2020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ransition spd="slow">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EAF463A-BC7C-46EE-9F1E-7F377CCA4891}" type="datetimeFigureOut">
              <a:rPr lang="en-US" smtClean="0"/>
              <a:pPr/>
              <a:t>6/7/2020</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transition spd="slow">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7EAF463A-BC7C-46EE-9F1E-7F377CCA4891}" type="datetimeFigureOut">
              <a:rPr lang="en-US" smtClean="0"/>
              <a:pPr/>
              <a:t>6/7/2020</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transition spd="slow">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7EAF463A-BC7C-46EE-9F1E-7F377CCA4891}" type="datetimeFigureOut">
              <a:rPr lang="en-US" smtClean="0"/>
              <a:pPr/>
              <a:t>6/7/2020</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transition spd="slow">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EAF463A-BC7C-46EE-9F1E-7F377CCA4891}" type="datetimeFigureOut">
              <a:rPr lang="en-US" smtClean="0"/>
              <a:pPr/>
              <a:t>6/7/2020</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transition spd="slow">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EAF463A-BC7C-46EE-9F1E-7F377CCA4891}" type="datetimeFigureOut">
              <a:rPr lang="en-US" smtClean="0"/>
              <a:pPr/>
              <a:t>6/7/2020</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transition spd="slow">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7EAF463A-BC7C-46EE-9F1E-7F377CCA4891}" type="datetimeFigureOut">
              <a:rPr lang="en-US" smtClean="0"/>
              <a:pPr/>
              <a:t>6/7/2020</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a:xfrm>
            <a:off x="8077200" y="6356350"/>
            <a:ext cx="609600" cy="365125"/>
          </a:xfrm>
        </p:spPr>
        <p:txBody>
          <a:bodyPr/>
          <a:lstStyle/>
          <a:p>
            <a:fld id="{A483448D-3A78-4528-A469-B745A65DA480}" type="slidenum">
              <a:rPr lang="en-US" smtClean="0"/>
              <a:pPr/>
              <a:t>‹#›</a:t>
            </a:fld>
            <a:endParaRPr lang="en-US" dirty="0"/>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transition spd="slow">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EAF463A-BC7C-46EE-9F1E-7F377CCA4891}" type="datetimeFigureOut">
              <a:rPr lang="en-US" smtClean="0"/>
              <a:pPr/>
              <a:t>6/7/2020</a:t>
            </a:fld>
            <a:endParaRPr lang="en-US" dirty="0"/>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483448D-3A78-4528-A469-B745A65DA480}" type="slidenum">
              <a:rPr lang="en-US" smtClean="0"/>
              <a:pPr/>
              <a:t>‹#›</a:t>
            </a:fld>
            <a:endParaRPr lang="en-US" dirty="0"/>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strips dir="rd"/>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cmym.files.wordpress.com/2013/12/shutterstock_123917302.jpg?w=768&amp;h=768"/>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Прямоугольник 4"/>
          <p:cNvSpPr/>
          <p:nvPr/>
        </p:nvSpPr>
        <p:spPr>
          <a:xfrm>
            <a:off x="914400" y="609601"/>
            <a:ext cx="7162800" cy="3046988"/>
          </a:xfrm>
          <a:prstGeom prst="rect">
            <a:avLst/>
          </a:prstGeom>
        </p:spPr>
        <p:txBody>
          <a:bodyPr wrap="square">
            <a:spAutoFit/>
          </a:bodyPr>
          <a:lstStyle/>
          <a:p>
            <a:r>
              <a:rPr lang="ru-RU" sz="4800" dirty="0" smtClean="0">
                <a:solidFill>
                  <a:srgbClr val="FFFF00"/>
                </a:solidFill>
                <a:latin typeface="a_AlgeriusCapsNr" pitchFamily="82" charset="-52"/>
              </a:rPr>
              <a:t>НЕТРАДИЦИОННЫЕ ТЕХНИКИ РИСОВАНИЯ С ДЕТЬМИ ДОШКОЛЬНОГО ВОЗРАСТА</a:t>
            </a:r>
            <a:endParaRPr lang="ru-RU" sz="4800" dirty="0">
              <a:solidFill>
                <a:srgbClr val="FFFF00"/>
              </a:solidFill>
              <a:latin typeface="a_AlgeriusCapsNr" pitchFamily="82" charset="-52"/>
            </a:endParaRPr>
          </a:p>
        </p:txBody>
      </p:sp>
      <p:sp>
        <p:nvSpPr>
          <p:cNvPr id="4" name="Прямоугольник 3"/>
          <p:cNvSpPr/>
          <p:nvPr/>
        </p:nvSpPr>
        <p:spPr>
          <a:xfrm>
            <a:off x="1371600" y="4267200"/>
            <a:ext cx="6982748" cy="1200329"/>
          </a:xfrm>
          <a:prstGeom prst="rect">
            <a:avLst/>
          </a:prstGeom>
          <a:noFill/>
        </p:spPr>
        <p:txBody>
          <a:bodyPr wrap="square" lIns="91440" tIns="45720" rIns="91440" bIns="45720">
            <a:spAutoFit/>
          </a:bodyPr>
          <a:lstStyle/>
          <a:p>
            <a:endParaRPr lang="ru-RU" sz="3600" b="1" i="1" cap="none" spc="0" dirty="0" smtClean="0">
              <a:ln w="17780" cmpd="sng">
                <a:solidFill>
                  <a:srgbClr val="FFFFFF"/>
                </a:solidFill>
                <a:prstDash val="solid"/>
                <a:miter lim="800000"/>
              </a:ln>
              <a:effectLst>
                <a:outerShdw blurRad="50800" algn="tl" rotWithShape="0">
                  <a:srgbClr val="000000"/>
                </a:outerShdw>
              </a:effectLst>
            </a:endParaRPr>
          </a:p>
          <a:p>
            <a:endParaRPr lang="ru-RU" sz="3600" b="1" i="1" cap="none" spc="0" dirty="0">
              <a:ln w="17780" cmpd="sng">
                <a:solidFill>
                  <a:srgbClr val="FFFFFF"/>
                </a:solidFill>
                <a:prstDash val="solid"/>
                <a:miter lim="800000"/>
              </a:ln>
              <a:effectLst>
                <a:outerShdw blurRad="50800" algn="tl" rotWithShape="0">
                  <a:srgbClr val="000000"/>
                </a:outerShdw>
              </a:effectLst>
            </a:endParaRPr>
          </a:p>
        </p:txBody>
      </p:sp>
    </p:spTree>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7oom.ru/powerpoint/abstraktnye-fony-dlya-prezentacii-volny-08.jpg?ver=3.0"/>
          <p:cNvPicPr/>
          <p:nvPr/>
        </p:nvPicPr>
        <p:blipFill>
          <a:blip r:embed="rId2"/>
          <a:srcRect r="2125" b="7889"/>
          <a:stretch>
            <a:fillRect/>
          </a:stretch>
        </p:blipFill>
        <p:spPr bwMode="auto">
          <a:xfrm>
            <a:off x="0" y="0"/>
            <a:ext cx="9143999" cy="6858000"/>
          </a:xfrm>
          <a:prstGeom prst="rect">
            <a:avLst/>
          </a:prstGeom>
          <a:noFill/>
          <a:ln w="9525">
            <a:noFill/>
            <a:miter lim="800000"/>
            <a:headEnd/>
            <a:tailEnd/>
          </a:ln>
        </p:spPr>
      </p:pic>
      <p:pic>
        <p:nvPicPr>
          <p:cNvPr id="4" name="Picture 2" descr="C:\Users\HP\Downloads\w1QbiMcXX6U.jpg"/>
          <p:cNvPicPr>
            <a:picLocks noChangeAspect="1" noChangeArrowheads="1"/>
          </p:cNvPicPr>
          <p:nvPr/>
        </p:nvPicPr>
        <p:blipFill>
          <a:blip r:embed="rId3"/>
          <a:srcRect/>
          <a:stretch>
            <a:fillRect/>
          </a:stretch>
        </p:blipFill>
        <p:spPr bwMode="auto">
          <a:xfrm rot="20849481">
            <a:off x="2318108" y="715122"/>
            <a:ext cx="4179217" cy="5680010"/>
          </a:xfrm>
          <a:prstGeom prst="rect">
            <a:avLst/>
          </a:prstGeom>
          <a:noFill/>
        </p:spPr>
      </p:pic>
    </p:spTree>
  </p:cSld>
  <p:clrMapOvr>
    <a:masterClrMapping/>
  </p:clrMapOvr>
  <p:transition spd="slow">
    <p:strips dir="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38200" y="381000"/>
            <a:ext cx="7620000" cy="3108543"/>
          </a:xfrm>
          <a:prstGeom prst="rect">
            <a:avLst/>
          </a:prstGeom>
        </p:spPr>
        <p:txBody>
          <a:bodyPr wrap="square">
            <a:spAutoFit/>
          </a:bodyPr>
          <a:lstStyle/>
          <a:p>
            <a:pPr algn="ctr"/>
            <a:r>
              <a:rPr lang="ru-RU" sz="2000" dirty="0" smtClean="0">
                <a:solidFill>
                  <a:srgbClr val="7030A0"/>
                </a:solidFill>
                <a:latin typeface="a_AlgeriusCapsNr" pitchFamily="82" charset="-52"/>
              </a:rPr>
              <a:t>Кляксография</a:t>
            </a:r>
            <a:r>
              <a:rPr lang="ru-RU" sz="2000" dirty="0" smtClean="0">
                <a:solidFill>
                  <a:srgbClr val="FF0000"/>
                </a:solidFill>
                <a:latin typeface="a_AlgeriusCapsNr" pitchFamily="82" charset="-52"/>
              </a:rPr>
              <a:t> </a:t>
            </a:r>
            <a:r>
              <a:rPr lang="ru-RU" sz="2000" dirty="0" smtClean="0">
                <a:latin typeface="a_AlgeriusCapsNr" pitchFamily="82" charset="-52"/>
              </a:rPr>
              <a:t>— раздувание капель краски через трубочку с непредсказуемым эффектом случайного результата, который затем дорабатывается с помощью дополнительной прорисовки (цветы, салют, звёзды и т. д.) Такое творческое занятие не только увлекает, но и укрепляет здоровье, поскольку одновременно является артикуляционной гимнастикой, следовательно, оказывает благотворное воздействие на дыхательную систему.</a:t>
            </a:r>
            <a:r>
              <a:rPr lang="ru-RU" sz="2800" dirty="0" smtClean="0"/>
              <a:t/>
            </a:r>
            <a:br>
              <a:rPr lang="ru-RU" sz="2800" dirty="0" smtClean="0"/>
            </a:br>
            <a:r>
              <a:rPr lang="ru-RU" sz="2800" dirty="0" smtClean="0"/>
              <a:t/>
            </a:r>
            <a:br>
              <a:rPr lang="ru-RU" sz="2800" dirty="0" smtClean="0"/>
            </a:br>
            <a:endParaRPr lang="ru-RU" sz="2800" dirty="0"/>
          </a:p>
        </p:txBody>
      </p:sp>
      <p:pic>
        <p:nvPicPr>
          <p:cNvPr id="3" name="Рисунок 2" descr="http://prakti4no.ru/wp-content/uploads/2016/04/klyaksografia-4.jpg"/>
          <p:cNvPicPr/>
          <p:nvPr/>
        </p:nvPicPr>
        <p:blipFill>
          <a:blip r:embed="rId2"/>
          <a:srcRect l="10102" t="5569"/>
          <a:stretch>
            <a:fillRect/>
          </a:stretch>
        </p:blipFill>
        <p:spPr bwMode="auto">
          <a:xfrm>
            <a:off x="685800" y="2743200"/>
            <a:ext cx="8239125" cy="3886200"/>
          </a:xfrm>
          <a:prstGeom prst="rect">
            <a:avLst/>
          </a:prstGeom>
          <a:noFill/>
          <a:ln w="9525">
            <a:noFill/>
            <a:miter lim="800000"/>
            <a:headEnd/>
            <a:tailEnd/>
          </a:ln>
        </p:spPr>
      </p:pic>
    </p:spTree>
  </p:cSld>
  <p:clrMapOvr>
    <a:masterClrMapping/>
  </p:clrMapOvr>
  <p:transition spd="slow">
    <p:strips dir="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HP\Desktop\Нертрадиционное рисоание\20180123_100817.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spd="slow">
    <p:strips dir="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q-s-i.org/wp-content/uploads/2014/04/reusage-blog-free-texture-crumpled-paper-blue-watercolor-1024x737.png"/>
          <p:cNvPicPr>
            <a:picLocks noChangeAspect="1" noChangeArrowheads="1"/>
          </p:cNvPicPr>
          <p:nvPr/>
        </p:nvPicPr>
        <p:blipFill>
          <a:blip r:embed="rId2"/>
          <a:srcRect/>
          <a:stretch>
            <a:fillRect/>
          </a:stretch>
        </p:blipFill>
        <p:spPr bwMode="auto">
          <a:xfrm>
            <a:off x="0" y="-161926"/>
            <a:ext cx="9753600" cy="7019926"/>
          </a:xfrm>
          <a:prstGeom prst="rect">
            <a:avLst/>
          </a:prstGeom>
          <a:noFill/>
        </p:spPr>
      </p:pic>
      <p:sp>
        <p:nvSpPr>
          <p:cNvPr id="3" name="Прямоугольник 2"/>
          <p:cNvSpPr/>
          <p:nvPr/>
        </p:nvSpPr>
        <p:spPr>
          <a:xfrm>
            <a:off x="1143001" y="0"/>
            <a:ext cx="7010399" cy="707886"/>
          </a:xfrm>
          <a:prstGeom prst="rect">
            <a:avLst/>
          </a:prstGeom>
          <a:noFill/>
        </p:spPr>
        <p:txBody>
          <a:bodyPr wrap="square" lIns="91440" tIns="45720" rIns="91440" bIns="45720">
            <a:spAutoFit/>
          </a:bodyPr>
          <a:lstStyle/>
          <a:p>
            <a:pPr algn="ctr"/>
            <a:r>
              <a:rPr lang="ru-RU" sz="4000" b="1" dirty="0" smtClean="0">
                <a:latin typeface="a_AlgeriusCapsNr" pitchFamily="82" charset="-52"/>
              </a:rPr>
              <a:t>Оттиск смятой бумагой</a:t>
            </a:r>
            <a:endParaRPr lang="ru-RU" sz="4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Прямоугольник 3"/>
          <p:cNvSpPr/>
          <p:nvPr/>
        </p:nvSpPr>
        <p:spPr>
          <a:xfrm>
            <a:off x="2006329" y="2967335"/>
            <a:ext cx="184731" cy="923330"/>
          </a:xfrm>
          <a:prstGeom prst="rect">
            <a:avLst/>
          </a:prstGeom>
          <a:noFill/>
        </p:spPr>
        <p:txBody>
          <a:bodyPr wrap="none" lIns="91440" tIns="45720" rIns="91440" bIns="45720">
            <a:spAutoFit/>
          </a:bodyPr>
          <a:lstStyle/>
          <a:p>
            <a:pPr algn="ctr"/>
            <a:endParaRPr lang="ru-RU"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Прямоугольник 4"/>
          <p:cNvSpPr/>
          <p:nvPr/>
        </p:nvSpPr>
        <p:spPr>
          <a:xfrm>
            <a:off x="990600" y="685800"/>
            <a:ext cx="7772400" cy="3785652"/>
          </a:xfrm>
          <a:prstGeom prst="rect">
            <a:avLst/>
          </a:prstGeom>
        </p:spPr>
        <p:txBody>
          <a:bodyPr wrap="square">
            <a:spAutoFit/>
          </a:bodyPr>
          <a:lstStyle/>
          <a:p>
            <a:pPr algn="ctr"/>
            <a:r>
              <a:rPr lang="ru-RU" sz="2400" b="1" dirty="0" smtClean="0">
                <a:solidFill>
                  <a:srgbClr val="C00000"/>
                </a:solidFill>
              </a:rPr>
              <a:t>Преимущества рисования мятой бумагой:</a:t>
            </a:r>
          </a:p>
          <a:p>
            <a:pPr>
              <a:buFont typeface="Wingdings" pitchFamily="2" charset="2"/>
              <a:buChar char="Ø"/>
            </a:pPr>
            <a:r>
              <a:rPr lang="ru-RU" sz="2400" dirty="0" smtClean="0"/>
              <a:t>Бумажный комочек ребёнок способен изготовить своими руками (заодно развивает самостоятельность и тренирует мелкую моторику)</a:t>
            </a:r>
          </a:p>
          <a:p>
            <a:pPr>
              <a:buFont typeface="Wingdings" pitchFamily="2" charset="2"/>
              <a:buChar char="Ø"/>
            </a:pPr>
            <a:r>
              <a:rPr lang="ru-RU" sz="2400" dirty="0" smtClean="0"/>
              <a:t> Отпечатки от комочков бумаги – получаются размытые, не похожие один на другой, формы создаваемых пятен самые неожиданные – всё это хорошо развивает фантазию! Её можно проявить и в обрисовывании созданных абстракций кистью с краской – оживляя их, создавая им настроение, сюжет.</a:t>
            </a:r>
            <a:endParaRPr lang="ru-RU" sz="2400" dirty="0"/>
          </a:p>
        </p:txBody>
      </p:sp>
      <p:sp>
        <p:nvSpPr>
          <p:cNvPr id="5122" name="AutoShape 2" descr="http://daisy-kid.ru/photos/59acc797740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5124" name="AutoShape 4" descr="http://daisy-kid.ru/photos/59acc797740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5126" name="AutoShape 6" descr="http://daisy-kid.ru/photos/59acc797740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5128" name="AutoShape 8" descr="http://daisy-kid.ru/photos/59acc797740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Tree>
  </p:cSld>
  <p:clrMapOvr>
    <a:masterClrMapping/>
  </p:clrMapOvr>
  <p:transition spd="slow">
    <p:strips dir="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C:\Users\HP\Desktop\Нертрадиционное рисоание\20180122_103833.jpg"/>
          <p:cNvPicPr>
            <a:picLocks noChangeAspect="1" noChangeArrowheads="1"/>
          </p:cNvPicPr>
          <p:nvPr/>
        </p:nvPicPr>
        <p:blipFill>
          <a:blip r:embed="rId2"/>
          <a:srcRect/>
          <a:stretch>
            <a:fillRect/>
          </a:stretch>
        </p:blipFill>
        <p:spPr bwMode="auto">
          <a:xfrm>
            <a:off x="0" y="112608"/>
            <a:ext cx="9144000" cy="6973992"/>
          </a:xfrm>
          <a:prstGeom prst="rect">
            <a:avLst/>
          </a:prstGeom>
          <a:noFill/>
        </p:spPr>
      </p:pic>
    </p:spTree>
  </p:cSld>
  <p:clrMapOvr>
    <a:masterClrMapping/>
  </p:clrMapOvr>
  <p:transition spd="slow">
    <p:strips dir="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4800" y="381000"/>
            <a:ext cx="8229600" cy="6093976"/>
          </a:xfrm>
          <a:prstGeom prst="rect">
            <a:avLst/>
          </a:prstGeom>
        </p:spPr>
        <p:txBody>
          <a:bodyPr wrap="square">
            <a:spAutoFit/>
          </a:bodyPr>
          <a:lstStyle/>
          <a:p>
            <a:pPr algn="ctr"/>
            <a:r>
              <a:rPr lang="ru-RU" sz="2800" dirty="0" smtClean="0">
                <a:solidFill>
                  <a:srgbClr val="FF0000"/>
                </a:solidFill>
                <a:latin typeface="a_AlgeriusCapsNr" pitchFamily="82" charset="-52"/>
              </a:rPr>
              <a:t>Рисование солью</a:t>
            </a:r>
          </a:p>
          <a:p>
            <a:r>
              <a:rPr lang="ru-RU" dirty="0" smtClean="0"/>
              <a:t>Рисунки солью понравятся как двух-трех летним малышам, так и подросткам. Самое главное в этой технике рисования даже не конечный результат, а сам процесс.</a:t>
            </a:r>
          </a:p>
          <a:p>
            <a:r>
              <a:rPr lang="ru-RU" dirty="0" smtClean="0"/>
              <a:t> Манипулируя сыпучими материалами, ребенок избавляется от негативных эмоций, снимаются стрессы, внутренние зажимы, во время рисования ребенок испытывает чувство радости и вдохновения от получившегося рисунка, т. к. рисунки получаются, разнообразны и непредсказуемы. Тем самым развивается координация, воображение, улучшается память и все мыслительные процессы.</a:t>
            </a:r>
          </a:p>
          <a:p>
            <a:r>
              <a:rPr lang="ru-RU" dirty="0" smtClean="0"/>
              <a:t>Также </a:t>
            </a:r>
            <a:r>
              <a:rPr lang="ru-RU" dirty="0" smtClean="0">
                <a:solidFill>
                  <a:srgbClr val="FF0000"/>
                </a:solidFill>
                <a:latin typeface="a_AlgeriusCapsNr" pitchFamily="82" charset="-52"/>
              </a:rPr>
              <a:t>соль </a:t>
            </a:r>
            <a:r>
              <a:rPr lang="ru-RU" dirty="0" smtClean="0"/>
              <a:t>обладает лечебным и дезинфицирующим эффектом, при рисовании вдыхая пары соли, идет профилактика заболеваний носоглотки.</a:t>
            </a:r>
          </a:p>
          <a:p>
            <a:endParaRPr lang="ru-RU" dirty="0" smtClean="0"/>
          </a:p>
          <a:p>
            <a:r>
              <a:rPr lang="ru-RU" sz="2000" dirty="0" smtClean="0">
                <a:solidFill>
                  <a:srgbClr val="FF0000"/>
                </a:solidFill>
                <a:latin typeface="a_AlgeriusCapsNr" pitchFamily="82" charset="-52"/>
              </a:rPr>
              <a:t>Для рисования солью нам понадобятся</a:t>
            </a:r>
            <a:r>
              <a:rPr lang="ru-RU" dirty="0" smtClean="0"/>
              <a:t>: соль; плотная бумага (можно белую, можно цветную, зависит от вас); акварель или вода, подкрашенная пищевыми красителями; кисточка или пипетка; клей ПВА; поднос с бортиками. Техника рисования при помощи соли: Нарисовать рисунок клеем. Это может быть что угодно: простой цветок, геометрические фигуры или узоры. Клея не жалеем. Можно сначала нарисовать карандашом, затем обвести клеем. Щедро посыпаем рисунок солью. Потом аккуратно стряхиваем лишнюю соль на поднос. </a:t>
            </a:r>
            <a:endParaRPr lang="ru-RU" dirty="0"/>
          </a:p>
        </p:txBody>
      </p:sp>
      <p:sp>
        <p:nvSpPr>
          <p:cNvPr id="4" name="Прямоугольник 3"/>
          <p:cNvSpPr/>
          <p:nvPr/>
        </p:nvSpPr>
        <p:spPr>
          <a:xfrm>
            <a:off x="457200" y="4191001"/>
            <a:ext cx="8458200" cy="646331"/>
          </a:xfrm>
          <a:prstGeom prst="rect">
            <a:avLst/>
          </a:prstGeom>
        </p:spPr>
        <p:txBody>
          <a:bodyPr wrap="square">
            <a:spAutoFit/>
          </a:bodyPr>
          <a:lstStyle/>
          <a:p>
            <a:r>
              <a:rPr lang="ru-RU" dirty="0" smtClean="0"/>
              <a:t/>
            </a:r>
            <a:br>
              <a:rPr lang="ru-RU" dirty="0" smtClean="0"/>
            </a:br>
            <a:endParaRPr lang="ru-RU" dirty="0"/>
          </a:p>
        </p:txBody>
      </p:sp>
    </p:spTree>
  </p:cSld>
  <p:clrMapOvr>
    <a:masterClrMapping/>
  </p:clrMapOvr>
  <p:transition spd="slow">
    <p:strips dir="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C:\Users\HP\Desktop\Нертрадиционное рисоание\20171214_164136.jpg"/>
          <p:cNvPicPr/>
          <p:nvPr/>
        </p:nvPicPr>
        <p:blipFill>
          <a:blip r:embed="rId2" cstate="print"/>
          <a:srcRect b="5310"/>
          <a:stretch>
            <a:fillRect/>
          </a:stretch>
        </p:blipFill>
        <p:spPr bwMode="auto">
          <a:xfrm>
            <a:off x="0" y="228600"/>
            <a:ext cx="9144000" cy="6629400"/>
          </a:xfrm>
          <a:prstGeom prst="rect">
            <a:avLst/>
          </a:prstGeom>
          <a:noFill/>
        </p:spPr>
      </p:pic>
    </p:spTree>
  </p:cSld>
  <p:clrMapOvr>
    <a:masterClrMapping/>
  </p:clrMapOvr>
  <p:transition spd="slow">
    <p:strips dir="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upak-komplekt.ru/uploads/image/novoe/%D0%B2%D0%BE%D0%B7%D0%B4%D1%83%D1%88%D0%BD%D0%BE%20%D0%BF%D1%83%D0%B7%D1%8B%D1%80%D1%8C%D0%BA%D0%BE%D0%B2%D0%B0%D1%8F%20%D0%BF%D0%BB%D0%B5%D0%BD%D0%BA%D0%B0.jpg"/>
          <p:cNvPicPr>
            <a:picLocks noChangeAspect="1" noChangeArrowheads="1"/>
          </p:cNvPicPr>
          <p:nvPr/>
        </p:nvPicPr>
        <p:blipFill>
          <a:blip r:embed="rId2"/>
          <a:srcRect/>
          <a:stretch>
            <a:fillRect/>
          </a:stretch>
        </p:blipFill>
        <p:spPr bwMode="auto">
          <a:xfrm>
            <a:off x="0" y="0"/>
            <a:ext cx="9144000" cy="7010400"/>
          </a:xfrm>
          <a:prstGeom prst="rect">
            <a:avLst/>
          </a:prstGeom>
          <a:noFill/>
        </p:spPr>
      </p:pic>
      <p:sp>
        <p:nvSpPr>
          <p:cNvPr id="3" name="Прямоугольник 2"/>
          <p:cNvSpPr/>
          <p:nvPr/>
        </p:nvSpPr>
        <p:spPr>
          <a:xfrm>
            <a:off x="685800" y="533401"/>
            <a:ext cx="7924799" cy="2769989"/>
          </a:xfrm>
          <a:prstGeom prst="rect">
            <a:avLst/>
          </a:prstGeom>
          <a:noFill/>
        </p:spPr>
        <p:txBody>
          <a:bodyPr wrap="square" lIns="91440" tIns="45720" rIns="91440" bIns="45720">
            <a:spAutoFit/>
          </a:bodyPr>
          <a:lstStyle/>
          <a:p>
            <a:pPr algn="ctr"/>
            <a:r>
              <a:rPr lang="ru-RU" sz="6000" dirty="0" smtClean="0">
                <a:solidFill>
                  <a:srgbClr val="FFFF00"/>
                </a:solidFill>
                <a:latin typeface="a_AlgeriusCapsNr" pitchFamily="82" charset="-52"/>
              </a:rPr>
              <a:t>Рисуем с помощью пупырчатой пленки</a:t>
            </a:r>
            <a:r>
              <a:rPr lang="ru-RU" sz="5400" dirty="0" smtClean="0"/>
              <a:t/>
            </a:r>
            <a:br>
              <a:rPr lang="ru-RU" sz="5400" dirty="0" smtClean="0"/>
            </a:b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Прямоугольник 4"/>
          <p:cNvSpPr/>
          <p:nvPr/>
        </p:nvSpPr>
        <p:spPr>
          <a:xfrm>
            <a:off x="609600" y="2274839"/>
            <a:ext cx="8001000" cy="3323987"/>
          </a:xfrm>
          <a:prstGeom prst="rect">
            <a:avLst/>
          </a:prstGeom>
        </p:spPr>
        <p:txBody>
          <a:bodyPr wrap="square">
            <a:spAutoFit/>
          </a:bodyPr>
          <a:lstStyle/>
          <a:p>
            <a:endParaRPr lang="ru-RU" dirty="0" smtClean="0"/>
          </a:p>
          <a:p>
            <a:r>
              <a:rPr lang="ru-RU" sz="2400" dirty="0" smtClean="0">
                <a:solidFill>
                  <a:srgbClr val="FFFF00"/>
                </a:solidFill>
                <a:latin typeface="a_AlgeriusCapsNr" pitchFamily="82" charset="-52"/>
              </a:rPr>
              <a:t>Кто сказал, что рисовать можно только на бумаге? Рисовать можно на любой поверхности, даже на пузырчатой пленке Рисунки на ней получаются не менее интересны. Наиболее подходящая краска – гуашь.</a:t>
            </a:r>
          </a:p>
          <a:p>
            <a:r>
              <a:rPr lang="ru-RU" sz="2400" b="1" dirty="0" smtClean="0">
                <a:solidFill>
                  <a:srgbClr val="FFFF00"/>
                </a:solidFill>
                <a:latin typeface="a_AlgeriusCapsNr" pitchFamily="82" charset="-52"/>
                <a:cs typeface="Arial" pitchFamily="34" charset="0"/>
              </a:rPr>
              <a:t>Особенно</a:t>
            </a:r>
            <a:r>
              <a:rPr lang="ru-RU" sz="2400" dirty="0" smtClean="0">
                <a:solidFill>
                  <a:srgbClr val="FFFF00"/>
                </a:solidFill>
                <a:latin typeface="a_AlgeriusCapsNr" pitchFamily="82" charset="-52"/>
                <a:cs typeface="Arial" pitchFamily="34" charset="0"/>
              </a:rPr>
              <a:t> полезно такое </a:t>
            </a:r>
            <a:r>
              <a:rPr lang="ru-RU" sz="2400" b="1" dirty="0" smtClean="0">
                <a:solidFill>
                  <a:srgbClr val="FFFF00"/>
                </a:solidFill>
                <a:latin typeface="a_AlgeriusCapsNr" pitchFamily="82" charset="-52"/>
                <a:cs typeface="Arial" pitchFamily="34" charset="0"/>
              </a:rPr>
              <a:t>рисование</a:t>
            </a:r>
            <a:r>
              <a:rPr lang="ru-RU" sz="2400" dirty="0" smtClean="0">
                <a:solidFill>
                  <a:srgbClr val="FFFF00"/>
                </a:solidFill>
                <a:latin typeface="a_AlgeriusCapsNr" pitchFamily="82" charset="-52"/>
                <a:cs typeface="Arial" pitchFamily="34" charset="0"/>
              </a:rPr>
              <a:t> </a:t>
            </a:r>
            <a:r>
              <a:rPr lang="ru-RU" sz="2400" b="1" dirty="0" smtClean="0">
                <a:solidFill>
                  <a:srgbClr val="FFFF00"/>
                </a:solidFill>
                <a:latin typeface="a_AlgeriusCapsNr" pitchFamily="82" charset="-52"/>
                <a:cs typeface="Arial" pitchFamily="34" charset="0"/>
              </a:rPr>
              <a:t>детям</a:t>
            </a:r>
            <a:r>
              <a:rPr lang="ru-RU" sz="2400" dirty="0" smtClean="0">
                <a:solidFill>
                  <a:srgbClr val="FFFF00"/>
                </a:solidFill>
                <a:latin typeface="a_AlgeriusCapsNr" pitchFamily="82" charset="-52"/>
                <a:cs typeface="Arial" pitchFamily="34" charset="0"/>
              </a:rPr>
              <a:t>, со склонностью к плоскостопию</a:t>
            </a:r>
            <a:r>
              <a:rPr lang="ru-RU" sz="2400" dirty="0" smtClean="0">
                <a:solidFill>
                  <a:srgbClr val="FFFF00"/>
                </a:solidFill>
                <a:latin typeface="a_AlgeriusCapsNr" pitchFamily="82" charset="-52"/>
              </a:rPr>
              <a:t>.</a:t>
            </a:r>
          </a:p>
          <a:p>
            <a:r>
              <a:rPr lang="ru-RU" sz="2400" dirty="0" smtClean="0">
                <a:solidFill>
                  <a:srgbClr val="FF0000"/>
                </a:solidFill>
                <a:latin typeface="a_AlgeriusCapsNr" pitchFamily="82" charset="-52"/>
              </a:rPr>
              <a:t>Мы развиваем при таком занятии у детей: </a:t>
            </a:r>
            <a:r>
              <a:rPr lang="ru-RU" sz="2400" dirty="0" smtClean="0">
                <a:solidFill>
                  <a:srgbClr val="FFFF00"/>
                </a:solidFill>
                <a:latin typeface="a_AlgeriusCapsNr" pitchFamily="82" charset="-52"/>
              </a:rPr>
              <a:t>воображение,  тактильное восприятие, ощущение. Чувство коллективизма.</a:t>
            </a:r>
            <a:endParaRPr lang="ru-RU" sz="2400" dirty="0">
              <a:solidFill>
                <a:srgbClr val="FFFF00"/>
              </a:solidFill>
              <a:latin typeface="a_AlgeriusCapsNr" pitchFamily="82" charset="-52"/>
            </a:endParaRPr>
          </a:p>
        </p:txBody>
      </p:sp>
      <p:sp>
        <p:nvSpPr>
          <p:cNvPr id="6145" name="Rectangle 1"/>
          <p:cNvSpPr>
            <a:spLocks noChangeArrowheads="1"/>
          </p:cNvSpPr>
          <p:nvPr/>
        </p:nvSpPr>
        <p:spPr bwMode="auto">
          <a:xfrm>
            <a:off x="0" y="0"/>
            <a:ext cx="245580" cy="2308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333333"/>
                </a:solidFill>
                <a:effectLst/>
                <a:latin typeface="Arial" pitchFamily="34" charset="0"/>
                <a:cs typeface="Arial" pitchFamily="34" charset="0"/>
              </a:rPr>
              <a:t>.</a:t>
            </a:r>
            <a:r>
              <a:rPr kumimoji="0" lang="ru-RU" sz="800" b="0" i="0" u="none" strike="noStrike" cap="none" normalizeH="0" baseline="0" dirty="0" smtClean="0">
                <a:ln>
                  <a:noFill/>
                </a:ln>
                <a:solidFill>
                  <a:schemeClr val="tx1"/>
                </a:solidFill>
                <a:effectLst/>
                <a:latin typeface="Arial" pitchFamily="34"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strips dir="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C:\Users\HP\Desktop\Нертрадиционное рисоание\20180213_165219.jpg"/>
          <p:cNvPicPr/>
          <p:nvPr/>
        </p:nvPicPr>
        <p:blipFill>
          <a:blip r:embed="rId2" cstate="print"/>
          <a:srcRect r="7162"/>
          <a:stretch>
            <a:fillRect/>
          </a:stretch>
        </p:blipFill>
        <p:spPr bwMode="auto">
          <a:xfrm>
            <a:off x="0" y="228600"/>
            <a:ext cx="9144000" cy="6629400"/>
          </a:xfrm>
          <a:prstGeom prst="rect">
            <a:avLst/>
          </a:prstGeom>
          <a:noFill/>
        </p:spPr>
      </p:pic>
    </p:spTree>
  </p:cSld>
  <p:clrMapOvr>
    <a:masterClrMapping/>
  </p:clrMapOvr>
  <p:transition spd="slow">
    <p:strips dir="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tatic4.depositphotos.com/1000263/343/v/450/depositphotos_3431346-stock-illustration-bubble-wrap.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Рисунок 2" descr="C:\Users\HP\Desktop\Нертрадиционное рисоание\20180219_104206.jpg"/>
          <p:cNvPicPr/>
          <p:nvPr/>
        </p:nvPicPr>
        <p:blipFill>
          <a:blip r:embed="rId3" cstate="print"/>
          <a:srcRect l="12507" r="1550"/>
          <a:stretch>
            <a:fillRect/>
          </a:stretch>
        </p:blipFill>
        <p:spPr bwMode="auto">
          <a:xfrm>
            <a:off x="685800" y="304800"/>
            <a:ext cx="3962400" cy="5105400"/>
          </a:xfrm>
          <a:prstGeom prst="rect">
            <a:avLst/>
          </a:prstGeom>
          <a:noFill/>
          <a:ln w="9525">
            <a:noFill/>
            <a:miter lim="800000"/>
            <a:headEnd/>
            <a:tailEnd/>
          </a:ln>
        </p:spPr>
      </p:pic>
      <p:pic>
        <p:nvPicPr>
          <p:cNvPr id="4" name="Рисунок 3" descr="C:\Users\HP\Desktop\Нертрадиционное рисоание\20180219_104358.jpg"/>
          <p:cNvPicPr/>
          <p:nvPr/>
        </p:nvPicPr>
        <p:blipFill>
          <a:blip r:embed="rId4" cstate="print"/>
          <a:srcRect l="9140" r="22875" b="10817"/>
          <a:stretch>
            <a:fillRect/>
          </a:stretch>
        </p:blipFill>
        <p:spPr bwMode="auto">
          <a:xfrm>
            <a:off x="4876800" y="762000"/>
            <a:ext cx="4038600" cy="5638800"/>
          </a:xfrm>
          <a:prstGeom prst="rect">
            <a:avLst/>
          </a:prstGeom>
          <a:noFill/>
          <a:ln w="9525">
            <a:noFill/>
            <a:miter lim="800000"/>
            <a:headEnd/>
            <a:tailEnd/>
          </a:ln>
        </p:spPr>
      </p:pic>
    </p:spTree>
  </p:cSld>
  <p:clrMapOvr>
    <a:masterClrMapping/>
  </p:clrMapOvr>
  <p:transition spd="slow">
    <p:strips dir="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igslide.ru/images/31/30535/960/img1.jpg"/>
          <p:cNvPicPr>
            <a:picLocks noChangeAspect="1" noChangeArrowheads="1"/>
          </p:cNvPicPr>
          <p:nvPr/>
        </p:nvPicPr>
        <p:blipFill>
          <a:blip r:embed="rId2"/>
          <a:srcRect/>
          <a:stretch>
            <a:fillRect/>
          </a:stretch>
        </p:blipFill>
        <p:spPr bwMode="auto">
          <a:xfrm>
            <a:off x="0" y="0"/>
            <a:ext cx="9525000" cy="7029451"/>
          </a:xfrm>
          <a:prstGeom prst="rect">
            <a:avLst/>
          </a:prstGeom>
          <a:noFill/>
        </p:spPr>
      </p:pic>
    </p:spTree>
  </p:cSld>
  <p:clrMapOvr>
    <a:masterClrMapping/>
  </p:clrMapOvr>
  <p:transition spd="slow">
    <p:strips dir="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originals/b0/d6/d8/b0d6d82adf4117a32115b8ec231723d6.jpg"/>
          <p:cNvPicPr>
            <a:picLocks noChangeAspect="1" noChangeArrowheads="1"/>
          </p:cNvPicPr>
          <p:nvPr/>
        </p:nvPicPr>
        <p:blipFill>
          <a:blip r:embed="rId2"/>
          <a:srcRect/>
          <a:stretch>
            <a:fillRect/>
          </a:stretch>
        </p:blipFill>
        <p:spPr bwMode="auto">
          <a:xfrm>
            <a:off x="-152400" y="-457200"/>
            <a:ext cx="9753600" cy="7315200"/>
          </a:xfrm>
          <a:prstGeom prst="rect">
            <a:avLst/>
          </a:prstGeom>
          <a:noFill/>
        </p:spPr>
      </p:pic>
      <p:sp>
        <p:nvSpPr>
          <p:cNvPr id="4" name="Прямоугольник 3"/>
          <p:cNvSpPr/>
          <p:nvPr/>
        </p:nvSpPr>
        <p:spPr>
          <a:xfrm>
            <a:off x="2048007" y="0"/>
            <a:ext cx="4200393" cy="923330"/>
          </a:xfrm>
          <a:prstGeom prst="rect">
            <a:avLst/>
          </a:prstGeom>
          <a:noFill/>
        </p:spPr>
        <p:txBody>
          <a:bodyPr wrap="square" lIns="91440" tIns="45720" rIns="91440" bIns="45720">
            <a:spAutoFit/>
          </a:bodyPr>
          <a:lstStyle/>
          <a:p>
            <a:pPr algn="ctr"/>
            <a:r>
              <a:rPr lang="ru-RU" sz="5400" b="1" cap="none" spc="0" dirty="0" smtClean="0">
                <a:ln w="17780" cmpd="sng">
                  <a:solidFill>
                    <a:srgbClr val="FFFFFF"/>
                  </a:solidFill>
                  <a:prstDash val="solid"/>
                  <a:miter lim="800000"/>
                </a:ln>
                <a:solidFill>
                  <a:srgbClr val="0D0D0D"/>
                </a:solidFill>
                <a:effectLst>
                  <a:outerShdw blurRad="50800" algn="tl" rotWithShape="0">
                    <a:srgbClr val="000000"/>
                  </a:outerShdw>
                </a:effectLst>
              </a:rPr>
              <a:t>Фроттаж</a:t>
            </a:r>
            <a:endParaRPr lang="ru-RU" sz="5400" b="1" cap="none" spc="0" dirty="0">
              <a:ln w="17780" cmpd="sng">
                <a:solidFill>
                  <a:srgbClr val="FFFFFF"/>
                </a:solidFill>
                <a:prstDash val="solid"/>
                <a:miter lim="800000"/>
              </a:ln>
              <a:solidFill>
                <a:srgbClr val="0D0D0D"/>
              </a:solidFill>
              <a:effectLst>
                <a:outerShdw blurRad="50800" algn="tl" rotWithShape="0">
                  <a:srgbClr val="000000"/>
                </a:outerShdw>
              </a:effectLst>
            </a:endParaRPr>
          </a:p>
        </p:txBody>
      </p:sp>
      <p:sp>
        <p:nvSpPr>
          <p:cNvPr id="5" name="Прямоугольник 4"/>
          <p:cNvSpPr/>
          <p:nvPr/>
        </p:nvSpPr>
        <p:spPr>
          <a:xfrm>
            <a:off x="304800" y="838200"/>
            <a:ext cx="9067800" cy="1446550"/>
          </a:xfrm>
          <a:prstGeom prst="rect">
            <a:avLst/>
          </a:prstGeom>
        </p:spPr>
        <p:txBody>
          <a:bodyPr wrap="square">
            <a:spAutoFit/>
          </a:bodyPr>
          <a:lstStyle/>
          <a:p>
            <a:r>
              <a:rPr lang="ru-RU" sz="2800" b="1" i="1" u="sng" dirty="0" smtClean="0">
                <a:solidFill>
                  <a:srgbClr val="C00000"/>
                </a:solidFill>
              </a:rPr>
              <a:t>«Фроттаж»</a:t>
            </a:r>
            <a:r>
              <a:rPr lang="ru-RU" sz="2800" b="1" u="sng" dirty="0" smtClean="0">
                <a:solidFill>
                  <a:srgbClr val="C00000"/>
                </a:solidFill>
              </a:rPr>
              <a:t>- </a:t>
            </a:r>
            <a:r>
              <a:rPr lang="ru-RU" sz="2000" b="1" dirty="0" smtClean="0">
                <a:solidFill>
                  <a:srgbClr val="002060"/>
                </a:solidFill>
              </a:rPr>
              <a:t>это ещё одна интересная техника нетрадиционного рисования. Слово </a:t>
            </a:r>
            <a:r>
              <a:rPr lang="ru-RU" sz="2000" b="1" i="1" dirty="0" smtClean="0">
                <a:solidFill>
                  <a:srgbClr val="002060"/>
                </a:solidFill>
              </a:rPr>
              <a:t>«фроттаж»</a:t>
            </a:r>
            <a:r>
              <a:rPr lang="ru-RU" sz="2000" b="1" dirty="0" smtClean="0">
                <a:solidFill>
                  <a:srgbClr val="002060"/>
                </a:solidFill>
              </a:rPr>
              <a:t> происходит от французского </a:t>
            </a:r>
            <a:r>
              <a:rPr lang="ru-RU" sz="2000" b="1" dirty="0" err="1" smtClean="0">
                <a:solidFill>
                  <a:srgbClr val="002060"/>
                </a:solidFill>
              </a:rPr>
              <a:t>frotter</a:t>
            </a:r>
            <a:r>
              <a:rPr lang="ru-RU" sz="2000" b="1" dirty="0" smtClean="0">
                <a:solidFill>
                  <a:srgbClr val="002060"/>
                </a:solidFill>
              </a:rPr>
              <a:t> — </a:t>
            </a:r>
            <a:r>
              <a:rPr lang="ru-RU" sz="2000" b="1" i="1" dirty="0" smtClean="0">
                <a:solidFill>
                  <a:srgbClr val="002060"/>
                </a:solidFill>
              </a:rPr>
              <a:t>«тереть, протирать»</a:t>
            </a:r>
            <a:r>
              <a:rPr lang="ru-RU" sz="2000" b="1" dirty="0" smtClean="0">
                <a:solidFill>
                  <a:srgbClr val="002060"/>
                </a:solidFill>
              </a:rPr>
              <a:t>. Рисунки в этой технике получаются рельефными и оригинальными.</a:t>
            </a:r>
            <a:endParaRPr lang="ru-RU" sz="2000" b="1" dirty="0">
              <a:solidFill>
                <a:srgbClr val="002060"/>
              </a:solidFill>
            </a:endParaRPr>
          </a:p>
        </p:txBody>
      </p:sp>
      <p:sp>
        <p:nvSpPr>
          <p:cNvPr id="6" name="Прямоугольник 5"/>
          <p:cNvSpPr/>
          <p:nvPr/>
        </p:nvSpPr>
        <p:spPr>
          <a:xfrm>
            <a:off x="381000" y="2362200"/>
            <a:ext cx="8763000" cy="1138773"/>
          </a:xfrm>
          <a:prstGeom prst="rect">
            <a:avLst/>
          </a:prstGeom>
        </p:spPr>
        <p:txBody>
          <a:bodyPr wrap="square">
            <a:spAutoFit/>
          </a:bodyPr>
          <a:lstStyle/>
          <a:p>
            <a:r>
              <a:rPr lang="ru-RU" sz="2800" b="1" i="1" u="sng" dirty="0" smtClean="0">
                <a:solidFill>
                  <a:srgbClr val="C00000"/>
                </a:solidFill>
              </a:rPr>
              <a:t>«Фроттаж»</a:t>
            </a:r>
            <a:r>
              <a:rPr lang="ru-RU" sz="2000" b="1" dirty="0" smtClean="0">
                <a:solidFill>
                  <a:srgbClr val="002060"/>
                </a:solidFill>
              </a:rPr>
              <a:t> - это способ легко увлечь ребенка рисованием потому, что в этой технике практически невозможно сделать ошибку, результат всегда получается качественным.</a:t>
            </a:r>
            <a:endParaRPr lang="ru-RU" sz="2000" b="1" dirty="0">
              <a:solidFill>
                <a:srgbClr val="002060"/>
              </a:solidFill>
            </a:endParaRPr>
          </a:p>
        </p:txBody>
      </p:sp>
      <p:sp>
        <p:nvSpPr>
          <p:cNvPr id="7" name="Прямоугольник 6"/>
          <p:cNvSpPr/>
          <p:nvPr/>
        </p:nvSpPr>
        <p:spPr>
          <a:xfrm>
            <a:off x="228600" y="3962400"/>
            <a:ext cx="8915400" cy="2123658"/>
          </a:xfrm>
          <a:prstGeom prst="rect">
            <a:avLst/>
          </a:prstGeom>
        </p:spPr>
        <p:txBody>
          <a:bodyPr wrap="square">
            <a:spAutoFit/>
          </a:bodyPr>
          <a:lstStyle/>
          <a:p>
            <a:r>
              <a:rPr lang="ru-RU" dirty="0" smtClean="0"/>
              <a:t> </a:t>
            </a:r>
            <a:r>
              <a:rPr lang="ru-RU" sz="2400" b="1" dirty="0" smtClean="0">
                <a:solidFill>
                  <a:srgbClr val="C00000"/>
                </a:solidFill>
                <a:latin typeface="a_AlgeriusCapsNr" pitchFamily="82" charset="-52"/>
              </a:rPr>
              <a:t>Техники </a:t>
            </a:r>
            <a:r>
              <a:rPr lang="ru-RU" sz="2400" dirty="0" smtClean="0">
                <a:solidFill>
                  <a:srgbClr val="C00000"/>
                </a:solidFill>
                <a:latin typeface="a_AlgeriusCapsNr" pitchFamily="82" charset="-52"/>
              </a:rPr>
              <a:t>"</a:t>
            </a:r>
            <a:r>
              <a:rPr lang="ru-RU" sz="2400" b="1" dirty="0" smtClean="0">
                <a:solidFill>
                  <a:srgbClr val="C00000"/>
                </a:solidFill>
                <a:latin typeface="a_AlgeriusCapsNr" pitchFamily="82" charset="-52"/>
              </a:rPr>
              <a:t>фроттаж</a:t>
            </a:r>
            <a:r>
              <a:rPr lang="ru-RU" sz="2400" dirty="0" smtClean="0">
                <a:solidFill>
                  <a:srgbClr val="C00000"/>
                </a:solidFill>
                <a:latin typeface="a_AlgeriusCapsNr" pitchFamily="82" charset="-52"/>
              </a:rPr>
              <a:t>" </a:t>
            </a:r>
          </a:p>
          <a:p>
            <a:pPr algn="ctr"/>
            <a:r>
              <a:rPr lang="ru-RU" b="1" dirty="0" smtClean="0"/>
              <a:t>Лист бумаги располагается на плоском рельефном предмете. Затем, перемещаясь восковым мелком или не заточенным карандашом по поверхности, получаем оттиск, имитирующий основную фактуру. Чтобы выполнить рисунок, ребёнку требуется некоторое усилие, т. к. мелок приходится держать "плашмя".Но это упражнение полезно, способствует развитию мелкой моторики.</a:t>
            </a:r>
            <a:endParaRPr lang="ru-RU" b="1" dirty="0"/>
          </a:p>
        </p:txBody>
      </p:sp>
    </p:spTree>
  </p:cSld>
  <p:clrMapOvr>
    <a:masterClrMapping/>
  </p:clrMapOvr>
  <p:transition spd="slow">
    <p:strips dir="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originals/b0/d6/d8/b0d6d82adf4117a32115b8ec231723d6.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Рисунок 2" descr="C:\Users\HP\Desktop\Нертрадиционное рисоание\20180219_144417.jpg"/>
          <p:cNvPicPr/>
          <p:nvPr/>
        </p:nvPicPr>
        <p:blipFill>
          <a:blip r:embed="rId3" cstate="print"/>
          <a:srcRect t="11111" r="1871" b="7906"/>
          <a:stretch>
            <a:fillRect/>
          </a:stretch>
        </p:blipFill>
        <p:spPr bwMode="auto">
          <a:xfrm rot="464837">
            <a:off x="1315776" y="901980"/>
            <a:ext cx="7079949" cy="4677678"/>
          </a:xfrm>
          <a:prstGeom prst="rect">
            <a:avLst/>
          </a:prstGeom>
          <a:noFill/>
          <a:ln w="9525">
            <a:noFill/>
            <a:miter lim="800000"/>
            <a:headEnd/>
            <a:tailEnd/>
          </a:ln>
        </p:spPr>
      </p:pic>
    </p:spTree>
  </p:cSld>
  <p:clrMapOvr>
    <a:masterClrMapping/>
  </p:clrMapOvr>
  <p:transition spd="slow">
    <p:strips dir="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HP\Desktop\Нертрадиционное рисоание\20180219_163757.jpg"/>
          <p:cNvPicPr/>
          <p:nvPr/>
        </p:nvPicPr>
        <p:blipFill>
          <a:blip r:embed="rId2" cstate="print"/>
          <a:srcRect r="2833"/>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trips dir="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ds04.infourok.ru/uploads/ex/007f/00019aa6-fc682679/img20.jpg"/>
          <p:cNvPicPr>
            <a:picLocks noChangeAspect="1" noChangeArrowheads="1"/>
          </p:cNvPicPr>
          <p:nvPr/>
        </p:nvPicPr>
        <p:blipFill>
          <a:blip r:embed="rId2"/>
          <a:srcRect/>
          <a:stretch>
            <a:fillRect/>
          </a:stretch>
        </p:blipFill>
        <p:spPr bwMode="auto">
          <a:xfrm>
            <a:off x="0" y="-1"/>
            <a:ext cx="9144000" cy="6858001"/>
          </a:xfrm>
          <a:prstGeom prst="rect">
            <a:avLst/>
          </a:prstGeom>
          <a:noFill/>
        </p:spPr>
      </p:pic>
    </p:spTree>
  </p:cSld>
  <p:clrMapOvr>
    <a:masterClrMapping/>
  </p:clrMapOvr>
  <p:transition spd="slow">
    <p:strips dir="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volna.org/wp-content/uploads/2016/09/07-1.jpg"/>
          <p:cNvPicPr>
            <a:picLocks noChangeAspect="1" noChangeArrowheads="1"/>
          </p:cNvPicPr>
          <p:nvPr/>
        </p:nvPicPr>
        <p:blipFill>
          <a:blip r:embed="rId2"/>
          <a:srcRect/>
          <a:stretch>
            <a:fillRect/>
          </a:stretch>
        </p:blipFill>
        <p:spPr bwMode="auto">
          <a:xfrm>
            <a:off x="0" y="-1"/>
            <a:ext cx="9144000" cy="6858001"/>
          </a:xfrm>
          <a:prstGeom prst="rect">
            <a:avLst/>
          </a:prstGeom>
          <a:noFill/>
        </p:spPr>
      </p:pic>
      <p:sp>
        <p:nvSpPr>
          <p:cNvPr id="3" name="Прямоугольник 2"/>
          <p:cNvSpPr/>
          <p:nvPr/>
        </p:nvSpPr>
        <p:spPr>
          <a:xfrm>
            <a:off x="609600" y="838200"/>
            <a:ext cx="8153400" cy="2308324"/>
          </a:xfrm>
          <a:prstGeom prst="rect">
            <a:avLst/>
          </a:prstGeom>
        </p:spPr>
        <p:txBody>
          <a:bodyPr wrap="square">
            <a:spAutoFit/>
          </a:bodyPr>
          <a:lstStyle/>
          <a:p>
            <a:pPr algn="ctr">
              <a:buFont typeface="Wingdings" pitchFamily="2" charset="2"/>
              <a:buChar char="Ø"/>
            </a:pPr>
            <a:r>
              <a:rPr lang="ru-RU" sz="2400" dirty="0" smtClean="0">
                <a:solidFill>
                  <a:srgbClr val="FF0000"/>
                </a:solidFill>
                <a:latin typeface="a_AlgeriusCapsNr" pitchFamily="82" charset="-52"/>
              </a:rPr>
              <a:t>НЕТРАДИЦИОННЫЕ ЗАНЯТИЯ </a:t>
            </a:r>
            <a:r>
              <a:rPr lang="ru-RU" sz="2000" u="sng" dirty="0" smtClean="0">
                <a:solidFill>
                  <a:schemeClr val="bg2">
                    <a:lumMod val="10000"/>
                  </a:schemeClr>
                </a:solidFill>
              </a:rPr>
              <a:t>особенно полезны </a:t>
            </a:r>
            <a:r>
              <a:rPr lang="ru-RU" sz="2000" dirty="0" smtClean="0">
                <a:solidFill>
                  <a:schemeClr val="bg2">
                    <a:lumMod val="10000"/>
                  </a:schemeClr>
                </a:solidFill>
              </a:rPr>
              <a:t>закомплексованным детям, они помогают увидеть многоцветную палитру красок, почувствовать выразительные возможности цвета, научиться видеть мир в цвете. Воспитываем у детей умение слышать, слушать и даем возможность самому высказаться. Очень важно ребёнку установить последовательность действий и не забывать об основном содержании</a:t>
            </a:r>
            <a:r>
              <a:rPr lang="ru-RU" dirty="0" smtClean="0">
                <a:solidFill>
                  <a:schemeClr val="bg2">
                    <a:lumMod val="10000"/>
                  </a:schemeClr>
                </a:solidFill>
              </a:rPr>
              <a:t>.</a:t>
            </a:r>
          </a:p>
        </p:txBody>
      </p:sp>
      <p:sp>
        <p:nvSpPr>
          <p:cNvPr id="4" name="Прямоугольник 3"/>
          <p:cNvSpPr/>
          <p:nvPr/>
        </p:nvSpPr>
        <p:spPr>
          <a:xfrm>
            <a:off x="914400" y="3048000"/>
            <a:ext cx="7620000" cy="1077218"/>
          </a:xfrm>
          <a:prstGeom prst="rect">
            <a:avLst/>
          </a:prstGeom>
        </p:spPr>
        <p:txBody>
          <a:bodyPr wrap="square">
            <a:spAutoFit/>
          </a:bodyPr>
          <a:lstStyle/>
          <a:p>
            <a:pPr algn="ctr">
              <a:buFont typeface="Wingdings" pitchFamily="2" charset="2"/>
              <a:buChar char="Ø"/>
            </a:pPr>
            <a:r>
              <a:rPr lang="ru-RU" sz="2000" dirty="0" smtClean="0">
                <a:solidFill>
                  <a:schemeClr val="bg2">
                    <a:lumMod val="10000"/>
                  </a:schemeClr>
                </a:solidFill>
              </a:rPr>
              <a:t>Хорошую эффективность показывает практика применения различных </a:t>
            </a:r>
            <a:r>
              <a:rPr lang="ru-RU" sz="2400" dirty="0" smtClean="0">
                <a:solidFill>
                  <a:srgbClr val="FF0000"/>
                </a:solidFill>
                <a:latin typeface="a_AlgeriusCapsNr" pitchFamily="82" charset="-52"/>
              </a:rPr>
              <a:t>нетрадиционных занятий </a:t>
            </a:r>
            <a:r>
              <a:rPr lang="ru-RU" sz="2000" dirty="0" smtClean="0">
                <a:solidFill>
                  <a:schemeClr val="bg2">
                    <a:lumMod val="10000"/>
                  </a:schemeClr>
                </a:solidFill>
              </a:rPr>
              <a:t>для гиперактивных,  закомплексованных, агрессивных детей. </a:t>
            </a:r>
            <a:endParaRPr lang="ru-RU" sz="2000" dirty="0">
              <a:solidFill>
                <a:schemeClr val="bg2">
                  <a:lumMod val="10000"/>
                </a:schemeClr>
              </a:solidFill>
            </a:endParaRPr>
          </a:p>
        </p:txBody>
      </p:sp>
    </p:spTree>
  </p:cSld>
  <p:clrMapOvr>
    <a:masterClrMapping/>
  </p:clrMapOvr>
  <p:transition spd="slow">
    <p:strips dir="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s://i.ytimg.com/vi/hpHlTzuAnpk/maxresdefault.jpg"/>
          <p:cNvPicPr/>
          <p:nvPr/>
        </p:nvPicPr>
        <p:blipFill>
          <a:blip r:embed="rId2"/>
          <a:srcRect l="7215"/>
          <a:stretch>
            <a:fillRect/>
          </a:stretch>
        </p:blipFill>
        <p:spPr bwMode="auto">
          <a:xfrm>
            <a:off x="0" y="0"/>
            <a:ext cx="9144000" cy="6858000"/>
          </a:xfrm>
          <a:prstGeom prst="rect">
            <a:avLst/>
          </a:prstGeom>
          <a:noFill/>
        </p:spPr>
      </p:pic>
      <p:pic>
        <p:nvPicPr>
          <p:cNvPr id="50180" name="Picture 4" descr="http://900igr.net/datas/obschestvoznanie/Moja-professija-svarschik/0028-028-Spasibo-za-vnimanie.jpg"/>
          <p:cNvPicPr>
            <a:picLocks noChangeAspect="1" noChangeArrowheads="1"/>
          </p:cNvPicPr>
          <p:nvPr/>
        </p:nvPicPr>
        <p:blipFill>
          <a:blip r:embed="rId3"/>
          <a:srcRect/>
          <a:stretch>
            <a:fillRect/>
          </a:stretch>
        </p:blipFill>
        <p:spPr bwMode="auto">
          <a:xfrm>
            <a:off x="0" y="-1"/>
            <a:ext cx="9144000" cy="6858001"/>
          </a:xfrm>
          <a:prstGeom prst="rect">
            <a:avLst/>
          </a:prstGeom>
          <a:noFill/>
        </p:spPr>
      </p:pic>
    </p:spTree>
  </p:cSld>
  <p:clrMapOvr>
    <a:masterClrMapping/>
  </p:clrMapOvr>
  <p:transition spd="slow">
    <p:strips dir="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4800" y="914400"/>
            <a:ext cx="8610600" cy="4524315"/>
          </a:xfrm>
          <a:prstGeom prst="rect">
            <a:avLst/>
          </a:prstGeom>
        </p:spPr>
        <p:txBody>
          <a:bodyPr wrap="square">
            <a:spAutoFit/>
          </a:bodyPr>
          <a:lstStyle/>
          <a:p>
            <a:pPr algn="ctr" fontAlgn="base">
              <a:buFont typeface="Wingdings" pitchFamily="2" charset="2"/>
              <a:buChar char="Ø"/>
            </a:pPr>
            <a:r>
              <a:rPr lang="ru-RU" sz="2400" b="1" dirty="0" smtClean="0">
                <a:solidFill>
                  <a:srgbClr val="FF0000"/>
                </a:solidFill>
                <a:latin typeface="a_AlgeriusCapsNr" pitchFamily="82" charset="-52"/>
              </a:rPr>
              <a:t>10 причин использовать для развития ребёнка нетрадиционные техники рисования</a:t>
            </a:r>
          </a:p>
          <a:p>
            <a:pPr fontAlgn="base">
              <a:buFont typeface="Wingdings" pitchFamily="2" charset="2"/>
              <a:buChar char="Ø"/>
            </a:pPr>
            <a:r>
              <a:rPr lang="ru-RU" sz="2000" dirty="0" smtClean="0">
                <a:solidFill>
                  <a:srgbClr val="7030A0"/>
                </a:solidFill>
                <a:latin typeface="a_AlgeriusCapsNr" pitchFamily="82" charset="-52"/>
                <a:cs typeface="AngsanaUPC" pitchFamily="18" charset="-34"/>
              </a:rPr>
              <a:t>Заниматься рисованием вообще и рисовать оригинальными способами в  частности очень полезно.  </a:t>
            </a:r>
          </a:p>
          <a:p>
            <a:pPr fontAlgn="base">
              <a:buFont typeface="Wingdings" pitchFamily="2" charset="2"/>
              <a:buChar char="Ø"/>
            </a:pPr>
            <a:r>
              <a:rPr lang="ru-RU" sz="2000" dirty="0" smtClean="0">
                <a:solidFill>
                  <a:srgbClr val="7030A0"/>
                </a:solidFill>
                <a:latin typeface="a_AlgeriusCapsNr" pitchFamily="82" charset="-52"/>
                <a:cs typeface="AngsanaUPC" pitchFamily="18" charset="-34"/>
              </a:rPr>
              <a:t>Расширение кругозора.</a:t>
            </a:r>
          </a:p>
          <a:p>
            <a:pPr fontAlgn="base">
              <a:buFont typeface="Wingdings" pitchFamily="2" charset="2"/>
              <a:buChar char="Ø"/>
            </a:pPr>
            <a:r>
              <a:rPr lang="ru-RU" sz="2000" dirty="0" smtClean="0">
                <a:solidFill>
                  <a:srgbClr val="7030A0"/>
                </a:solidFill>
                <a:latin typeface="a_AlgeriusCapsNr" pitchFamily="82" charset="-52"/>
                <a:cs typeface="AngsanaUPC" pitchFamily="18" charset="-34"/>
              </a:rPr>
              <a:t>Обогащение сенсорного опыта.</a:t>
            </a:r>
          </a:p>
          <a:p>
            <a:pPr fontAlgn="base">
              <a:buFont typeface="Wingdings" pitchFamily="2" charset="2"/>
              <a:buChar char="Ø"/>
            </a:pPr>
            <a:r>
              <a:rPr lang="ru-RU" sz="2000" dirty="0" smtClean="0">
                <a:solidFill>
                  <a:srgbClr val="7030A0"/>
                </a:solidFill>
                <a:latin typeface="a_AlgeriusCapsNr" pitchFamily="82" charset="-52"/>
                <a:cs typeface="AngsanaUPC" pitchFamily="18" charset="-34"/>
              </a:rPr>
              <a:t>Развитие познавательного интереса.</a:t>
            </a:r>
          </a:p>
          <a:p>
            <a:pPr fontAlgn="base">
              <a:buFont typeface="Wingdings" pitchFamily="2" charset="2"/>
              <a:buChar char="Ø"/>
            </a:pPr>
            <a:r>
              <a:rPr lang="ru-RU" sz="2000" dirty="0" smtClean="0">
                <a:solidFill>
                  <a:srgbClr val="7030A0"/>
                </a:solidFill>
                <a:latin typeface="a_AlgeriusCapsNr" pitchFamily="82" charset="-52"/>
                <a:cs typeface="AngsanaUPC" pitchFamily="18" charset="-34"/>
              </a:rPr>
              <a:t>Развитие нестандартного мышления.</a:t>
            </a:r>
          </a:p>
          <a:p>
            <a:pPr fontAlgn="base">
              <a:buFont typeface="Wingdings" pitchFamily="2" charset="2"/>
              <a:buChar char="Ø"/>
            </a:pPr>
            <a:r>
              <a:rPr lang="ru-RU" sz="2000" dirty="0" smtClean="0">
                <a:solidFill>
                  <a:srgbClr val="7030A0"/>
                </a:solidFill>
                <a:latin typeface="a_AlgeriusCapsNr" pitchFamily="82" charset="-52"/>
                <a:cs typeface="AngsanaUPC" pitchFamily="18" charset="-34"/>
              </a:rPr>
              <a:t>Развитие творческого самовыражения.</a:t>
            </a:r>
          </a:p>
          <a:p>
            <a:pPr fontAlgn="base">
              <a:buFont typeface="Wingdings" pitchFamily="2" charset="2"/>
              <a:buChar char="Ø"/>
            </a:pPr>
            <a:r>
              <a:rPr lang="ru-RU" sz="2000" dirty="0" smtClean="0">
                <a:solidFill>
                  <a:srgbClr val="7030A0"/>
                </a:solidFill>
                <a:latin typeface="a_AlgeriusCapsNr" pitchFamily="82" charset="-52"/>
                <a:cs typeface="AngsanaUPC" pitchFamily="18" charset="-34"/>
              </a:rPr>
              <a:t>Стимуляция эмоционального интеллекта.</a:t>
            </a:r>
          </a:p>
          <a:p>
            <a:pPr fontAlgn="base">
              <a:buFont typeface="Wingdings" pitchFamily="2" charset="2"/>
              <a:buChar char="Ø"/>
            </a:pPr>
            <a:r>
              <a:rPr lang="ru-RU" sz="2000" dirty="0" smtClean="0">
                <a:solidFill>
                  <a:srgbClr val="7030A0"/>
                </a:solidFill>
                <a:latin typeface="a_AlgeriusCapsNr" pitchFamily="82" charset="-52"/>
                <a:cs typeface="AngsanaUPC" pitchFamily="18" charset="-34"/>
              </a:rPr>
              <a:t>Стимуляция наблюдательности и любознательности.</a:t>
            </a:r>
          </a:p>
          <a:p>
            <a:pPr fontAlgn="base">
              <a:buFont typeface="Wingdings" pitchFamily="2" charset="2"/>
              <a:buChar char="Ø"/>
            </a:pPr>
            <a:r>
              <a:rPr lang="ru-RU" sz="2000" dirty="0" smtClean="0">
                <a:solidFill>
                  <a:srgbClr val="7030A0"/>
                </a:solidFill>
                <a:latin typeface="a_AlgeriusCapsNr" pitchFamily="82" charset="-52"/>
                <a:cs typeface="AngsanaUPC" pitchFamily="18" charset="-34"/>
              </a:rPr>
              <a:t>Стимуляция мелкой моторики и технических умений.</a:t>
            </a:r>
          </a:p>
          <a:p>
            <a:pPr fontAlgn="base">
              <a:buFont typeface="Wingdings" pitchFamily="2" charset="2"/>
              <a:buChar char="Ø"/>
            </a:pPr>
            <a:r>
              <a:rPr lang="ru-RU" sz="2000" dirty="0" smtClean="0">
                <a:solidFill>
                  <a:srgbClr val="7030A0"/>
                </a:solidFill>
                <a:latin typeface="a_AlgeriusCapsNr" pitchFamily="82" charset="-52"/>
                <a:cs typeface="AngsanaUPC" pitchFamily="18" charset="-34"/>
              </a:rPr>
              <a:t>Формирование потребности к созидательной деятельности.</a:t>
            </a:r>
          </a:p>
          <a:p>
            <a:pPr fontAlgn="base">
              <a:buFont typeface="Wingdings" pitchFamily="2" charset="2"/>
              <a:buChar char="Ø"/>
            </a:pPr>
            <a:r>
              <a:rPr lang="ru-RU" sz="2000" dirty="0" smtClean="0">
                <a:solidFill>
                  <a:srgbClr val="7030A0"/>
                </a:solidFill>
                <a:latin typeface="a_AlgeriusCapsNr" pitchFamily="82" charset="-52"/>
                <a:cs typeface="AngsanaUPC" pitchFamily="18" charset="-34"/>
              </a:rPr>
              <a:t>Формирование эстетического вкуса и художественной чуткости.</a:t>
            </a:r>
            <a:endParaRPr lang="ru-RU" sz="2000" dirty="0">
              <a:solidFill>
                <a:srgbClr val="7030A0"/>
              </a:solidFill>
              <a:latin typeface="a_AlgeriusCapsNr" pitchFamily="82" charset="-52"/>
              <a:cs typeface="AngsanaUPC" pitchFamily="18" charset="-34"/>
            </a:endParaRPr>
          </a:p>
        </p:txBody>
      </p:sp>
      <p:pic>
        <p:nvPicPr>
          <p:cNvPr id="2058" name="Picture 10" descr="http://www.maam.ru/upload/blogs/small/detsad-1117570-1497785651.jpg"/>
          <p:cNvPicPr>
            <a:picLocks noChangeAspect="1" noChangeArrowheads="1"/>
          </p:cNvPicPr>
          <p:nvPr/>
        </p:nvPicPr>
        <p:blipFill>
          <a:blip r:embed="rId2"/>
          <a:srcRect/>
          <a:stretch>
            <a:fillRect/>
          </a:stretch>
        </p:blipFill>
        <p:spPr bwMode="auto">
          <a:xfrm>
            <a:off x="6019800" y="1981200"/>
            <a:ext cx="2971800" cy="2362200"/>
          </a:xfrm>
          <a:prstGeom prst="rect">
            <a:avLst/>
          </a:prstGeom>
          <a:noFill/>
        </p:spPr>
      </p:pic>
    </p:spTree>
  </p:cSld>
  <p:clrMapOvr>
    <a:masterClrMapping/>
  </p:clrMapOvr>
  <p:transition spd="slow">
    <p:strips dir="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 y="685800"/>
            <a:ext cx="8763000" cy="5693866"/>
          </a:xfrm>
          <a:prstGeom prst="rect">
            <a:avLst/>
          </a:prstGeom>
        </p:spPr>
        <p:txBody>
          <a:bodyPr wrap="square">
            <a:spAutoFit/>
          </a:bodyPr>
          <a:lstStyle/>
          <a:p>
            <a:r>
              <a:rPr lang="ru-RU" sz="2000" b="1" dirty="0" smtClean="0">
                <a:solidFill>
                  <a:srgbClr val="FF0000"/>
                </a:solidFill>
                <a:latin typeface="a_AlgeriusCapsNr" pitchFamily="82" charset="-52"/>
              </a:rPr>
              <a:t>Существует много техник нетрадиционного рисования, их необычность состоит в том, что они позволяют детям быстро достичь желаемого результата. Например, такие как:</a:t>
            </a:r>
          </a:p>
          <a:p>
            <a:r>
              <a:rPr lang="ru-RU" sz="1600" dirty="0" smtClean="0"/>
              <a:t>• Рисование пальчиками, ладошками</a:t>
            </a:r>
          </a:p>
          <a:p>
            <a:r>
              <a:rPr lang="ru-RU" sz="1600" dirty="0" smtClean="0"/>
              <a:t>• Оттиск печатками из овощей, печать поролоном, пробками</a:t>
            </a:r>
          </a:p>
          <a:p>
            <a:r>
              <a:rPr lang="ru-RU" sz="1600" dirty="0" smtClean="0"/>
              <a:t>• Тычок жёсткой кистью</a:t>
            </a:r>
          </a:p>
          <a:p>
            <a:r>
              <a:rPr lang="ru-RU" sz="1600" dirty="0" smtClean="0"/>
              <a:t>• Рисование свечой</a:t>
            </a:r>
          </a:p>
          <a:p>
            <a:r>
              <a:rPr lang="ru-RU" sz="1600" dirty="0" smtClean="0"/>
              <a:t>• Рисование песком</a:t>
            </a:r>
          </a:p>
          <a:p>
            <a:r>
              <a:rPr lang="ru-RU" sz="1600" dirty="0" smtClean="0"/>
              <a:t>• Рисование мыльными пузырями, мятой бумагой</a:t>
            </a:r>
          </a:p>
          <a:p>
            <a:r>
              <a:rPr lang="ru-RU" sz="1600" dirty="0" smtClean="0"/>
              <a:t>• Кляксография, выдувание</a:t>
            </a:r>
          </a:p>
          <a:p>
            <a:r>
              <a:rPr lang="ru-RU" sz="1600" dirty="0" smtClean="0"/>
              <a:t>• Монотипия, граттаж, пуантилизм и др.</a:t>
            </a:r>
          </a:p>
          <a:p>
            <a:r>
              <a:rPr lang="ru-RU" dirty="0" smtClean="0">
                <a:solidFill>
                  <a:srgbClr val="FF0000"/>
                </a:solidFill>
              </a:rPr>
              <a:t>Эти техники способствуют развитию у ребёнка:</a:t>
            </a:r>
          </a:p>
          <a:p>
            <a:r>
              <a:rPr lang="ru-RU" sz="1600" dirty="0" smtClean="0"/>
              <a:t>• Мелкой моторики рук и тактильного восприятия;</a:t>
            </a:r>
          </a:p>
          <a:p>
            <a:r>
              <a:rPr lang="ru-RU" sz="1600" dirty="0" smtClean="0"/>
              <a:t>• Пространственной ориентировки на листе бумаги, глазомера и зрительного восприятия;</a:t>
            </a:r>
          </a:p>
          <a:p>
            <a:r>
              <a:rPr lang="ru-RU" sz="1600" dirty="0" smtClean="0"/>
              <a:t>• Внимания и усидчивости;</a:t>
            </a:r>
          </a:p>
          <a:p>
            <a:r>
              <a:rPr lang="ru-RU" sz="1600" dirty="0" smtClean="0"/>
              <a:t>• Изобразительных навыков и умений, наблюдательности, эстетического восприятия, эмоциональной отзывчивости;</a:t>
            </a:r>
          </a:p>
          <a:p>
            <a:r>
              <a:rPr lang="ru-RU" sz="1600" dirty="0" smtClean="0"/>
              <a:t>• Кроме того, в процессе этой деятельности у дошкольника формируются навыки контроля и самоконтроля.</a:t>
            </a:r>
          </a:p>
          <a:p>
            <a:pPr algn="just"/>
            <a:r>
              <a:rPr lang="ru-RU" sz="1600" dirty="0" smtClean="0"/>
              <a:t>Каждая из этих техник - это маленькая игра. Их использование позволяет детям чувствовать себя раскованнее, смелее, непосредственнее, развивает воображение, дает полную свободу для самовыражения.</a:t>
            </a:r>
            <a:endParaRPr lang="ru-RU" sz="1600" dirty="0"/>
          </a:p>
        </p:txBody>
      </p:sp>
      <p:pic>
        <p:nvPicPr>
          <p:cNvPr id="20484" name="Picture 4" descr="http://ginza.ru/images/w1000/20161007/f7f899991025ea020aa817f79112a7f1.jpg"/>
          <p:cNvPicPr>
            <a:picLocks noChangeAspect="1" noChangeArrowheads="1"/>
          </p:cNvPicPr>
          <p:nvPr/>
        </p:nvPicPr>
        <p:blipFill>
          <a:blip r:embed="rId2"/>
          <a:srcRect/>
          <a:stretch>
            <a:fillRect/>
          </a:stretch>
        </p:blipFill>
        <p:spPr bwMode="auto">
          <a:xfrm>
            <a:off x="5943600" y="1371600"/>
            <a:ext cx="3048000" cy="2743200"/>
          </a:xfrm>
          <a:prstGeom prst="rect">
            <a:avLst/>
          </a:prstGeom>
          <a:noFill/>
        </p:spPr>
      </p:pic>
    </p:spTree>
  </p:cSld>
  <p:clrMapOvr>
    <a:masterClrMapping/>
  </p:clrMapOvr>
  <p:transition spd="slow">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st.gde-fon.com/wallpapers_original/wallpapers/393167_(www.Gde-Fon.com).jpg"/>
          <p:cNvPicPr/>
          <p:nvPr/>
        </p:nvPicPr>
        <p:blipFill>
          <a:blip r:embed="rId2"/>
          <a:srcRect b="5026"/>
          <a:stretch>
            <a:fillRect/>
          </a:stretch>
        </p:blipFill>
        <p:spPr bwMode="auto">
          <a:xfrm>
            <a:off x="0" y="0"/>
            <a:ext cx="9143999" cy="6858000"/>
          </a:xfrm>
          <a:prstGeom prst="rect">
            <a:avLst/>
          </a:prstGeom>
          <a:noFill/>
          <a:ln w="9525">
            <a:noFill/>
            <a:miter lim="800000"/>
            <a:headEnd/>
            <a:tailEnd/>
          </a:ln>
        </p:spPr>
      </p:pic>
      <p:sp>
        <p:nvSpPr>
          <p:cNvPr id="4" name="Прямоугольник 3"/>
          <p:cNvSpPr/>
          <p:nvPr/>
        </p:nvSpPr>
        <p:spPr>
          <a:xfrm>
            <a:off x="3200400" y="3657600"/>
            <a:ext cx="5562600" cy="3046988"/>
          </a:xfrm>
          <a:prstGeom prst="rect">
            <a:avLst/>
          </a:prstGeom>
          <a:noFill/>
        </p:spPr>
        <p:txBody>
          <a:bodyPr wrap="square" lIns="91440" tIns="45720" rIns="91440" bIns="45720">
            <a:spAutoFit/>
          </a:bodyPr>
          <a:lstStyle/>
          <a:p>
            <a:pPr algn="ctr"/>
            <a:r>
              <a:rPr lang="ru-RU" sz="4800" b="1" cap="none" spc="0" dirty="0" smtClean="0">
                <a:ln w="17780" cmpd="sng">
                  <a:solidFill>
                    <a:srgbClr val="FFFFFF"/>
                  </a:solidFill>
                  <a:prstDash val="solid"/>
                  <a:miter lim="800000"/>
                </a:ln>
                <a:effectLst>
                  <a:outerShdw blurRad="50800" algn="tl" rotWithShape="0">
                    <a:srgbClr val="000000"/>
                  </a:outerShdw>
                </a:effectLst>
                <a:latin typeface="Antikvarika" pitchFamily="2" charset="0"/>
              </a:rPr>
              <a:t>Мы рисуем в технике</a:t>
            </a:r>
          </a:p>
          <a:p>
            <a:pPr algn="ctr"/>
            <a:r>
              <a:rPr lang="ru-RU" sz="4800" b="1" dirty="0" smtClean="0">
                <a:ln w="17780" cmpd="sng">
                  <a:solidFill>
                    <a:srgbClr val="FFFFFF"/>
                  </a:solidFill>
                  <a:prstDash val="solid"/>
                  <a:miter lim="800000"/>
                </a:ln>
                <a:effectLst>
                  <a:outerShdw blurRad="50800" algn="tl" rotWithShape="0">
                    <a:srgbClr val="000000"/>
                  </a:outerShdw>
                </a:effectLst>
                <a:latin typeface="Antikvarika" pitchFamily="2" charset="0"/>
              </a:rPr>
              <a:t>Нетрадиционного</a:t>
            </a:r>
          </a:p>
          <a:p>
            <a:pPr algn="ctr"/>
            <a:r>
              <a:rPr lang="ru-RU" sz="4800" b="1" cap="none" spc="0" dirty="0" smtClean="0">
                <a:ln w="17780" cmpd="sng">
                  <a:solidFill>
                    <a:srgbClr val="FFFFFF"/>
                  </a:solidFill>
                  <a:prstDash val="solid"/>
                  <a:miter lim="800000"/>
                </a:ln>
                <a:effectLst>
                  <a:outerShdw blurRad="50800" algn="tl" rotWithShape="0">
                    <a:srgbClr val="000000"/>
                  </a:outerShdw>
                </a:effectLst>
                <a:latin typeface="Antikvarika" pitchFamily="2" charset="0"/>
              </a:rPr>
              <a:t>Рисования…</a:t>
            </a:r>
            <a:endParaRPr lang="ru-RU" sz="4800" b="1" cap="none" spc="0" dirty="0">
              <a:ln w="17780" cmpd="sng">
                <a:solidFill>
                  <a:srgbClr val="FFFFFF"/>
                </a:solidFill>
                <a:prstDash val="solid"/>
                <a:miter lim="800000"/>
              </a:ln>
              <a:effectLst>
                <a:outerShdw blurRad="50800" algn="tl" rotWithShape="0">
                  <a:srgbClr val="000000"/>
                </a:outerShdw>
              </a:effectLst>
              <a:latin typeface="Antikvarika" pitchFamily="2" charset="0"/>
            </a:endParaRPr>
          </a:p>
        </p:txBody>
      </p:sp>
    </p:spTree>
  </p:cSld>
  <p:clrMapOvr>
    <a:masterClrMapping/>
  </p:clrMapOvr>
  <p:transition spd="slow">
    <p:strips dir="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ds02.infourok.ru/uploads/ex/0e39/000601a8-2482dfac/img6.jpg"/>
          <p:cNvPicPr>
            <a:picLocks noChangeAspect="1" noChangeArrowheads="1"/>
          </p:cNvPicPr>
          <p:nvPr/>
        </p:nvPicPr>
        <p:blipFill>
          <a:blip r:embed="rId2"/>
          <a:srcRect/>
          <a:stretch>
            <a:fillRect/>
          </a:stretch>
        </p:blipFill>
        <p:spPr bwMode="auto">
          <a:xfrm>
            <a:off x="0" y="228600"/>
            <a:ext cx="9144000" cy="6858001"/>
          </a:xfrm>
          <a:prstGeom prst="rect">
            <a:avLst/>
          </a:prstGeom>
          <a:noFill/>
        </p:spPr>
      </p:pic>
    </p:spTree>
  </p:cSld>
  <p:clrMapOvr>
    <a:masterClrMapping/>
  </p:clrMapOvr>
  <p:transition spd="slow">
    <p:strips dir="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HP\Desktop\Нертрадиционное рисоание\20171201_101552.jpg"/>
          <p:cNvPicPr>
            <a:picLocks noChangeAspect="1" noChangeArrowheads="1"/>
          </p:cNvPicPr>
          <p:nvPr/>
        </p:nvPicPr>
        <p:blipFill>
          <a:blip r:embed="rId2" cstate="print"/>
          <a:srcRect/>
          <a:stretch>
            <a:fillRect/>
          </a:stretch>
        </p:blipFill>
        <p:spPr bwMode="auto">
          <a:xfrm>
            <a:off x="0" y="0"/>
            <a:ext cx="9144000" cy="7086600"/>
          </a:xfrm>
          <a:prstGeom prst="rect">
            <a:avLst/>
          </a:prstGeom>
          <a:noFill/>
        </p:spPr>
      </p:pic>
    </p:spTree>
  </p:cSld>
  <p:clrMapOvr>
    <a:masterClrMapping/>
  </p:clrMapOvr>
  <p:transition spd="slow">
    <p:strips dir="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304801"/>
            <a:ext cx="4572000" cy="954107"/>
          </a:xfrm>
          <a:prstGeom prst="rect">
            <a:avLst/>
          </a:prstGeom>
        </p:spPr>
        <p:txBody>
          <a:bodyPr wrap="square">
            <a:spAutoFit/>
          </a:bodyPr>
          <a:lstStyle/>
          <a:p>
            <a:pPr algn="ctr"/>
            <a:r>
              <a:rPr lang="ru-RU" sz="2800" dirty="0" smtClean="0">
                <a:solidFill>
                  <a:srgbClr val="FF0000"/>
                </a:solidFill>
                <a:latin typeface="a_AlgeriusCapsNr" pitchFamily="82" charset="-52"/>
              </a:rPr>
              <a:t>рисование ватными палочками или пуантилизм</a:t>
            </a:r>
            <a:endParaRPr lang="ru-RU" sz="2800" dirty="0">
              <a:solidFill>
                <a:srgbClr val="FF0000"/>
              </a:solidFill>
              <a:latin typeface="a_AlgeriusCapsNr" pitchFamily="82" charset="-52"/>
            </a:endParaRPr>
          </a:p>
        </p:txBody>
      </p:sp>
      <p:pic>
        <p:nvPicPr>
          <p:cNvPr id="7" name="Рисунок 3"/>
          <p:cNvPicPr>
            <a:picLocks noChangeAspect="1"/>
          </p:cNvPicPr>
          <p:nvPr/>
        </p:nvPicPr>
        <p:blipFill>
          <a:blip r:embed="rId2"/>
          <a:srcRect/>
          <a:stretch>
            <a:fillRect/>
          </a:stretch>
        </p:blipFill>
        <p:spPr bwMode="auto">
          <a:xfrm>
            <a:off x="609600" y="1219200"/>
            <a:ext cx="8229600" cy="5638800"/>
          </a:xfrm>
          <a:prstGeom prst="rect">
            <a:avLst/>
          </a:prstGeom>
          <a:noFill/>
          <a:ln w="9525">
            <a:noFill/>
            <a:miter lim="800000"/>
            <a:headEnd/>
            <a:tailEnd/>
          </a:ln>
        </p:spPr>
      </p:pic>
      <p:sp>
        <p:nvSpPr>
          <p:cNvPr id="8" name="Прямоугольник 7"/>
          <p:cNvSpPr/>
          <p:nvPr/>
        </p:nvSpPr>
        <p:spPr>
          <a:xfrm>
            <a:off x="990600" y="4343400"/>
            <a:ext cx="7620000" cy="2031325"/>
          </a:xfrm>
          <a:prstGeom prst="rect">
            <a:avLst/>
          </a:prstGeom>
        </p:spPr>
        <p:txBody>
          <a:bodyPr wrap="square">
            <a:spAutoFit/>
          </a:bodyPr>
          <a:lstStyle/>
          <a:p>
            <a:r>
              <a:rPr lang="ru-RU" i="1" dirty="0" smtClean="0">
                <a:solidFill>
                  <a:srgbClr val="000099"/>
                </a:solidFill>
              </a:rPr>
              <a:t>Пуантилизм (фр. Pointillisme, буквально «точечность») — стиль письма в живописи, использующий чистые, не смешиваемые на палитре краски, наносимые мелкими мазками прямоугольной или круглой формы .</a:t>
            </a:r>
          </a:p>
          <a:p>
            <a:r>
              <a:rPr lang="ru-RU" i="1" dirty="0" smtClean="0">
                <a:solidFill>
                  <a:srgbClr val="000099"/>
                </a:solidFill>
              </a:rPr>
              <a:t>Принцип данной техники прост: ребёнок закрашивает картину точками. Для этого необходимо обмакнуть ватную палочку в краски и нанести точки на рисунок, контур которого уже нарисован.</a:t>
            </a:r>
            <a:endParaRPr lang="ru-RU" i="1" dirty="0">
              <a:solidFill>
                <a:srgbClr val="000099"/>
              </a:solidFill>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s://i07.fotocdn.net/s10/153/public_pin_l/177/2453188760.jpg"/>
          <p:cNvPicPr/>
          <p:nvPr/>
        </p:nvPicPr>
        <p:blipFill>
          <a:blip r:embed="rId2"/>
          <a:srcRect r="4733" b="4665"/>
          <a:stretch>
            <a:fillRect/>
          </a:stretch>
        </p:blipFill>
        <p:spPr bwMode="auto">
          <a:xfrm>
            <a:off x="914400" y="2514600"/>
            <a:ext cx="7772400" cy="4067175"/>
          </a:xfrm>
          <a:prstGeom prst="rect">
            <a:avLst/>
          </a:prstGeom>
          <a:noFill/>
          <a:ln w="9525">
            <a:noFill/>
            <a:miter lim="800000"/>
            <a:headEnd/>
            <a:tailEnd/>
          </a:ln>
        </p:spPr>
      </p:pic>
      <p:sp>
        <p:nvSpPr>
          <p:cNvPr id="4" name="Прямоугольник 3"/>
          <p:cNvSpPr/>
          <p:nvPr/>
        </p:nvSpPr>
        <p:spPr>
          <a:xfrm>
            <a:off x="762000" y="457200"/>
            <a:ext cx="7391400" cy="2031325"/>
          </a:xfrm>
          <a:prstGeom prst="rect">
            <a:avLst/>
          </a:prstGeom>
        </p:spPr>
        <p:txBody>
          <a:bodyPr wrap="square">
            <a:spAutoFit/>
          </a:bodyPr>
          <a:lstStyle/>
          <a:p>
            <a:r>
              <a:rPr lang="ru-RU" b="1" dirty="0" smtClean="0">
                <a:solidFill>
                  <a:srgbClr val="FF0000"/>
                </a:solidFill>
                <a:latin typeface="a_AlgeriusCapsNr" pitchFamily="82" charset="-52"/>
              </a:rPr>
              <a:t>Нетрадиционная техника</a:t>
            </a:r>
            <a:r>
              <a:rPr lang="ru-RU" dirty="0" smtClean="0">
                <a:solidFill>
                  <a:srgbClr val="FF0000"/>
                </a:solidFill>
                <a:latin typeface="a_AlgeriusCapsNr" pitchFamily="82" charset="-52"/>
              </a:rPr>
              <a:t>: </a:t>
            </a:r>
            <a:r>
              <a:rPr lang="ru-RU" b="1" dirty="0" smtClean="0">
                <a:solidFill>
                  <a:srgbClr val="FF0000"/>
                </a:solidFill>
                <a:latin typeface="a_AlgeriusCapsNr" pitchFamily="82" charset="-52"/>
              </a:rPr>
              <a:t>рисование ватными палочками</a:t>
            </a:r>
            <a:r>
              <a:rPr lang="ru-RU" dirty="0" smtClean="0">
                <a:solidFill>
                  <a:srgbClr val="FF0000"/>
                </a:solidFill>
                <a:latin typeface="a_AlgeriusCapsNr" pitchFamily="82" charset="-52"/>
              </a:rPr>
              <a:t>.</a:t>
            </a:r>
          </a:p>
          <a:p>
            <a:r>
              <a:rPr lang="ru-RU" u="sng" dirty="0" smtClean="0">
                <a:solidFill>
                  <a:srgbClr val="FF0000"/>
                </a:solidFill>
              </a:rPr>
              <a:t>Цель</a:t>
            </a:r>
            <a:r>
              <a:rPr lang="ru-RU" dirty="0" smtClean="0">
                <a:solidFill>
                  <a:srgbClr val="FF0000"/>
                </a:solidFill>
              </a:rPr>
              <a:t>: </a:t>
            </a:r>
            <a:r>
              <a:rPr lang="ru-RU" dirty="0" smtClean="0"/>
              <a:t>Познакомить детей с </a:t>
            </a:r>
            <a:r>
              <a:rPr lang="ru-RU" b="1" dirty="0" smtClean="0"/>
              <a:t>нетрадиционной техникой рисования - рисование ватными палочками</a:t>
            </a:r>
            <a:r>
              <a:rPr lang="ru-RU" dirty="0" smtClean="0"/>
              <a:t>.</a:t>
            </a:r>
          </a:p>
          <a:p>
            <a:r>
              <a:rPr lang="ru-RU" dirty="0" smtClean="0"/>
              <a:t>Развивать интерес к </a:t>
            </a:r>
            <a:r>
              <a:rPr lang="ru-RU" b="1" dirty="0" smtClean="0"/>
              <a:t>нетрадиционному</a:t>
            </a:r>
            <a:r>
              <a:rPr lang="ru-RU" dirty="0" smtClean="0"/>
              <a:t> изображению на бумаге, развивать мелкую моторику рук, развивать внимание и мышление.</a:t>
            </a:r>
          </a:p>
          <a:p>
            <a:r>
              <a:rPr lang="ru-RU" u="sng" dirty="0" smtClean="0">
                <a:solidFill>
                  <a:srgbClr val="FF0000"/>
                </a:solidFill>
              </a:rPr>
              <a:t>Материал</a:t>
            </a:r>
            <a:r>
              <a:rPr lang="ru-RU" dirty="0" smtClean="0">
                <a:solidFill>
                  <a:srgbClr val="FF0000"/>
                </a:solidFill>
              </a:rPr>
              <a:t>:</a:t>
            </a:r>
            <a:r>
              <a:rPr lang="ru-RU" dirty="0" smtClean="0"/>
              <a:t> гуашь, </a:t>
            </a:r>
            <a:r>
              <a:rPr lang="ru-RU" b="1" dirty="0" smtClean="0"/>
              <a:t>ватные палочки</a:t>
            </a:r>
            <a:r>
              <a:rPr lang="ru-RU" dirty="0" smtClean="0"/>
              <a:t>, листы тонированной бумаги , либо белой, стаканчики с водой, салфетки</a:t>
            </a:r>
          </a:p>
        </p:txBody>
      </p:sp>
    </p:spTree>
  </p:cSld>
  <p:clrMapOvr>
    <a:masterClrMapping/>
  </p:clrMapOvr>
  <p:transition spd="slow">
    <p:strips dir="rd"/>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692</TotalTime>
  <Words>758</Words>
  <Application>Microsoft Office PowerPoint</Application>
  <PresentationFormat>Экран (4:3)</PresentationFormat>
  <Paragraphs>64</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НЕТРАДИЦИОННЫЕ ТЕХНИКИ РИСОВАНИЯ С ДЕТЬМИ ДОШКОЛЬ НОГО ВОЗРАСТА</dc:title>
  <dc:creator>Санечка</dc:creator>
  <cp:lastModifiedBy>maaks</cp:lastModifiedBy>
  <cp:revision>138</cp:revision>
  <dcterms:created xsi:type="dcterms:W3CDTF">2018-02-12T15:47:23Z</dcterms:created>
  <dcterms:modified xsi:type="dcterms:W3CDTF">2020-06-07T19:41:33Z</dcterms:modified>
</cp:coreProperties>
</file>