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97" r:id="rId3"/>
    <p:sldId id="299" r:id="rId4"/>
    <p:sldId id="303" r:id="rId5"/>
    <p:sldId id="304" r:id="rId6"/>
    <p:sldId id="271" r:id="rId7"/>
    <p:sldId id="305" r:id="rId8"/>
    <p:sldId id="306" r:id="rId9"/>
    <p:sldId id="273" r:id="rId10"/>
  </p:sldIdLst>
  <p:sldSz cx="10439400" cy="7559675"/>
  <p:notesSz cx="6858000" cy="9144000"/>
  <p:defaultTextStyle>
    <a:defPPr>
      <a:defRPr lang="ru-RU"/>
    </a:defPPr>
    <a:lvl1pPr marL="0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1pPr>
    <a:lvl2pPr marL="514259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2pPr>
    <a:lvl3pPr marL="1028517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3pPr>
    <a:lvl4pPr marL="1542776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4pPr>
    <a:lvl5pPr marL="2057034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5pPr>
    <a:lvl6pPr marL="2571293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6pPr>
    <a:lvl7pPr marL="3085551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7pPr>
    <a:lvl8pPr marL="3599810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8pPr>
    <a:lvl9pPr marL="4114068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96" d="100"/>
          <a:sy n="96" d="100"/>
        </p:scale>
        <p:origin x="1038" y="78"/>
      </p:cViewPr>
      <p:guideLst>
        <p:guide orient="horz" pos="2381"/>
        <p:guide pos="3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671972"/>
            <a:ext cx="8873490" cy="470379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910" y="5459765"/>
            <a:ext cx="7307580" cy="134394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8565" y="302738"/>
            <a:ext cx="2348865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970" y="302738"/>
            <a:ext cx="6872605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641" y="1511936"/>
            <a:ext cx="8873490" cy="2761381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641" y="4485058"/>
            <a:ext cx="8873490" cy="1247696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132705" y="4325814"/>
            <a:ext cx="96781" cy="934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8" name="Oval 7"/>
          <p:cNvSpPr/>
          <p:nvPr/>
        </p:nvSpPr>
        <p:spPr>
          <a:xfrm>
            <a:off x="5361067" y="4325814"/>
            <a:ext cx="96781" cy="934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9" name="Oval 8"/>
          <p:cNvSpPr/>
          <p:nvPr/>
        </p:nvSpPr>
        <p:spPr>
          <a:xfrm>
            <a:off x="4905431" y="4325814"/>
            <a:ext cx="96781" cy="934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6695" y="1763925"/>
            <a:ext cx="4610735" cy="4989036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17576" y="1763924"/>
            <a:ext cx="4614215" cy="49893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970" y="1763924"/>
            <a:ext cx="4612548" cy="671971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6695" y="1763924"/>
            <a:ext cx="4614360" cy="671971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21970" y="2439255"/>
            <a:ext cx="4614215" cy="43140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334533" y="2439256"/>
            <a:ext cx="4614215" cy="43135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925" y="293987"/>
            <a:ext cx="3434491" cy="2309901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015" y="300988"/>
            <a:ext cx="5703610" cy="64519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3925" y="2687885"/>
            <a:ext cx="3434491" cy="4065076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516" y="251989"/>
            <a:ext cx="6520999" cy="986958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21777" y="1259946"/>
            <a:ext cx="6912477" cy="5005660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7516" y="6404725"/>
            <a:ext cx="6520999" cy="5879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970" y="0"/>
            <a:ext cx="9395460" cy="17639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970" y="1763925"/>
            <a:ext cx="9395460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64822" y="7006699"/>
            <a:ext cx="2381488" cy="40248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2547" y="7006699"/>
            <a:ext cx="3251438" cy="402483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3576" y="7006699"/>
            <a:ext cx="641588" cy="402483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9655943" y="7164367"/>
            <a:ext cx="96781" cy="934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9744" y="7164367"/>
            <a:ext cx="96781" cy="934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854" t="15706"/>
          <a:stretch/>
        </p:blipFill>
        <p:spPr>
          <a:xfrm>
            <a:off x="2264" y="-1"/>
            <a:ext cx="10473728" cy="7559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316" y="1101952"/>
            <a:ext cx="7814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Презентация на тему: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160" y="5988090"/>
            <a:ext cx="6342884" cy="472431"/>
          </a:xfrm>
          <a:prstGeom prst="rect">
            <a:avLst/>
          </a:prstGeom>
        </p:spPr>
      </p:pic>
      <p:sp>
        <p:nvSpPr>
          <p:cNvPr id="13" name="Выноска-облако 12"/>
          <p:cNvSpPr/>
          <p:nvPr/>
        </p:nvSpPr>
        <p:spPr>
          <a:xfrm>
            <a:off x="2339380" y="210822"/>
            <a:ext cx="5976664" cy="763766"/>
          </a:xfrm>
          <a:prstGeom prst="cloudCallout">
            <a:avLst>
              <a:gd name="adj1" fmla="val -23161"/>
              <a:gd name="adj2" fmla="val 124148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500" y="416492"/>
            <a:ext cx="4086225" cy="3524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490" y="2047311"/>
            <a:ext cx="9066612" cy="76173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3864" y="6739955"/>
            <a:ext cx="6232180" cy="4071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444" y="2911931"/>
            <a:ext cx="2145114" cy="28984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3347" y="3038115"/>
            <a:ext cx="2781824" cy="264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620" y="539477"/>
            <a:ext cx="10260260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зародилась в VI -V в. до н. э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Древней Греции. Затем она появилась у арабов, а несколько позже дошла до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европейцев.</a:t>
            </a:r>
            <a:r>
              <a:rPr lang="ru-RU" sz="2000" dirty="0">
                <a:solidFill>
                  <a:srgbClr val="000000"/>
                </a:solidFill>
                <a:latin typeface="OpenSans"/>
              </a:rPr>
              <a:t> Интерес к науке на Руси проявился рано</a:t>
            </a:r>
            <a:r>
              <a:rPr lang="ru-RU" sz="2000" dirty="0" smtClean="0">
                <a:solidFill>
                  <a:srgbClr val="000000"/>
                </a:solidFill>
                <a:latin typeface="OpenSans"/>
              </a:rPr>
              <a:t>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Математические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были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распространены уже в X - XI веках и они были связаны с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деятельностью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людей, летоисчислением, определением прибыли от сбора урожая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славян, как и у всех других народов, первым учителем математики была жизнь, практика.</a:t>
            </a:r>
          </a:p>
          <a:p>
            <a:pPr marL="0" marR="0" lvl="0" indent="0" algn="just" defTabSz="102851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(конец X века) славянского алфавита, основанного на греческом, и перенос к нам греческой системы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оказали огромное влияние на развитие математики.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7024" y="63894"/>
            <a:ext cx="6853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0285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Как зародилась математика на Руси?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220" y="4715941"/>
            <a:ext cx="9540180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285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621" y="2775270"/>
            <a:ext cx="5655136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древности на Руси писали числа при помощи букв славянского алфавита, над которыми ставился особый значок- титло (~).Способ записи цифр буквами со специальными значками – «титлами»- славяне взяли от греков.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975" b="3012"/>
          <a:stretch/>
        </p:blipFill>
        <p:spPr>
          <a:xfrm rot="21419739">
            <a:off x="5361119" y="2902730"/>
            <a:ext cx="4618497" cy="4114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64" y="4341169"/>
            <a:ext cx="4249998" cy="276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7071737"/>
            <a:ext cx="5795176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Славянские цифровые знаки-буквы с титлами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6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32" y="539477"/>
            <a:ext cx="10147086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9-10 веках на Руси были распространены элементарные познания в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математике,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приобретены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торговли. Об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этом свидетельствуют раскопки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Первичными познаниями были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целые числа и операции сложения, вычитания, умножения и деления над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ними, а также скалярные величины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 именно периметр, объем, вес, длина и др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это время были распространены простейшие дроби, так как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торгах использовались драгоценные металлы. При необходимости их рубили на некоторое число частей. Отсюда и появилось всем известное слово «рубль».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7194" y="0"/>
            <a:ext cx="70359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4"/>
                </a:solidFill>
                <a:effectLst/>
              </a:rPr>
              <a:t>Как развивается математика?</a:t>
            </a:r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6737"/>
          <a:stretch/>
        </p:blipFill>
        <p:spPr>
          <a:xfrm>
            <a:off x="6027674" y="4834245"/>
            <a:ext cx="4284476" cy="244827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TextBox 5"/>
          <p:cNvSpPr txBox="1"/>
          <p:nvPr/>
        </p:nvSpPr>
        <p:spPr>
          <a:xfrm>
            <a:off x="1734814" y="5816810"/>
            <a:ext cx="43204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Сложение, вычитание, умножение, деление, дроби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31" y="2813176"/>
            <a:ext cx="10071039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Арифметика и нехитрая алгебра использовались при обмене денег и расчетах за товары, вычислении простых и сложных процентов, налогов и доли урожая, сдаваемой в пользу государства, храма или землевладельца. Многочисленные арифметические и геометрические задачи возникали в связи со строительством каналов, зернохранилищ и другими общественными работами. Расчет календаря, поскольку календарь использовался для определения сроков сельскохозяйственных работ и религиозных праздников. </a:t>
            </a:r>
          </a:p>
        </p:txBody>
      </p:sp>
    </p:spTree>
    <p:extLst>
      <p:ext uri="{BB962C8B-B14F-4D97-AF65-F5344CB8AC3E}">
        <p14:creationId xmlns:p14="http://schemas.microsoft.com/office/powerpoint/2010/main" val="6699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260" y="107429"/>
            <a:ext cx="7173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Древнерусские учебники математики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515" y="692204"/>
            <a:ext cx="10183197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XVI веке, при Иване Грозном, на Руси появляются первые рукописные учебники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математике. 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1134 году новгородский монах </a:t>
            </a:r>
            <a:r>
              <a:rPr lang="ru-RU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Кирик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написал сочинение «...о том, как узнать человеку числа всех лет». Это самый древний дошедший до нас письменный памятник славянской математики.</a:t>
            </a:r>
          </a:p>
          <a:p>
            <a:pPr algn="just"/>
            <a:endParaRPr lang="ru-RU" sz="2000" dirty="0" smtClean="0">
              <a:solidFill>
                <a:srgbClr val="000000"/>
              </a:solidFill>
              <a:latin typeface="Roboto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664" y="4643933"/>
            <a:ext cx="1060581" cy="2711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20449" b="20343"/>
          <a:stretch/>
        </p:blipFill>
        <p:spPr>
          <a:xfrm>
            <a:off x="6515844" y="1744261"/>
            <a:ext cx="3550517" cy="26664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078" y="2292808"/>
            <a:ext cx="66247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Кирик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Новгородец- средневековый новгородский мыслитель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«Учения о числах»,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церковный писатель, летописец и 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музыкант</a:t>
            </a:r>
            <a:endParaRPr lang="ru-RU" sz="2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078" y="3880666"/>
            <a:ext cx="69794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наших дней дошли математические рукописи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в, XVII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известно небольшое кол-во рукописей XVII в., посвященных одному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предмету;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больше математических сборников, излагавших арифметико-геометрические, естественно-научные сведения и всего две общеобразовательные энциклопедии, называвшиеся «Азбуковниками».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651" r="37715" b="23540"/>
          <a:stretch/>
        </p:blipFill>
        <p:spPr>
          <a:xfrm>
            <a:off x="395164" y="569783"/>
            <a:ext cx="2653291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08562" y="482192"/>
            <a:ext cx="73144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поручению Петра I был </a:t>
            </a:r>
            <a:r>
              <a:rPr lang="ru-RU" sz="2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учебник </a:t>
            </a:r>
            <a:r>
              <a:rPr lang="ru-RU" sz="20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арифметики, </a:t>
            </a:r>
            <a:endParaRPr lang="ru-RU" sz="2000" dirty="0" smtClean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 </a:t>
            </a:r>
            <a:r>
              <a:rPr lang="ru-RU" sz="2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стал Магницкий Леонтий </a:t>
            </a:r>
            <a:r>
              <a:rPr lang="ru-RU" sz="20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Филиппович.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«Арифметика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Магницкого впервые напечатана в 1703 г.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Москве. Он составил учебник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«Арифметика, сиречь наука числительная», по ней учился М.В. Ломоносов, назвавший её «вратами учёности». Магницкий ввёл термины «множитель», «произведение», «делитель», «частное». Автор подробно разобрал арифметические действия с целыми и дробными числами, дал сведения о денежном счете, мерах и весах, привел много практических задач, применительно к реалиям российской жизни.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0106" y="108118"/>
            <a:ext cx="7930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Магницкий Леонтий Филиппович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«Арифметика»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224" y="4452221"/>
            <a:ext cx="56367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книге Магницкого, кроме арифметики, там были начала алгебры, геометрии, тригонометрии и даже немного мореходной астрономии. Это была настоящая энциклопедия по математике, в которой каждое правило, каждый приём подробно разъяснялся и подкреплялся решением примеров и практических задач.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78" y="3862173"/>
            <a:ext cx="2085759" cy="3050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837" y="3675207"/>
            <a:ext cx="2165246" cy="31398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780" y="6864152"/>
            <a:ext cx="5285690" cy="7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156" y="179437"/>
            <a:ext cx="986509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 веке российская наука получила мощный толчок.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образованных людей в России стало быстро расти.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университеты, которые должны были иметь факультеты физики 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математики.</a:t>
            </a:r>
          </a:p>
          <a:p>
            <a:pPr lvl="0">
              <a:defRPr/>
            </a:pPr>
            <a: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1701 году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императорским указом была учреждена в Сухаревой башне математически-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навигацкая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школа.</a:t>
            </a:r>
          </a:p>
          <a:p>
            <a:pPr marL="342900" indent="-3429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1725 году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учреждена Петербургская академия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наук,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пригласили, в числе прочих, крупнейших математиков Европы — </a:t>
            </a:r>
            <a:r>
              <a:rPr lang="ru-RU" altLang="ru-RU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Эйлера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Даниила Бернулли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в Академии такого научного колосса, как Эйлер, сказалось быстро. Появился первый русский научный журнал: </a:t>
            </a:r>
            <a:r>
              <a:rPr lang="ru-RU" altLang="ru-RU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«Комментарии Санкт-Петербургской Академии</a:t>
            </a:r>
            <a:r>
              <a:rPr lang="ru-RU" altLang="ru-RU" sz="2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книги  </a:t>
            </a:r>
            <a:r>
              <a:rPr lang="ru-RU" sz="2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«Руководство к арифметике, для употребления в гимназии при Императорской Академии наук» и «Универсальная арифметика» . Книги Магницкого и Эйлера послужили основой для многих других учебников других авторов.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1755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 инициативе Ломоносова появился Императорский Московский университет, и при нём две гимназии. 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2" y="4643933"/>
            <a:ext cx="3266772" cy="23519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3411" y="69287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Физико-математический лицей №30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Санкт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Петерург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7051867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Сухаревская башня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г.Москва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45" y="4643933"/>
            <a:ext cx="3799808" cy="21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карточка 14"/>
          <p:cNvSpPr/>
          <p:nvPr/>
        </p:nvSpPr>
        <p:spPr>
          <a:xfrm>
            <a:off x="4380012" y="4978472"/>
            <a:ext cx="5931162" cy="2425179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7721" y="522463"/>
            <a:ext cx="7261084" cy="10618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/>
            <a:r>
              <a:rPr lang="ru-RU" dirty="0">
                <a:solidFill>
                  <a:srgbClr val="333333"/>
                </a:solidFill>
                <a:latin typeface="inherit"/>
              </a:rPr>
              <a:t> </a:t>
            </a:r>
            <a:r>
              <a:rPr lang="ru-RU"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Палиндром или зеркальное число</a:t>
            </a:r>
          </a:p>
          <a:p>
            <a:r>
              <a:rPr lang="ru-RU"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Число-палиндром </a:t>
            </a:r>
            <a:r>
              <a:rPr lang="ru-RU" sz="21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зеркальное число, которое читается одинаково в обоих направлениях, например, 12421.</a:t>
            </a:r>
            <a:endParaRPr lang="ru-RU" sz="21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4070" t="61489" r="11831" b="2352"/>
          <a:stretch/>
        </p:blipFill>
        <p:spPr>
          <a:xfrm>
            <a:off x="7776331" y="491272"/>
            <a:ext cx="1944216" cy="119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728" y="1769190"/>
            <a:ext cx="1886898" cy="2963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37721" y="1863432"/>
            <a:ext cx="4032448" cy="44935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нами десятичная система счисления возникла по причине того, что у человека на руках 10 пальцев. </a:t>
            </a:r>
            <a:r>
              <a:rPr lang="ru-RU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распространённых в древних Шумере и Вавилоне двенадцатеричной и </a:t>
            </a:r>
            <a:r>
              <a:rPr lang="ru-RU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шестидесятеричной 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тоже было использование рук: большим пальцем отсчитывались фаланги других пальцев ладони, число которых равно 12.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0032" y="4941046"/>
            <a:ext cx="6048672" cy="225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11111"/>
                </a:solidFill>
                <a:latin typeface="Montserrat"/>
              </a:rPr>
              <a:t>.</a:t>
            </a:r>
          </a:p>
          <a:p>
            <a:r>
              <a:rPr lang="ru-RU" dirty="0" smtClean="0">
                <a:solidFill>
                  <a:srgbClr val="111111"/>
                </a:solidFill>
                <a:latin typeface="Montserrat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умеют выполнять простые подсчеты и несложные арифметические действия. </a:t>
            </a:r>
            <a:endParaRPr lang="ru-RU" sz="20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Муравьи-разведчики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найдя пищу в созданном ими и их сородичами лабиринте, способны передать информацию о ее местонахождении. Они способны объяснить другим муравьям, как найти еду.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304" y="1873117"/>
            <a:ext cx="2857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051348" y="-1598"/>
            <a:ext cx="5719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в математике.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98185" y="3986259"/>
            <a:ext cx="3790068" cy="7155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муравьев есть математические способности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148" y="827509"/>
            <a:ext cx="10009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1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</a:t>
            </a:r>
            <a:r>
              <a:rPr lang="ru-RU"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самое большое число? Ему дали название </a:t>
            </a:r>
            <a:r>
              <a:rPr lang="ru-RU" sz="2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Центильон</a:t>
            </a:r>
            <a:r>
              <a:rPr lang="ru-RU"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Записывается оно как «1» и 600 нулей. Впервые число было записано в начале 1852 </a:t>
            </a:r>
            <a:r>
              <a:rPr lang="ru-RU" sz="21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260" y="107429"/>
            <a:ext cx="283122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вы?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24" y="1854713"/>
            <a:ext cx="81584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1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1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математиков </a:t>
            </a:r>
            <a:r>
              <a:rPr lang="ru-RU" sz="21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свой день празднования, он отмечается 6 марта.</a:t>
            </a:r>
            <a:endParaRPr lang="ru-RU" sz="2100" b="0" i="0" u="sng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812" y="2416130"/>
            <a:ext cx="24193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40560" y="5436021"/>
            <a:ext cx="5219700" cy="19620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всех фигур с одинаковым периметром, у круга будет самая большая площадь.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наоборот, среди всех фигур с одинаковой площадью, у круга будет самый маленький периметр.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90" y="2468053"/>
            <a:ext cx="2004814" cy="200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8017" y="4640614"/>
            <a:ext cx="4314829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18, является единственным (кроме нуля) числом, сумма цифр которого в два раза меньше него </a:t>
            </a:r>
            <a:r>
              <a:rPr lang="ru-RU" sz="21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самого.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t="6102" r="2939" b="2377"/>
          <a:stretch/>
        </p:blipFill>
        <p:spPr>
          <a:xfrm>
            <a:off x="8840368" y="1205687"/>
            <a:ext cx="1599032" cy="1452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38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25" y="5219997"/>
            <a:ext cx="2048695" cy="20486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260" y="107429"/>
            <a:ext cx="58451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  важна и нужна.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164" y="800497"/>
            <a:ext cx="9505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окружает нас везде. Благодаря ей мы решаем множество вопросов в повседневной </a:t>
            </a:r>
            <a: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164" y="1632657"/>
            <a:ext cx="936104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жизнь в отсутствии математики </a:t>
            </a:r>
            <a:r>
              <a:rPr lang="ru-RU" sz="21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невозможна. Математика </a:t>
            </a:r>
            <a:r>
              <a:rPr lang="ru-RU" sz="21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присутствует везде, она помогает нам в жизни, делает ее понятнее. Нужно только ее старательно учить и вникать в каждую теорему и в каждый закон. Развивать свое мышление и тогда математика будет помогать во всем на протяжении всей </a:t>
            </a:r>
            <a:r>
              <a:rPr lang="ru-RU" sz="21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r>
              <a:rPr lang="ru-RU" sz="21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ru-RU" sz="21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нужна </a:t>
            </a:r>
            <a:r>
              <a:rPr lang="ru-RU" sz="2100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всем. </a:t>
            </a:r>
          </a:p>
          <a:p>
            <a:r>
              <a:rPr lang="ru-RU" sz="2400" dirty="0" smtClean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ru-RU" sz="2400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важный, интересный, увлекательный и главное необходимый </a:t>
            </a:r>
            <a:r>
              <a:rPr lang="ru-RU" sz="2400" dirty="0" smtClean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жизнедеятельности человека </a:t>
            </a:r>
            <a:r>
              <a:rPr lang="ru-RU" sz="2400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предмет. </a:t>
            </a:r>
            <a:endParaRPr lang="ru-RU" sz="2400" dirty="0" smtClean="0">
              <a:solidFill>
                <a:srgbClr val="66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Человек, знающий математику только по школьному курсу, </a:t>
            </a:r>
            <a:r>
              <a:rPr lang="ru-RU" sz="2400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знает, какое </a:t>
            </a:r>
            <a:r>
              <a:rPr lang="ru-RU" sz="240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мизерное количество </a:t>
            </a:r>
            <a:r>
              <a:rPr lang="ru-RU" sz="2400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знаний он получил.</a:t>
            </a:r>
          </a:p>
          <a:p>
            <a:r>
              <a:rPr lang="ru-RU" sz="2400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А ведь в наши дни в </a:t>
            </a:r>
            <a:r>
              <a:rPr lang="ru-RU" sz="2400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мире появились новые информационные технологии. Их освоить нужны математические знания.</a:t>
            </a:r>
            <a:endParaRPr lang="ru-RU" dirty="0">
              <a:solidFill>
                <a:srgbClr val="66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1533</TotalTime>
  <Words>1028</Words>
  <Application>Microsoft Office PowerPoint</Application>
  <PresentationFormat>Произвольный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Century Gothic</vt:lpstr>
      <vt:lpstr>Courier New</vt:lpstr>
      <vt:lpstr>inherit</vt:lpstr>
      <vt:lpstr>Montserrat</vt:lpstr>
      <vt:lpstr>Open Sans</vt:lpstr>
      <vt:lpstr>OpenSans</vt:lpstr>
      <vt:lpstr>Palatino Linotype</vt:lpstr>
      <vt:lpstr>Roboto</vt:lpstr>
      <vt:lpstr>Times New Roman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Vicomte de Magdalin</dc:creator>
  <cp:lastModifiedBy>Пользователь Windows</cp:lastModifiedBy>
  <cp:revision>91</cp:revision>
  <cp:lastPrinted>2021-04-09T20:20:51Z</cp:lastPrinted>
  <dcterms:created xsi:type="dcterms:W3CDTF">2015-04-27T10:39:20Z</dcterms:created>
  <dcterms:modified xsi:type="dcterms:W3CDTF">2021-04-09T20:26:11Z</dcterms:modified>
</cp:coreProperties>
</file>