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8" r:id="rId17"/>
    <p:sldId id="274" r:id="rId18"/>
    <p:sldId id="275" r:id="rId19"/>
    <p:sldId id="276" r:id="rId20"/>
    <p:sldId id="280" r:id="rId21"/>
    <p:sldId id="279" r:id="rId22"/>
    <p:sldId id="281" r:id="rId23"/>
    <p:sldId id="287" r:id="rId24"/>
    <p:sldId id="282" r:id="rId25"/>
    <p:sldId id="283" r:id="rId26"/>
    <p:sldId id="288" r:id="rId27"/>
    <p:sldId id="289" r:id="rId28"/>
    <p:sldId id="290" r:id="rId29"/>
    <p:sldId id="284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 notebook" initials="hn" lastIdx="1" clrIdx="0">
    <p:extLst>
      <p:ext uri="{19B8F6BF-5375-455C-9EA6-DF929625EA0E}">
        <p15:presenceInfo xmlns:p15="http://schemas.microsoft.com/office/powerpoint/2012/main" userId="home noteb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A10CD-A3D8-4C96-B515-4D2B03640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86E6C0-3ECA-4361-9C2A-67BA57C13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FD826A-CBEE-4ADA-86C7-746AF0CB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D7FE6-73F6-4233-99F1-BDE428EE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6B411-814B-495C-AA2C-9505145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92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A5105-E422-41E1-A45B-A82166A9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861F45-F75A-4EA4-A710-0FACA95D4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FC07E-1D67-4AA5-89D2-13BDBD1E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12CA4-3FBB-4351-8507-DB60FEBE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4E527-B13A-46BE-ACED-4E8BB716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7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D80307-71CC-40A9-9A81-75745D295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4CD6E-05A1-4927-BC77-41A8A53B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BF13B-12DA-4C94-B966-C32E4120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10BFFE-E616-43C7-94B8-6148EA60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DA053-22DE-4449-93AD-184DB553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0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EF086-0875-4A86-B434-788C5610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E502F-ABD0-40B3-A1F0-8D23217EA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F528EC-A725-475D-9022-0DDCF5F9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5B6E-4A33-4FD9-9CCD-2F063F0E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541D65-53DE-4896-803B-321BB42C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2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DA7D9-9438-479B-9BB3-3BD4F89C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1C64C9-A7BB-4217-BCB1-6690ACD03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4C7EF-FD02-489F-A3F4-86BF7BF7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29B7E-A89F-488D-95AE-B56D51F9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1D06D9-782E-4599-A2FE-5D69FA75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9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8DC1-A56B-43D2-8FB6-2798630D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B6FF9-BB4C-4D7D-A6F4-BA679F1D4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EEB0C1-249D-436A-9E0E-DAFF36589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1AC07A-50FB-4251-8C91-DE161F56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1121B3-B2E4-45DC-9798-6F98452A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E74E41-7BC1-4CDB-808C-9C63C3B5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9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C07F2-C665-4FE6-9977-BA272670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0BBC3F-BD28-487C-90C3-0B019ED50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5B056-9917-4E46-9BF8-BB8BC0766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70BA46-C63B-4D46-B782-9128E2D86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28B406-2BD7-4B39-BBA5-F0C1B81BD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8E2329-085B-4630-8518-7F1DC826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3324BE-C462-40DD-977A-D4B06A25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E08701-5894-4F43-9052-3B3019A4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8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90C65-64FC-4DD3-98BA-12798106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EAC3B9-2179-420C-804D-4EFC267B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CE2AE8-028B-4C46-900D-C52448D6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F23BF-7539-4DD9-9D1B-9F5EFDCC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67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F25D1-F676-4F30-A30A-49DD651A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8160AA-6365-4EBA-B990-0DAB5780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69B4B1-9D6A-42FA-B050-66BCC7BA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9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648E9-1DEA-4E19-BC89-8C47AFE6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FCDA6-5987-4029-AFE9-EDE45F9B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A49C83-E3B7-4051-AD3C-79EBCD9B5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FAC4E-413A-456B-A61E-BE826E4B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CFAB47-D55E-4AB0-B4DC-F8D03E3A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ABF7AF-C134-48DE-8751-1ACC26F4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8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44332-142B-43BE-8CE2-ED13B11A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050E74-CC7E-4109-84A7-5B2178F80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953818-9704-48F9-8B03-00FCDBB8C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E75347-3FD7-42AD-8594-2526D9F9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02DA9-4760-4082-B7DF-ECE9DFA9E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F0150-4815-4D1B-A629-97115E01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2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78807-79D9-45CC-8100-D05DB280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4EC977-54BF-42B5-A70A-E92FBD4D1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CAF8F-9517-4DFC-B56A-68ADA0308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436B-6A73-4794-A933-0C35CD57443C}" type="datetimeFigureOut">
              <a:rPr lang="ru-RU" smtClean="0"/>
              <a:t>09.06.2021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8B26B-C07E-4C3B-987A-D10FFDC23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C5E98-200B-4AD8-A9F9-5C0DD6348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24B3F-0A46-46B0-9E6A-4A06844C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943B4-2D3C-4FE1-9B6A-5C6B178B5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42B5C-3F6A-4D0D-B37A-5E7FBCCC9F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4E6509-908C-47B0-8CA3-B62C0B07D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" y="0"/>
            <a:ext cx="1194020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82AD1-13AE-4312-9745-F435A3F40873}"/>
              </a:ext>
            </a:extLst>
          </p:cNvPr>
          <p:cNvSpPr txBox="1"/>
          <p:nvPr/>
        </p:nvSpPr>
        <p:spPr>
          <a:xfrm>
            <a:off x="2584174" y="2001838"/>
            <a:ext cx="9236765" cy="285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«Путешествие по тайнам К</a:t>
            </a:r>
            <a:r>
              <a:rPr lang="ru-RU" sz="4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осмоса»</a:t>
            </a:r>
            <a:endParaRPr lang="ru-RU" sz="2800" b="1" dirty="0">
              <a:solidFill>
                <a:srgbClr val="FF33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Педагогический проект по познавательной и продуктивной творческой деятельности для детей среднего дошкольного возраста</a:t>
            </a:r>
            <a:endParaRPr lang="ru-RU" sz="2800" dirty="0">
              <a:solidFill>
                <a:schemeClr val="accent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E8E5D4-FCCE-43E3-A0E8-0527580B6F10}"/>
              </a:ext>
            </a:extLst>
          </p:cNvPr>
          <p:cNvPicPr/>
          <p:nvPr/>
        </p:nvPicPr>
        <p:blipFill>
          <a:blip r:embed="rId3" cstate="print"/>
          <a:srcRect l="11958" t="19304" r="11996" b="25633"/>
          <a:stretch>
            <a:fillRect/>
          </a:stretch>
        </p:blipFill>
        <p:spPr bwMode="auto">
          <a:xfrm>
            <a:off x="6095999" y="713913"/>
            <a:ext cx="1584175" cy="90872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77CB4D-AD52-4A5B-9C16-13BFF3BA683E}"/>
              </a:ext>
            </a:extLst>
          </p:cNvPr>
          <p:cNvSpPr txBox="1"/>
          <p:nvPr/>
        </p:nvSpPr>
        <p:spPr>
          <a:xfrm>
            <a:off x="4518213" y="5325511"/>
            <a:ext cx="4503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Составила: воспитатель</a:t>
            </a:r>
            <a:b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МДОУ «ЦРР детский сад №154 </a:t>
            </a:r>
            <a:b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Лаптева Любовь Юрьевна</a:t>
            </a:r>
          </a:p>
          <a:p>
            <a:pPr algn="ctr"/>
            <a:endParaRPr lang="ru-RU" sz="16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61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B6C14E-91CF-4DBC-ACD5-4109F125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9" y="-121023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A72CF-092E-4FBF-A1C6-52FACD48976C}"/>
              </a:ext>
            </a:extLst>
          </p:cNvPr>
          <p:cNvSpPr txBox="1"/>
          <p:nvPr/>
        </p:nvSpPr>
        <p:spPr>
          <a:xfrm>
            <a:off x="3603812" y="408092"/>
            <a:ext cx="8364070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3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работе с родителями</a:t>
            </a: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66819639-6FDC-4B01-9686-97C37B72EE7E}"/>
              </a:ext>
            </a:extLst>
          </p:cNvPr>
          <p:cNvSpPr/>
          <p:nvPr/>
        </p:nvSpPr>
        <p:spPr>
          <a:xfrm>
            <a:off x="2487338" y="1121384"/>
            <a:ext cx="5258168" cy="268413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привлечь родителей к проблеме развития познавательной сферы ребенка, используя наглядную информацию</a:t>
            </a:r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19AF0AD0-7AA3-41C5-BE8A-798AAF4701E3}"/>
              </a:ext>
            </a:extLst>
          </p:cNvPr>
          <p:cNvSpPr/>
          <p:nvPr/>
        </p:nvSpPr>
        <p:spPr>
          <a:xfrm>
            <a:off x="7422776" y="1121384"/>
            <a:ext cx="4619797" cy="29314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стимулировать творческую активность родителей через участие в мероприятиях, досугах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69533243-C07D-47B0-8BEB-BB4BECD1835B}"/>
              </a:ext>
            </a:extLst>
          </p:cNvPr>
          <p:cNvSpPr/>
          <p:nvPr/>
        </p:nvSpPr>
        <p:spPr>
          <a:xfrm>
            <a:off x="2130258" y="3735096"/>
            <a:ext cx="5442314" cy="29314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способствовать установлению партнерских отношений родителей и педагогов в вопросах воспитания и образования детей</a:t>
            </a:r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F3B4FE59-292A-4C40-A07B-972041CFBE64}"/>
              </a:ext>
            </a:extLst>
          </p:cNvPr>
          <p:cNvSpPr/>
          <p:nvPr/>
        </p:nvSpPr>
        <p:spPr>
          <a:xfrm>
            <a:off x="6858001" y="3681856"/>
            <a:ext cx="4827492" cy="29314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привлечь родителей к совместной деятельности в подготовке к празднику «День космонавтики»</a:t>
            </a:r>
          </a:p>
        </p:txBody>
      </p:sp>
    </p:spTree>
    <p:extLst>
      <p:ext uri="{BB962C8B-B14F-4D97-AF65-F5344CB8AC3E}">
        <p14:creationId xmlns:p14="http://schemas.microsoft.com/office/powerpoint/2010/main" val="301296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BE886D-DB5C-4CC6-8424-A3F935B56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15699-B423-43BD-97A8-C34468167469}"/>
              </a:ext>
            </a:extLst>
          </p:cNvPr>
          <p:cNvSpPr txBox="1"/>
          <p:nvPr/>
        </p:nvSpPr>
        <p:spPr>
          <a:xfrm>
            <a:off x="4155141" y="484094"/>
            <a:ext cx="6723529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Ожидаемые результаты</a:t>
            </a: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A1DDB058-6B4D-46C0-8585-8195A2CE8FCE}"/>
              </a:ext>
            </a:extLst>
          </p:cNvPr>
          <p:cNvSpPr/>
          <p:nvPr/>
        </p:nvSpPr>
        <p:spPr>
          <a:xfrm>
            <a:off x="2595282" y="1243430"/>
            <a:ext cx="4244606" cy="256311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азвитие у детей устойчивого познавательного интереса к космонавтике </a:t>
            </a: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965B0A64-0EE2-486C-AC91-8DF7E93A01EE}"/>
              </a:ext>
            </a:extLst>
          </p:cNvPr>
          <p:cNvSpPr/>
          <p:nvPr/>
        </p:nvSpPr>
        <p:spPr>
          <a:xfrm>
            <a:off x="8485093" y="1195131"/>
            <a:ext cx="3308159" cy="185735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богащение словарного запаса</a:t>
            </a: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AD868C8E-83C7-444A-8B1C-DAA7B85C4A09}"/>
              </a:ext>
            </a:extLst>
          </p:cNvPr>
          <p:cNvSpPr/>
          <p:nvPr/>
        </p:nvSpPr>
        <p:spPr>
          <a:xfrm>
            <a:off x="968006" y="3429000"/>
            <a:ext cx="4255578" cy="311971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оздание выставки продуктов детского творчества и совместного с родителями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B26D332F-5B92-41F1-8311-D559DFA398BA}"/>
              </a:ext>
            </a:extLst>
          </p:cNvPr>
          <p:cNvSpPr/>
          <p:nvPr/>
        </p:nvSpPr>
        <p:spPr>
          <a:xfrm>
            <a:off x="5654636" y="2541639"/>
            <a:ext cx="4244606" cy="210140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азвитие и закрепление навыков конструирования</a:t>
            </a:r>
            <a:endParaRPr lang="ru-RU" sz="2000" b="1" dirty="0">
              <a:solidFill>
                <a:srgbClr val="FF33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A1BDA534-645C-4789-B7E6-5A6C02E06598}"/>
              </a:ext>
            </a:extLst>
          </p:cNvPr>
          <p:cNvSpPr/>
          <p:nvPr/>
        </p:nvSpPr>
        <p:spPr>
          <a:xfrm>
            <a:off x="4601933" y="4463501"/>
            <a:ext cx="4141694" cy="21840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вовлечение родителей в педагогический процесс ДОУ</a:t>
            </a:r>
            <a:endParaRPr lang="ru-RU" sz="2000" b="1" dirty="0">
              <a:solidFill>
                <a:srgbClr val="FF33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3E677C8E-00DE-4864-98D8-3CB3940CAE79}"/>
              </a:ext>
            </a:extLst>
          </p:cNvPr>
          <p:cNvSpPr/>
          <p:nvPr/>
        </p:nvSpPr>
        <p:spPr>
          <a:xfrm>
            <a:off x="8485093" y="3943995"/>
            <a:ext cx="3496652" cy="16813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оздание макета «Космодром»</a:t>
            </a:r>
            <a:endParaRPr lang="ru-RU" sz="2000" b="1" dirty="0">
              <a:solidFill>
                <a:srgbClr val="FF33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8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B9FD1F-B87D-45C8-ADBE-EAD381FA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8A6E1-1EEC-4D53-853B-C88845441878}"/>
              </a:ext>
            </a:extLst>
          </p:cNvPr>
          <p:cNvSpPr txBox="1"/>
          <p:nvPr/>
        </p:nvSpPr>
        <p:spPr>
          <a:xfrm>
            <a:off x="2835965" y="1378226"/>
            <a:ext cx="89584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Технологическая карта к проек</a:t>
            </a:r>
            <a:r>
              <a:rPr lang="ru-RU" sz="3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ту «Загадочный мир космоса»</a:t>
            </a:r>
            <a:endParaRPr lang="ru-RU" sz="3200" b="1" dirty="0">
              <a:solidFill>
                <a:srgbClr val="7030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96EA48-1DD0-4E18-A358-1FA5D37C7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8" y="2779186"/>
            <a:ext cx="4664766" cy="396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9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EB940E-85B2-40DD-B2E2-E9F939F7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FE71993-D5FB-4102-A3C7-224D8293F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599080"/>
              </p:ext>
            </p:extLst>
          </p:nvPr>
        </p:nvGraphicFramePr>
        <p:xfrm>
          <a:off x="2528048" y="174812"/>
          <a:ext cx="9291918" cy="6548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834">
                  <a:extLst>
                    <a:ext uri="{9D8B030D-6E8A-4147-A177-3AD203B41FA5}">
                      <a16:colId xmlns:a16="http://schemas.microsoft.com/office/drawing/2014/main" val="1161094575"/>
                    </a:ext>
                  </a:extLst>
                </a:gridCol>
                <a:gridCol w="6710084">
                  <a:extLst>
                    <a:ext uri="{9D8B030D-6E8A-4147-A177-3AD203B41FA5}">
                      <a16:colId xmlns:a16="http://schemas.microsoft.com/office/drawing/2014/main" val="2870001252"/>
                    </a:ext>
                  </a:extLst>
                </a:gridCol>
              </a:tblGrid>
              <a:tr h="64564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>
                        <a:solidFill>
                          <a:srgbClr val="FF33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63045"/>
                  </a:ext>
                </a:extLst>
              </a:tr>
              <a:tr h="5903069"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Познавательно-исследователь-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b="1" dirty="0" err="1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ская</a:t>
                      </a:r>
                      <a:endParaRPr lang="ru-RU" b="1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Познавательные беседы: «Этот загадочный космос. Планеты солнечной системы», «Наша планета Земля», «Спутники Земли», «Первый космонавт»;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Наблюдение на прогулке за солнцем в пасмурную и ясную погоду, беседа «Самая горячая звезда»;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Эксперимент: «Что дальше – Солнце или облака?»;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Просмотр познавательных видеороликов и презентаций для дошкольников;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Рассматривание книг, атласов, альбомов о космосе, космонавтах, планетах;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Рассматривание картин советских и современных художников о космосе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46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92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2CEED2-18D5-4A29-8D06-33BE002AC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0C101442-0C45-4D22-9224-8B83373F2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415615"/>
              </p:ext>
            </p:extLst>
          </p:nvPr>
        </p:nvGraphicFramePr>
        <p:xfrm>
          <a:off x="2554941" y="165995"/>
          <a:ext cx="9318813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835">
                  <a:extLst>
                    <a:ext uri="{9D8B030D-6E8A-4147-A177-3AD203B41FA5}">
                      <a16:colId xmlns:a16="http://schemas.microsoft.com/office/drawing/2014/main" val="3885325574"/>
                    </a:ext>
                  </a:extLst>
                </a:gridCol>
                <a:gridCol w="6736978">
                  <a:extLst>
                    <a:ext uri="{9D8B030D-6E8A-4147-A177-3AD203B41FA5}">
                      <a16:colId xmlns:a16="http://schemas.microsoft.com/office/drawing/2014/main" val="1976310891"/>
                    </a:ext>
                  </a:extLst>
                </a:gridCol>
              </a:tblGrid>
              <a:tr h="626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FF33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20339"/>
                  </a:ext>
                </a:extLst>
              </a:tr>
              <a:tr h="3045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Информационный стенд «День космонавтики. 60лет со дня первого полета человека в космос»;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Папка-передвижка «Детям о космосе»;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Консультация «Развитие познавательной активности детей дошкольного возраста посредством формирования первичных представлений о космосе»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689612"/>
                  </a:ext>
                </a:extLst>
              </a:tr>
              <a:tr h="2507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Познавательно-игровая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Дидактические игры: «Разрезные картинки», «Составь ракету из геометрических фигур», «Чудесный мешочек», «Гости из космоса»;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Строительные игры: </a:t>
                      </a:r>
                      <a:r>
                        <a:rPr lang="ru-RU" sz="1800" b="0" baseline="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Строим из модулей ракету», «Постройка модели корабля по образцу», «Создание сказочного средства передвижения в космосе из Лего-конструктора»»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54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732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62297D-E489-4C76-B363-06715E882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9AF9524A-3E05-465B-BE2B-53047FABB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610753"/>
              </p:ext>
            </p:extLst>
          </p:nvPr>
        </p:nvGraphicFramePr>
        <p:xfrm>
          <a:off x="2531165" y="140790"/>
          <a:ext cx="9315694" cy="6596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856">
                  <a:extLst>
                    <a:ext uri="{9D8B030D-6E8A-4147-A177-3AD203B41FA5}">
                      <a16:colId xmlns:a16="http://schemas.microsoft.com/office/drawing/2014/main" val="4180558810"/>
                    </a:ext>
                  </a:extLst>
                </a:gridCol>
                <a:gridCol w="6707838">
                  <a:extLst>
                    <a:ext uri="{9D8B030D-6E8A-4147-A177-3AD203B41FA5}">
                      <a16:colId xmlns:a16="http://schemas.microsoft.com/office/drawing/2014/main" val="2641522827"/>
                    </a:ext>
                  </a:extLst>
                </a:gridCol>
              </a:tblGrid>
              <a:tr h="629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29518"/>
                  </a:ext>
                </a:extLst>
              </a:tr>
              <a:tr h="11685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algn="l"/>
                      <a:endParaRPr lang="ru-RU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Картотека дидактических игр для семейного досуга «Звездные игры»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7406"/>
                  </a:ext>
                </a:extLst>
              </a:tr>
              <a:tr h="476761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Познавательно-творческая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НОД по художественному творчеству «Рисование нетрадиционным способом «Космическое путешествие»»;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НОД по художественному творчеству «Лепка из пластилина «Космические корабли»»;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НОД по художественному творчеству «Аппликация «Звёздное небо»»;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Цикл бесед и НОД по познавательному развитию с использованием Лего-конструктора «Космическое путешествие», «Строительство летательных аппаратов для </a:t>
                      </a:r>
                      <a:r>
                        <a:rPr lang="ru-RU" sz="1800" kern="1200" dirty="0" err="1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Робика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» и «Звездный городок для Лего-человечков»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82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24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2C4174-63CD-4B67-BB2A-A0BC5869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1ED23D4-8E8A-4C7D-945D-CB03F1F5E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10632"/>
              </p:ext>
            </p:extLst>
          </p:nvPr>
        </p:nvGraphicFramePr>
        <p:xfrm>
          <a:off x="2568388" y="174812"/>
          <a:ext cx="9305366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071">
                  <a:extLst>
                    <a:ext uri="{9D8B030D-6E8A-4147-A177-3AD203B41FA5}">
                      <a16:colId xmlns:a16="http://schemas.microsoft.com/office/drawing/2014/main" val="59928255"/>
                    </a:ext>
                  </a:extLst>
                </a:gridCol>
                <a:gridCol w="6656295">
                  <a:extLst>
                    <a:ext uri="{9D8B030D-6E8A-4147-A177-3AD203B41FA5}">
                      <a16:colId xmlns:a16="http://schemas.microsoft.com/office/drawing/2014/main" val="3321647340"/>
                    </a:ext>
                  </a:extLst>
                </a:gridCol>
              </a:tblGrid>
              <a:tr h="636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539795"/>
                  </a:ext>
                </a:extLst>
              </a:tr>
              <a:tr h="6364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Создание Лего-макета «Космодром» из детских построек. Дополнение Лего-макета постройками и деталями с помощью деревянного конструктора, фигурками из Лего-набора «Люди разных профессий» и «Городские жители»;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Раскрашивание раскрасок «Планеты солнечной системы», «Космические корабли» в свободной детской деятельности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125469"/>
                  </a:ext>
                </a:extLst>
              </a:tr>
              <a:tr h="6364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Выставка 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рисунков и поделок из бросового материала совместного творчества детей и родителей «Космические фантазии»;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Картотека схем и образцов построек из разных видов конструктора на тему «Космос» для конструирования в кругу семьи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9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015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1931EC-B702-4D55-B094-4B8D1A25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9D5377EA-7AF3-4517-A82C-20092B484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01966"/>
              </p:ext>
            </p:extLst>
          </p:nvPr>
        </p:nvGraphicFramePr>
        <p:xfrm>
          <a:off x="2541494" y="161365"/>
          <a:ext cx="9332259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405">
                  <a:extLst>
                    <a:ext uri="{9D8B030D-6E8A-4147-A177-3AD203B41FA5}">
                      <a16:colId xmlns:a16="http://schemas.microsoft.com/office/drawing/2014/main" val="2561965622"/>
                    </a:ext>
                  </a:extLst>
                </a:gridCol>
                <a:gridCol w="6739854">
                  <a:extLst>
                    <a:ext uri="{9D8B030D-6E8A-4147-A177-3AD203B41FA5}">
                      <a16:colId xmlns:a16="http://schemas.microsoft.com/office/drawing/2014/main" val="953714683"/>
                    </a:ext>
                  </a:extLst>
                </a:gridCol>
              </a:tblGrid>
              <a:tr h="556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FF33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672238"/>
                  </a:ext>
                </a:extLst>
              </a:tr>
              <a:tr h="556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Социально-коммуникативная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Чтение художественной литературы: «Как солнце и Луна друг к другу в гости ходили» Албанская сказка, «Первый в космосе» В. Бороздин, «Как мальчик стал космонавтом» Л. Обухова, «Малышам о звездах и планетах» Е.П. Левитан;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Пальчиковые игры «Мы космический отряд», «Вокруг Земли»;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Считалки 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«Профессия - космонавт», «На Луне жил </a:t>
                      </a:r>
                      <a:r>
                        <a:rPr lang="ru-RU" sz="1800" kern="120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звездочет» и 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«Космические чистоговорки»;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Словесные игры «Дополни словечко», «Назови ласково», «Измени по образцу», «Что лишнее»;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Чтение и разучивание стихов о космосе;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Отгадывание «Космических загадок»</a:t>
                      </a: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8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78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B559D3-4249-4570-A78D-138D07181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D7CB1D1-7FE3-4827-92C6-76E1A11DB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73834"/>
              </p:ext>
            </p:extLst>
          </p:nvPr>
        </p:nvGraphicFramePr>
        <p:xfrm>
          <a:off x="2581835" y="188260"/>
          <a:ext cx="9291917" cy="6296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621">
                  <a:extLst>
                    <a:ext uri="{9D8B030D-6E8A-4147-A177-3AD203B41FA5}">
                      <a16:colId xmlns:a16="http://schemas.microsoft.com/office/drawing/2014/main" val="2293423150"/>
                    </a:ext>
                  </a:extLst>
                </a:gridCol>
                <a:gridCol w="6654296">
                  <a:extLst>
                    <a:ext uri="{9D8B030D-6E8A-4147-A177-3AD203B41FA5}">
                      <a16:colId xmlns:a16="http://schemas.microsoft.com/office/drawing/2014/main" val="2749851286"/>
                    </a:ext>
                  </a:extLst>
                </a:gridCol>
              </a:tblGrid>
              <a:tr h="637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309215"/>
                  </a:ext>
                </a:extLst>
              </a:tr>
              <a:tr h="1457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Сюжетно-ролевые игры «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Путешествие на звездолете», «Мы -космонавты», «Встреча с инопланетянами»;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Просмотр мультфильма «Белка и Стрелка. Озорная семейка»;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Театральная постановка из самодельных кукол «Космические путешествия»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070185"/>
                  </a:ext>
                </a:extLst>
              </a:tr>
              <a:tr h="3096125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Картотека речевых игр для семейного досуга «Космические игры»;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Памятка для родителей «Читаем и рассказываем дома о космосе»; </a:t>
                      </a: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Картотека загадок для семейного досуга «Загадки от космонавтов»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96056"/>
                  </a:ext>
                </a:extLst>
              </a:tr>
            </a:tbl>
          </a:graphicData>
        </a:graphic>
      </p:graphicFrame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7905E6F-400B-4669-96D6-2377965DB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982800"/>
              </p:ext>
            </p:extLst>
          </p:nvPr>
        </p:nvGraphicFramePr>
        <p:xfrm>
          <a:off x="2581835" y="6303978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9259882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64605748"/>
                    </a:ext>
                  </a:extLst>
                </a:gridCol>
              </a:tblGrid>
              <a:tr h="29583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27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4CFF6D-053F-4A97-8600-839E8D45F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C58C2D4-7A45-44CF-AF52-C1AD35C4D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283665"/>
              </p:ext>
            </p:extLst>
          </p:nvPr>
        </p:nvGraphicFramePr>
        <p:xfrm>
          <a:off x="2554942" y="146304"/>
          <a:ext cx="9305364" cy="642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088">
                  <a:extLst>
                    <a:ext uri="{9D8B030D-6E8A-4147-A177-3AD203B41FA5}">
                      <a16:colId xmlns:a16="http://schemas.microsoft.com/office/drawing/2014/main" val="4170766908"/>
                    </a:ext>
                  </a:extLst>
                </a:gridCol>
                <a:gridCol w="6685276">
                  <a:extLst>
                    <a:ext uri="{9D8B030D-6E8A-4147-A177-3AD203B41FA5}">
                      <a16:colId xmlns:a16="http://schemas.microsoft.com/office/drawing/2014/main" val="3242824513"/>
                    </a:ext>
                  </a:extLst>
                </a:gridCol>
              </a:tblGrid>
              <a:tr h="652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192984"/>
                  </a:ext>
                </a:extLst>
              </a:tr>
              <a:tr h="42862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Музыкальная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Слушание песен и космических мелодий: «Знаете, каким он парнем был» слова Н. Добронравова, музыка А. Пахмутовой из цикла Созвездие Гагарина, "Трава у дома" слова А. Поперечного, музыка В. </a:t>
                      </a:r>
                      <a:r>
                        <a:rPr lang="ru-RU" sz="1800" kern="1200" dirty="0" err="1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Мигуля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«Наш веселый экипаж» музыка Ю. </a:t>
                      </a:r>
                      <a:r>
                        <a:rPr lang="ru-RU" sz="1800" kern="1200" dirty="0" err="1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Чичкова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слова П. Синявского, «Космонавт» слова Г. </a:t>
                      </a:r>
                      <a:r>
                        <a:rPr lang="ru-RU" sz="1800" kern="1200" dirty="0" err="1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Шалаевой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Р. Алдониной, музыка В. Юдиной «Прекрасная планета» слова и музыка Николая </a:t>
                      </a:r>
                      <a:r>
                        <a:rPr lang="ru-RU" sz="1800" kern="1200" dirty="0" err="1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Моткова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Танцы детей в свободной деятельности «Звездная дискотека»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59551"/>
                  </a:ext>
                </a:extLst>
              </a:tr>
              <a:tr h="14908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Создание фонотеки для прослушивание космической музыки в детском саду и дома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43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410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3A536-24DF-4602-8FC3-044452398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3499B-55B3-4F71-8B2B-3BB2BBB86714}"/>
              </a:ext>
            </a:extLst>
          </p:cNvPr>
          <p:cNvSpPr txBox="1"/>
          <p:nvPr/>
        </p:nvSpPr>
        <p:spPr>
          <a:xfrm>
            <a:off x="2491409" y="1762539"/>
            <a:ext cx="6639339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Тип проекта: </a:t>
            </a:r>
            <a:r>
              <a:rPr lang="ru-RU" sz="2800" b="1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познавательно - творческий, социально-коммуникативный.</a:t>
            </a:r>
          </a:p>
          <a:p>
            <a:pPr algn="ctr">
              <a:spcAft>
                <a:spcPts val="800"/>
              </a:spcAft>
            </a:pPr>
            <a:endParaRPr lang="ru-RU" sz="2800" b="1" dirty="0">
              <a:solidFill>
                <a:srgbClr val="7030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sz="2800" b="1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краткосрочный, </a:t>
            </a: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05.04 по 16.04.2021г</a:t>
            </a:r>
          </a:p>
          <a:p>
            <a:pPr algn="ctr">
              <a:spcAft>
                <a:spcPts val="800"/>
              </a:spcAft>
            </a:pPr>
            <a:endParaRPr lang="ru-RU" sz="2800" b="1" dirty="0">
              <a:solidFill>
                <a:srgbClr val="7030A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Участники проекта: </a:t>
            </a:r>
            <a:r>
              <a:rPr lang="ru-RU" sz="2800" b="1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дети средней группы, педагоги, родители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942B05-0195-4DDC-845D-662EBDB31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r="8153"/>
          <a:stretch/>
        </p:blipFill>
        <p:spPr>
          <a:xfrm>
            <a:off x="8918714" y="3087756"/>
            <a:ext cx="2807102" cy="328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988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31DA16-D9CE-486E-9CE9-8643DBDD3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FEEC57E-A707-452A-B380-96C96DABA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508373"/>
              </p:ext>
            </p:extLst>
          </p:nvPr>
        </p:nvGraphicFramePr>
        <p:xfrm>
          <a:off x="2568387" y="174812"/>
          <a:ext cx="9224684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389">
                  <a:extLst>
                    <a:ext uri="{9D8B030D-6E8A-4147-A177-3AD203B41FA5}">
                      <a16:colId xmlns:a16="http://schemas.microsoft.com/office/drawing/2014/main" val="316698969"/>
                    </a:ext>
                  </a:extLst>
                </a:gridCol>
                <a:gridCol w="6656295">
                  <a:extLst>
                    <a:ext uri="{9D8B030D-6E8A-4147-A177-3AD203B41FA5}">
                      <a16:colId xmlns:a16="http://schemas.microsoft.com/office/drawing/2014/main" val="285029288"/>
                    </a:ext>
                  </a:extLst>
                </a:gridCol>
              </a:tblGrid>
              <a:tr h="552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35206"/>
                  </a:ext>
                </a:extLst>
              </a:tr>
              <a:tr h="552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Трудовая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Игры-импровизации «Порядок на космической станции», «Наша красивая и чистая планета»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Изготовление атрибутов для подвижных игр (маски «Планеты солнечной системы»)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04637"/>
                  </a:ext>
                </a:extLst>
              </a:tr>
              <a:tr h="5524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Помощь родителей в пополнении</a:t>
                      </a:r>
                      <a:r>
                        <a:rPr lang="ru-RU" sz="1800" baseline="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развивающей среды группы, в создании атрибутов для сюжетно-ролевых и подвижных игр (большой макет ракеты, шлемы космонавтов и др.), в создании альбома с иллюстрациями и картинами на тему «Космос», в создании самодельных кукол для театральной постановки;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800" baseline="0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aseline="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Субботник по уборке детского участка для прогулок и территории детского сада «Сохраним нашу планету»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41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538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23266-45F8-4957-9DB2-293169C00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5" y="0"/>
            <a:ext cx="11932755" cy="6858000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95E3A6F7-4D5E-4ECA-9247-CDC6C627B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81768"/>
              </p:ext>
            </p:extLst>
          </p:nvPr>
        </p:nvGraphicFramePr>
        <p:xfrm>
          <a:off x="2528047" y="188259"/>
          <a:ext cx="9278471" cy="446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665">
                  <a:extLst>
                    <a:ext uri="{9D8B030D-6E8A-4147-A177-3AD203B41FA5}">
                      <a16:colId xmlns:a16="http://schemas.microsoft.com/office/drawing/2014/main" val="1205638282"/>
                    </a:ext>
                  </a:extLst>
                </a:gridCol>
                <a:gridCol w="6619806">
                  <a:extLst>
                    <a:ext uri="{9D8B030D-6E8A-4147-A177-3AD203B41FA5}">
                      <a16:colId xmlns:a16="http://schemas.microsoft.com/office/drawing/2014/main" val="759518900"/>
                    </a:ext>
                  </a:extLst>
                </a:gridCol>
              </a:tblGrid>
              <a:tr h="650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 деятельности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33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Содержание деятельности 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23686"/>
                  </a:ext>
                </a:extLst>
              </a:tr>
              <a:tr h="1765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Двигательная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детьми</a:t>
                      </a:r>
                    </a:p>
                    <a:p>
                      <a:pPr algn="ctr"/>
                      <a:endParaRPr lang="ru-RU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Подвижные игры «Ракеты», «Космонавты»;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Физкультурная зарядка «Я хочу стать космонавтом!»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542365"/>
                  </a:ext>
                </a:extLst>
              </a:tr>
              <a:tr h="20441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Взаимодействие с родителями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1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Картотека подвижных игр для семейного досуга;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Спортивное развлечение совместно с родителями «Космические игры со Звездочетом»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389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E1C24B-9647-46E6-8AF4-C6FC58FB3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5273" r="8212" b="17923"/>
          <a:stretch/>
        </p:blipFill>
        <p:spPr>
          <a:xfrm>
            <a:off x="4532243" y="4648315"/>
            <a:ext cx="4478365" cy="220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07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67CE7C-E263-4C2A-AAFC-42DC3BC39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B6563-58B3-4E3F-BD77-5BD6204F1BEE}"/>
              </a:ext>
            </a:extLst>
          </p:cNvPr>
          <p:cNvSpPr txBox="1"/>
          <p:nvPr/>
        </p:nvSpPr>
        <p:spPr>
          <a:xfrm>
            <a:off x="3402106" y="712694"/>
            <a:ext cx="8538881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Продукт проектной деятельности</a:t>
            </a:r>
          </a:p>
          <a:p>
            <a:pPr indent="450215"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ru-RU" sz="28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макет «Космодром»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B490D8-1876-4B03-8889-8D5FD1AFE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-1798" r="11305" b="1798"/>
          <a:stretch/>
        </p:blipFill>
        <p:spPr>
          <a:xfrm rot="10800000">
            <a:off x="3211410" y="2149417"/>
            <a:ext cx="7969037" cy="445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104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93B09F-5552-4044-BEF1-F9FA2C3EB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5D9C1-7B53-4CB3-BAB6-00898E3161F5}"/>
              </a:ext>
            </a:extLst>
          </p:cNvPr>
          <p:cNvSpPr txBox="1"/>
          <p:nvPr/>
        </p:nvSpPr>
        <p:spPr>
          <a:xfrm>
            <a:off x="4081670" y="768627"/>
            <a:ext cx="7792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Продукты творческой деятельности детей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263AA6-D878-46CA-8FE5-1CAEE2D4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28695"/>
          <a:stretch/>
        </p:blipFill>
        <p:spPr>
          <a:xfrm rot="5400000">
            <a:off x="1363529" y="3989102"/>
            <a:ext cx="2967500" cy="246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2CAB3A-3B6B-4DE7-9026-5C71DAD2EA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21667"/>
          <a:stretch/>
        </p:blipFill>
        <p:spPr>
          <a:xfrm rot="10800000">
            <a:off x="3752434" y="1404596"/>
            <a:ext cx="3710606" cy="242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90B403-1380-48CA-B3CC-F04A06102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8737" r="17052" b="-8737"/>
          <a:stretch/>
        </p:blipFill>
        <p:spPr>
          <a:xfrm>
            <a:off x="7701585" y="3823998"/>
            <a:ext cx="3929369" cy="312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8C173A-8998-4E78-9CC9-747FFCFDA4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8" r="3456"/>
          <a:stretch/>
        </p:blipFill>
        <p:spPr>
          <a:xfrm>
            <a:off x="8113299" y="1610017"/>
            <a:ext cx="3159869" cy="212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DE8CD6-9B36-4ED3-AC2E-AA49FFD838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7" t="16551" r="20621" b="17807"/>
          <a:stretch/>
        </p:blipFill>
        <p:spPr>
          <a:xfrm rot="5400000">
            <a:off x="4783000" y="4027625"/>
            <a:ext cx="2146852" cy="273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60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E86851-6501-40A7-BBE8-296A4E62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24FF9F-4955-4E4C-AC0E-63DE8BEDB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2" y="1627857"/>
            <a:ext cx="3270138" cy="223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B2141-1527-4154-912F-EADE00866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617" r="41388" b="608"/>
          <a:stretch/>
        </p:blipFill>
        <p:spPr>
          <a:xfrm>
            <a:off x="5892747" y="3986104"/>
            <a:ext cx="3688688" cy="265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0E396-9F22-4A13-BA8C-357C455163B2}"/>
              </a:ext>
            </a:extLst>
          </p:cNvPr>
          <p:cNvSpPr txBox="1"/>
          <p:nvPr/>
        </p:nvSpPr>
        <p:spPr>
          <a:xfrm>
            <a:off x="4108174" y="583096"/>
            <a:ext cx="7752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Продукты творческой деятельности детей</a:t>
            </a:r>
            <a:endParaRPr lang="ru-RU" sz="2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FE1980-4ECA-497D-9FB6-8DBA898D46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7397" r="7901"/>
          <a:stretch/>
        </p:blipFill>
        <p:spPr>
          <a:xfrm>
            <a:off x="7984435" y="1413070"/>
            <a:ext cx="3613563" cy="235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6F767-E32C-404D-A103-F9D9EEE15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13587"/>
          <a:stretch/>
        </p:blipFill>
        <p:spPr>
          <a:xfrm rot="10800000">
            <a:off x="1578784" y="3986104"/>
            <a:ext cx="3452571" cy="247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246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45BDCA-384C-4AD1-8058-C0AE2C9FC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-1"/>
            <a:ext cx="1193275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526E89-ECCB-4867-ABB6-D382FA91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1364" b="8253"/>
          <a:stretch/>
        </p:blipFill>
        <p:spPr>
          <a:xfrm>
            <a:off x="866717" y="4006611"/>
            <a:ext cx="2960517" cy="261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72A76-086D-4768-91CC-D839C1DB24EC}"/>
              </a:ext>
            </a:extLst>
          </p:cNvPr>
          <p:cNvSpPr txBox="1"/>
          <p:nvPr/>
        </p:nvSpPr>
        <p:spPr>
          <a:xfrm>
            <a:off x="4068417" y="742123"/>
            <a:ext cx="7818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Познавательно-игровая деятельность 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2BE0A9-7682-445D-B4A0-7EEF2E93F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r="6441"/>
          <a:stretch/>
        </p:blipFill>
        <p:spPr>
          <a:xfrm rot="5400000">
            <a:off x="8553723" y="2218244"/>
            <a:ext cx="3829878" cy="231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54F19D-CB7A-4D80-BA17-C9432DB44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31318"/>
          <a:stretch/>
        </p:blipFill>
        <p:spPr>
          <a:xfrm rot="5400000">
            <a:off x="6032747" y="3338790"/>
            <a:ext cx="3657122" cy="290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07E71B-CBB0-4E11-BF82-C5F5AC7E6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r="20270"/>
          <a:stretch/>
        </p:blipFill>
        <p:spPr>
          <a:xfrm rot="5400000">
            <a:off x="3270239" y="1922546"/>
            <a:ext cx="3602955" cy="267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4E1CCA2F-AE98-4B02-896B-7A70DBA66083}"/>
              </a:ext>
            </a:extLst>
          </p:cNvPr>
          <p:cNvSpPr/>
          <p:nvPr/>
        </p:nvSpPr>
        <p:spPr>
          <a:xfrm>
            <a:off x="7713046" y="3793391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437D892-0A18-474E-9333-C07ED6E60940}"/>
              </a:ext>
            </a:extLst>
          </p:cNvPr>
          <p:cNvSpPr/>
          <p:nvPr/>
        </p:nvSpPr>
        <p:spPr>
          <a:xfrm>
            <a:off x="4867751" y="2306989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28DA92C-DBCE-44E3-BF10-4C1554D61FAA}"/>
              </a:ext>
            </a:extLst>
          </p:cNvPr>
          <p:cNvSpPr/>
          <p:nvPr/>
        </p:nvSpPr>
        <p:spPr>
          <a:xfrm>
            <a:off x="6713022" y="4362810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1BDEF31-66B5-45A2-86EC-E788F7F59BD2}"/>
              </a:ext>
            </a:extLst>
          </p:cNvPr>
          <p:cNvSpPr/>
          <p:nvPr/>
        </p:nvSpPr>
        <p:spPr>
          <a:xfrm>
            <a:off x="3046409" y="5414043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884D682-CE70-46C2-BCF9-56C685704899}"/>
              </a:ext>
            </a:extLst>
          </p:cNvPr>
          <p:cNvSpPr/>
          <p:nvPr/>
        </p:nvSpPr>
        <p:spPr>
          <a:xfrm>
            <a:off x="5611487" y="2534249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40937C9-B4D8-450C-AF9C-3A13FE0ABBCF}"/>
              </a:ext>
            </a:extLst>
          </p:cNvPr>
          <p:cNvSpPr/>
          <p:nvPr/>
        </p:nvSpPr>
        <p:spPr>
          <a:xfrm>
            <a:off x="8568032" y="4265227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70B4373-8AF6-407D-983B-5C0C2281FDF6}"/>
              </a:ext>
            </a:extLst>
          </p:cNvPr>
          <p:cNvSpPr/>
          <p:nvPr/>
        </p:nvSpPr>
        <p:spPr>
          <a:xfrm>
            <a:off x="10827527" y="2306989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4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0C45E-B7C1-407F-BF6A-9D2A6834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-1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503A8-BC25-4BA8-98A1-1DBEAEBB2FAD}"/>
              </a:ext>
            </a:extLst>
          </p:cNvPr>
          <p:cNvSpPr txBox="1"/>
          <p:nvPr/>
        </p:nvSpPr>
        <p:spPr>
          <a:xfrm>
            <a:off x="4187688" y="742122"/>
            <a:ext cx="7659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Познавательно-творческая деятельность 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099CE-7BBE-49BD-9072-B818EB3F9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23865"/>
          <a:stretch/>
        </p:blipFill>
        <p:spPr>
          <a:xfrm rot="5400000">
            <a:off x="1586504" y="3445200"/>
            <a:ext cx="3524525" cy="268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124FDA-8F0B-4053-B2F0-2DFFB06C4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/>
          <a:stretch/>
        </p:blipFill>
        <p:spPr>
          <a:xfrm rot="5400000">
            <a:off x="3810287" y="2220965"/>
            <a:ext cx="3919504" cy="224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25526-D031-4CD6-9317-051F1286B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16235"/>
          <a:stretch/>
        </p:blipFill>
        <p:spPr>
          <a:xfrm rot="5400000">
            <a:off x="6344498" y="3846941"/>
            <a:ext cx="3346134" cy="224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F3448D-2C82-470E-981C-253E4AF9A9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17553"/>
          <a:stretch/>
        </p:blipFill>
        <p:spPr>
          <a:xfrm rot="5400000">
            <a:off x="8805526" y="1752429"/>
            <a:ext cx="3461531" cy="272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24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6A80B2-0AAC-4A1D-AA42-4FF32F5DD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1" y="0"/>
            <a:ext cx="119327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2DCC2-3957-4193-8420-4768B421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r="21739"/>
          <a:stretch/>
        </p:blipFill>
        <p:spPr>
          <a:xfrm>
            <a:off x="3870677" y="1459107"/>
            <a:ext cx="4770783" cy="261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F177D-D04D-447A-80F2-34AA07270F8C}"/>
              </a:ext>
            </a:extLst>
          </p:cNvPr>
          <p:cNvSpPr txBox="1"/>
          <p:nvPr/>
        </p:nvSpPr>
        <p:spPr>
          <a:xfrm>
            <a:off x="3087758" y="463826"/>
            <a:ext cx="8786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Познавательно-исследовательская деятельность 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2EEC8-9C80-40A0-8637-4C6303D63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/>
          <a:stretch/>
        </p:blipFill>
        <p:spPr>
          <a:xfrm>
            <a:off x="5458320" y="4240695"/>
            <a:ext cx="3765194" cy="237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K:\100NIKON - копия\DSCN1623.JPG">
            <a:extLst>
              <a:ext uri="{FF2B5EF4-FFF2-40B4-BE49-F238E27FC236}">
                <a16:creationId xmlns:a16="http://schemas.microsoft.com/office/drawing/2014/main" id="{12888771-E423-4828-B975-6A2F714B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8504" y="4036173"/>
            <a:ext cx="358204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63F5D6-98BA-437E-8963-668B54F053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r="6441"/>
          <a:stretch/>
        </p:blipFill>
        <p:spPr>
          <a:xfrm rot="5400000">
            <a:off x="8638557" y="2659154"/>
            <a:ext cx="3829878" cy="231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2FF4AE8-3DD4-4463-99D8-6BF96EEB2EA2}"/>
              </a:ext>
            </a:extLst>
          </p:cNvPr>
          <p:cNvSpPr/>
          <p:nvPr/>
        </p:nvSpPr>
        <p:spPr>
          <a:xfrm>
            <a:off x="5719232" y="4223934"/>
            <a:ext cx="613830" cy="5215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C4224AD-8111-4770-9001-A9C351F1B0B6}"/>
              </a:ext>
            </a:extLst>
          </p:cNvPr>
          <p:cNvSpPr/>
          <p:nvPr/>
        </p:nvSpPr>
        <p:spPr>
          <a:xfrm>
            <a:off x="6781289" y="4333461"/>
            <a:ext cx="613830" cy="5215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C2640AC-984B-42E5-AC5E-FC1CD04D08B2}"/>
              </a:ext>
            </a:extLst>
          </p:cNvPr>
          <p:cNvSpPr/>
          <p:nvPr/>
        </p:nvSpPr>
        <p:spPr>
          <a:xfrm>
            <a:off x="10873633" y="2767759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B822B42-CA21-4DBD-BC1D-A5AD17E71E9E}"/>
              </a:ext>
            </a:extLst>
          </p:cNvPr>
          <p:cNvSpPr/>
          <p:nvPr/>
        </p:nvSpPr>
        <p:spPr>
          <a:xfrm>
            <a:off x="5764696" y="2013390"/>
            <a:ext cx="1016593" cy="65634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1AB936D-0901-48C6-BD73-B48B4B3F68F6}"/>
              </a:ext>
            </a:extLst>
          </p:cNvPr>
          <p:cNvSpPr/>
          <p:nvPr/>
        </p:nvSpPr>
        <p:spPr>
          <a:xfrm>
            <a:off x="4492487" y="2293932"/>
            <a:ext cx="1378226" cy="54008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F945A5B-8A9B-43BE-BB58-CE30D0987101}"/>
              </a:ext>
            </a:extLst>
          </p:cNvPr>
          <p:cNvSpPr/>
          <p:nvPr/>
        </p:nvSpPr>
        <p:spPr>
          <a:xfrm>
            <a:off x="4028660" y="2669732"/>
            <a:ext cx="1378226" cy="7164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6482BC6-5EE3-4431-B1A3-3F73E6782FE6}"/>
              </a:ext>
            </a:extLst>
          </p:cNvPr>
          <p:cNvSpPr/>
          <p:nvPr/>
        </p:nvSpPr>
        <p:spPr>
          <a:xfrm>
            <a:off x="6954377" y="1482724"/>
            <a:ext cx="661112" cy="81120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C493F8C-49D6-4C44-BC2B-3A5D8D0051A1}"/>
              </a:ext>
            </a:extLst>
          </p:cNvPr>
          <p:cNvSpPr/>
          <p:nvPr/>
        </p:nvSpPr>
        <p:spPr>
          <a:xfrm>
            <a:off x="4410242" y="4223934"/>
            <a:ext cx="613830" cy="4264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94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C06601-B0A3-4534-9FD2-C6893F006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0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87C89-A641-44DC-82B1-80D86F20BD4D}"/>
              </a:ext>
            </a:extLst>
          </p:cNvPr>
          <p:cNvSpPr txBox="1"/>
          <p:nvPr/>
        </p:nvSpPr>
        <p:spPr>
          <a:xfrm>
            <a:off x="3935896" y="755375"/>
            <a:ext cx="7182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Продукты совместной творческой деятельности детей и родителей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F61933-A6D4-48FD-AA08-BD6F56CC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6425" y="3988327"/>
            <a:ext cx="5780811" cy="26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B5CB0-58E6-4567-ABF9-BA0506AB1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r="12391"/>
          <a:stretch/>
        </p:blipFill>
        <p:spPr>
          <a:xfrm rot="10800000">
            <a:off x="2413050" y="1633115"/>
            <a:ext cx="3432684" cy="221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13E5A-2A58-48E7-93D7-872B21EE8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3" r="11795"/>
          <a:stretch/>
        </p:blipFill>
        <p:spPr>
          <a:xfrm rot="10800000">
            <a:off x="8549530" y="1630170"/>
            <a:ext cx="3217975" cy="221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1FEADF-1582-4106-86D1-5317B44AA7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13829"/>
          <a:stretch/>
        </p:blipFill>
        <p:spPr>
          <a:xfrm rot="5400000">
            <a:off x="9070287" y="4406044"/>
            <a:ext cx="2879037" cy="183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CF61CE-1A37-41E9-9EDB-5E05682CC2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r="17953"/>
          <a:stretch/>
        </p:blipFill>
        <p:spPr>
          <a:xfrm rot="5400000">
            <a:off x="5969753" y="1700399"/>
            <a:ext cx="2315085" cy="227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259FA0-836D-49DC-A291-3A1A2D1CCC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2792" r="8599" b="10701"/>
          <a:stretch/>
        </p:blipFill>
        <p:spPr>
          <a:xfrm rot="5400000">
            <a:off x="-148552" y="4242210"/>
            <a:ext cx="3598654" cy="144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9667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EF46A9-88A8-49AD-B7CB-31AF1EF4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AB955-E1F8-4B33-A25D-834B54B99B2C}"/>
              </a:ext>
            </a:extLst>
          </p:cNvPr>
          <p:cNvSpPr txBox="1"/>
          <p:nvPr/>
        </p:nvSpPr>
        <p:spPr>
          <a:xfrm>
            <a:off x="2637183" y="1696279"/>
            <a:ext cx="9303027" cy="4688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Шорыгина Т.А. «О космосе». Серия «Педагогические беседы». – М.: Книголюб, 2005г. 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Большая энциклопедия. Космос и астрономия: вопросы и ответы. - М.: ОЛМА </a:t>
            </a:r>
            <a:r>
              <a:rPr lang="ru-RU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Медия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Групп, 2013г. 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Волкова Е., Микерин С. «Играем в ученых» - Новосибирск, 2008г 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Левитан Е.П. «Малышам о звездах.»- М.,1986г.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Малофеева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Н.Н. «Энциклопедия дошкольника» - М.: ЗАО «РОСМЭН - ПРЕСС», 2008г.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Энциклопедия для детей. «Чудесная планета Земля». М., 2000 г.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Энциклопедия. «История открытий». - М.: РОСМЭН, 1995 г.</a:t>
            </a:r>
          </a:p>
          <a:p>
            <a:pPr marL="285750" indent="457200">
              <a:spcAft>
                <a:spcPts val="8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Интернет-ресурсы: skazochnikonline.ru doshkolnik.ru http://web0.eco1013.ncsrv.de/lego-duplo-designs </a:t>
            </a:r>
            <a:r>
              <a:rPr lang="ru-RU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яндекс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картинки о космосе, </a:t>
            </a:r>
            <a:r>
              <a:rPr lang="ru-RU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яндекс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картинки постройки из </a:t>
            </a:r>
            <a:r>
              <a:rPr lang="ru-RU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лего</a:t>
            </a:r>
            <a: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дупло. Фото из личного архива.</a:t>
            </a:r>
            <a:endParaRPr lang="ru-RU" sz="14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8CD7B-BD94-4639-83E9-1490896E04A9}"/>
              </a:ext>
            </a:extLst>
          </p:cNvPr>
          <p:cNvSpPr txBox="1"/>
          <p:nvPr/>
        </p:nvSpPr>
        <p:spPr>
          <a:xfrm>
            <a:off x="5632174" y="781878"/>
            <a:ext cx="2822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Ресурсы: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2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1D8BE3-AC72-43FE-AD42-06038583A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E552C-F21F-4604-98B8-3645F816E009}"/>
              </a:ext>
            </a:extLst>
          </p:cNvPr>
          <p:cNvSpPr txBox="1"/>
          <p:nvPr/>
        </p:nvSpPr>
        <p:spPr>
          <a:xfrm>
            <a:off x="1590261" y="1404730"/>
            <a:ext cx="10472116" cy="5419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Проблема: 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Поверхностные знания детей о космосе, первом человеке, полетевшем в космос, о существовании праздника в России - День космонавтики.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Актуальность проекта</a:t>
            </a:r>
            <a:r>
              <a:rPr lang="ru-RU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Тема актуальна, так как </a:t>
            </a: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дети имеют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поверхностные знания о празднике «День космонавтики», но проявляют огромный интерес, как человек попал в космос.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Знания детей в основном сформированы просмотром мультипликационных и художественных фильмов. Путешествие в космос они воспринимают как фантастическое событие, связанное с пришельцами и супергероями. Знания о том, как человек попал в космос, о том, как он там существует не конкретны и разрознены.</a:t>
            </a:r>
          </a:p>
        </p:txBody>
      </p:sp>
    </p:spTree>
    <p:extLst>
      <p:ext uri="{BB962C8B-B14F-4D97-AF65-F5344CB8AC3E}">
        <p14:creationId xmlns:p14="http://schemas.microsoft.com/office/powerpoint/2010/main" val="3485300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70FA51-8DDF-4139-B511-6924B3BA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" y="0"/>
            <a:ext cx="119402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654F4-B87D-4578-BF35-0C5936D8B0BD}"/>
              </a:ext>
            </a:extLst>
          </p:cNvPr>
          <p:cNvSpPr txBox="1"/>
          <p:nvPr/>
        </p:nvSpPr>
        <p:spPr>
          <a:xfrm>
            <a:off x="4020671" y="1855694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18C87-F56A-4504-A8B4-F148ED5AE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r="7697"/>
          <a:stretch/>
        </p:blipFill>
        <p:spPr>
          <a:xfrm>
            <a:off x="5555272" y="2655555"/>
            <a:ext cx="2926080" cy="340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D5C86A-C051-4A1B-9B32-D01943092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9510" b="7999"/>
          <a:stretch/>
        </p:blipFill>
        <p:spPr>
          <a:xfrm>
            <a:off x="8767559" y="3278620"/>
            <a:ext cx="2496789" cy="312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EFAE2-6BAE-4352-A2A0-080D25571C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-255" r="14402" b="6396"/>
          <a:stretch/>
        </p:blipFill>
        <p:spPr>
          <a:xfrm>
            <a:off x="2650435" y="3173384"/>
            <a:ext cx="2592165" cy="323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6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F568B3-560B-4B52-ABC1-774C27F9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F84A0-D515-4E59-BB00-692E6D99D902}"/>
              </a:ext>
            </a:extLst>
          </p:cNvPr>
          <p:cNvSpPr txBox="1"/>
          <p:nvPr/>
        </p:nvSpPr>
        <p:spPr>
          <a:xfrm>
            <a:off x="2623931" y="1537252"/>
            <a:ext cx="8786192" cy="495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М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етод проекта позволит детям усвоить сложный материал о космосе через совместный поиск решения проблемы, тем самым, делая познавательно-творческий процесс интересным и мотивационным.</a:t>
            </a:r>
          </a:p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 над проектом носит комплексный характер, включает все виды деятельности дошкольников. </a:t>
            </a:r>
          </a:p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Проектная конструктивная деятельность развивает творческую активность детей</a:t>
            </a: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помогает самому педагогу развиваться как творческой личности. </a:t>
            </a:r>
          </a:p>
          <a:p>
            <a:pPr indent="450215">
              <a:lnSpc>
                <a:spcPct val="150000"/>
              </a:lnSpc>
              <a:spcAft>
                <a:spcPts val="800"/>
              </a:spcAft>
            </a:pPr>
            <a:endParaRPr lang="ru-RU" sz="2000" dirty="0">
              <a:solidFill>
                <a:srgbClr val="FF33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4B5764-D334-497E-8AB0-72E91A51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F3E9C-A207-412D-B945-0BA8CDA083B1}"/>
              </a:ext>
            </a:extLst>
          </p:cNvPr>
          <p:cNvSpPr txBox="1"/>
          <p:nvPr/>
        </p:nvSpPr>
        <p:spPr>
          <a:xfrm>
            <a:off x="2544417" y="1656522"/>
            <a:ext cx="7686261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Данный проект направлен на развитие кругозора у детей, формирование у них познавательной активности, развитие творчества и фантазии, воспитание патриотических чувств (гордость за российских космонавтов - первооткрывателей космоса),             нравственных ценностей </a:t>
            </a: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(добрых,</a:t>
            </a: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дружественных отношений и т.д.).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77527B-30C6-45FC-A6D0-3265F1885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1801" r="4526" b="916"/>
          <a:stretch/>
        </p:blipFill>
        <p:spPr>
          <a:xfrm>
            <a:off x="9117495" y="3525078"/>
            <a:ext cx="2703443" cy="314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4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A5614-5191-4D4D-9AD6-A1EDB94EA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754D27-2065-43E0-A048-F582F3411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r="15132"/>
          <a:stretch/>
        </p:blipFill>
        <p:spPr>
          <a:xfrm>
            <a:off x="9146174" y="2279373"/>
            <a:ext cx="2769704" cy="432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1DE085-20E5-4249-82D0-98A6C3CD013A}"/>
              </a:ext>
            </a:extLst>
          </p:cNvPr>
          <p:cNvSpPr txBox="1"/>
          <p:nvPr/>
        </p:nvSpPr>
        <p:spPr>
          <a:xfrm>
            <a:off x="4343400" y="1060174"/>
            <a:ext cx="4493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Цель проекта:</a:t>
            </a:r>
            <a:endParaRPr lang="ru-RU" sz="32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A1DC5B8B-6AAF-4293-B67E-E3DB855D808E}"/>
              </a:ext>
            </a:extLst>
          </p:cNvPr>
          <p:cNvSpPr/>
          <p:nvPr/>
        </p:nvSpPr>
        <p:spPr>
          <a:xfrm>
            <a:off x="2205318" y="1644949"/>
            <a:ext cx="6844554" cy="505168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сформировать познавательный интерес и патриотические чувства у детей среднего дошкольного возраста через проектную деятельность                   Лего-конструирования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888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BF436B-7351-4299-B765-EE7F114B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5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21C33-BF4B-4BD3-8DC7-10DF7D2251AA}"/>
              </a:ext>
            </a:extLst>
          </p:cNvPr>
          <p:cNvSpPr txBox="1"/>
          <p:nvPr/>
        </p:nvSpPr>
        <p:spPr>
          <a:xfrm>
            <a:off x="4041913" y="424070"/>
            <a:ext cx="4956313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проекта: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45BFF43-FC9F-4234-A86B-9608E9C7B428}"/>
              </a:ext>
            </a:extLst>
          </p:cNvPr>
          <p:cNvSpPr/>
          <p:nvPr/>
        </p:nvSpPr>
        <p:spPr>
          <a:xfrm>
            <a:off x="2688377" y="1639833"/>
            <a:ext cx="4042639" cy="22517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сформировать представления детей о космосе</a:t>
            </a:r>
            <a:endParaRPr lang="ru-RU" sz="2000" b="1" dirty="0">
              <a:solidFill>
                <a:srgbClr val="FF33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13AE52E-405E-4A07-9B2B-CDBB9D109C55}"/>
              </a:ext>
            </a:extLst>
          </p:cNvPr>
          <p:cNvSpPr/>
          <p:nvPr/>
        </p:nvSpPr>
        <p:spPr>
          <a:xfrm>
            <a:off x="8023572" y="1107580"/>
            <a:ext cx="3873257" cy="22517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расширить знания детей о государственных праздниках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1823885-675B-473B-A6FC-B511D0245822}"/>
              </a:ext>
            </a:extLst>
          </p:cNvPr>
          <p:cNvSpPr/>
          <p:nvPr/>
        </p:nvSpPr>
        <p:spPr>
          <a:xfrm>
            <a:off x="1286630" y="3672761"/>
            <a:ext cx="4293705" cy="26106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формировать понятие о себе, как о жителе планеты Земля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58860-6637-4E53-AFE5-AF9902FF4C88}"/>
              </a:ext>
            </a:extLst>
          </p:cNvPr>
          <p:cNvSpPr txBox="1"/>
          <p:nvPr/>
        </p:nvSpPr>
        <p:spPr>
          <a:xfrm>
            <a:off x="4479235" y="1117894"/>
            <a:ext cx="4305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Образовательные:</a:t>
            </a:r>
            <a:r>
              <a:rPr lang="ru-RU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32273CB-73CF-4A91-AB4C-BDF92D6A15F6}"/>
              </a:ext>
            </a:extLst>
          </p:cNvPr>
          <p:cNvSpPr/>
          <p:nvPr/>
        </p:nvSpPr>
        <p:spPr>
          <a:xfrm>
            <a:off x="5448196" y="3110596"/>
            <a:ext cx="5710134" cy="36053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рассказать</a:t>
            </a: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историю полетов в космос,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о первом космонавте Юрии Гагарине, значении его деятельности для человечества</a:t>
            </a:r>
            <a:endParaRPr lang="ru-RU" sz="2000" b="1" dirty="0">
              <a:solidFill>
                <a:srgbClr val="FF33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4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16F975-E4B9-4DC5-904B-208EB3AC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6E5FC-7BA4-45D6-A9EA-5BD269854FA5}"/>
              </a:ext>
            </a:extLst>
          </p:cNvPr>
          <p:cNvSpPr txBox="1"/>
          <p:nvPr/>
        </p:nvSpPr>
        <p:spPr>
          <a:xfrm>
            <a:off x="3949148" y="304800"/>
            <a:ext cx="4837044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проекта: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604E3-EE44-4202-BB6C-44005B6899B3}"/>
              </a:ext>
            </a:extLst>
          </p:cNvPr>
          <p:cNvSpPr txBox="1"/>
          <p:nvPr/>
        </p:nvSpPr>
        <p:spPr>
          <a:xfrm>
            <a:off x="4986391" y="1014628"/>
            <a:ext cx="2792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Развивающие</a:t>
            </a:r>
            <a:r>
              <a:rPr lang="ru-RU" sz="24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24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652192-F989-4434-827D-2D02BE05DD36}"/>
              </a:ext>
            </a:extLst>
          </p:cNvPr>
          <p:cNvSpPr/>
          <p:nvPr/>
        </p:nvSpPr>
        <p:spPr>
          <a:xfrm>
            <a:off x="806972" y="1491656"/>
            <a:ext cx="4452730" cy="27299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развивать познавательные, интеллектуальные способности детей, их творческий потенциал и самостоятельность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DD52EED-7AD3-4F0D-83BB-FBD6715922B8}"/>
              </a:ext>
            </a:extLst>
          </p:cNvPr>
          <p:cNvSpPr/>
          <p:nvPr/>
        </p:nvSpPr>
        <p:spPr>
          <a:xfrm>
            <a:off x="8792557" y="5294664"/>
            <a:ext cx="3127513" cy="14610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развивать мышление, воображение и фантазию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E79547A-B876-4594-9034-85261871EAD2}"/>
              </a:ext>
            </a:extLst>
          </p:cNvPr>
          <p:cNvSpPr/>
          <p:nvPr/>
        </p:nvSpPr>
        <p:spPr>
          <a:xfrm>
            <a:off x="878901" y="4088615"/>
            <a:ext cx="5542979" cy="26468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развивать речь: формировать навыки связной речи, закрепить умение отгадывать загадки; упражнять в умении составлять полный аргументированный ответ на вопрос, активизировать словарь</a:t>
            </a:r>
            <a:r>
              <a:rPr lang="ru-RU" sz="1800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4263560-458F-4A35-8559-E1DA073C58B1}"/>
              </a:ext>
            </a:extLst>
          </p:cNvPr>
          <p:cNvSpPr/>
          <p:nvPr/>
        </p:nvSpPr>
        <p:spPr>
          <a:xfrm>
            <a:off x="5063196" y="1341019"/>
            <a:ext cx="6933679" cy="42171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развивать конструктивные способности: умение анализировать предмет, выделять его характерные особенности</a:t>
            </a:r>
            <a:r>
              <a:rPr lang="ru-RU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ru-RU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заранее обдумывать содержание будущей постройки; развивать навыки построения устойчивых моделей; формировать умение действовать в соответствии с инструкциями воспитателя, передавать особенности предметов средствами конструктора Лего</a:t>
            </a:r>
          </a:p>
        </p:txBody>
      </p:sp>
    </p:spTree>
    <p:extLst>
      <p:ext uri="{BB962C8B-B14F-4D97-AF65-F5344CB8AC3E}">
        <p14:creationId xmlns:p14="http://schemas.microsoft.com/office/powerpoint/2010/main" val="177513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DBCF3E-92C2-4989-A490-8AC4484C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2" y="0"/>
            <a:ext cx="119327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22088-2AE2-4DAA-9728-515A148E85D4}"/>
              </a:ext>
            </a:extLst>
          </p:cNvPr>
          <p:cNvSpPr txBox="1"/>
          <p:nvPr/>
        </p:nvSpPr>
        <p:spPr>
          <a:xfrm>
            <a:off x="3926541" y="416860"/>
            <a:ext cx="5220820" cy="73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проекта: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B1B2B-C049-49E1-907B-54D942749CA9}"/>
              </a:ext>
            </a:extLst>
          </p:cNvPr>
          <p:cNvSpPr txBox="1"/>
          <p:nvPr/>
        </p:nvSpPr>
        <p:spPr>
          <a:xfrm>
            <a:off x="4719918" y="1148279"/>
            <a:ext cx="3563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Воспитательные:</a:t>
            </a:r>
            <a:endParaRPr lang="ru-RU" sz="2400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6F5671B-58EF-46B4-A31A-E8CB461A1900}"/>
              </a:ext>
            </a:extLst>
          </p:cNvPr>
          <p:cNvSpPr/>
          <p:nvPr/>
        </p:nvSpPr>
        <p:spPr>
          <a:xfrm>
            <a:off x="2577352" y="1657797"/>
            <a:ext cx="4222378" cy="27244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воспитывать чувство гордости за историю своей страны                 (за достижения отечественных космонавтов)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AFB600-A7CE-4B7B-BAE9-E52F90381C19}"/>
              </a:ext>
            </a:extLst>
          </p:cNvPr>
          <p:cNvSpPr/>
          <p:nvPr/>
        </p:nvSpPr>
        <p:spPr>
          <a:xfrm>
            <a:off x="7521572" y="1565138"/>
            <a:ext cx="3818964" cy="21596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воспитывать бережное отношения к тому, что есть на нашей планете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BF77A98-9C92-4106-89EE-A67D378B2C48}"/>
              </a:ext>
            </a:extLst>
          </p:cNvPr>
          <p:cNvSpPr/>
          <p:nvPr/>
        </p:nvSpPr>
        <p:spPr>
          <a:xfrm>
            <a:off x="5078506" y="3536576"/>
            <a:ext cx="5768788" cy="31062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FF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воспитывать трудолюбие, коммуникативные навыки и дружеские взаимоотношения (стремление помогать друг другу, желание работать в коллективе)</a:t>
            </a:r>
          </a:p>
        </p:txBody>
      </p:sp>
    </p:spTree>
    <p:extLst>
      <p:ext uri="{BB962C8B-B14F-4D97-AF65-F5344CB8AC3E}">
        <p14:creationId xmlns:p14="http://schemas.microsoft.com/office/powerpoint/2010/main" val="4278779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1574</Words>
  <Application>Microsoft Office PowerPoint</Application>
  <PresentationFormat>Широкоэкранный</PresentationFormat>
  <Paragraphs>192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 notebook</dc:creator>
  <cp:lastModifiedBy>home notebook</cp:lastModifiedBy>
  <cp:revision>145</cp:revision>
  <dcterms:created xsi:type="dcterms:W3CDTF">2021-04-16T17:14:27Z</dcterms:created>
  <dcterms:modified xsi:type="dcterms:W3CDTF">2021-06-09T09:34:11Z</dcterms:modified>
</cp:coreProperties>
</file>