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3" r:id="rId2"/>
    <p:sldId id="265" r:id="rId3"/>
    <p:sldId id="266" r:id="rId4"/>
    <p:sldId id="267" r:id="rId5"/>
    <p:sldId id="256" r:id="rId6"/>
    <p:sldId id="270" r:id="rId7"/>
    <p:sldId id="257" r:id="rId8"/>
    <p:sldId id="268" r:id="rId9"/>
    <p:sldId id="258" r:id="rId10"/>
    <p:sldId id="259" r:id="rId11"/>
    <p:sldId id="260" r:id="rId12"/>
    <p:sldId id="261" r:id="rId13"/>
    <p:sldId id="269" r:id="rId14"/>
    <p:sldId id="272" r:id="rId15"/>
    <p:sldId id="274" r:id="rId16"/>
    <p:sldId id="275" r:id="rId17"/>
    <p:sldId id="26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359EE3-4B60-40EC-9FCC-E072143ED5C7}" type="datetimeFigureOut">
              <a:rPr lang="ru-RU" smtClean="0"/>
              <a:pPr/>
              <a:t>05.06.2021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3C3E70-4A94-422A-A137-A8F1F82507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5444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AFDEB-3C7A-4606-82DA-75881CD5EE19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13" Type="http://schemas.openxmlformats.org/officeDocument/2006/relationships/image" Target="../media/image13.gif"/><Relationship Id="rId3" Type="http://schemas.openxmlformats.org/officeDocument/2006/relationships/image" Target="../media/image3.gif"/><Relationship Id="rId7" Type="http://schemas.openxmlformats.org/officeDocument/2006/relationships/image" Target="../media/image7.gif"/><Relationship Id="rId12" Type="http://schemas.openxmlformats.org/officeDocument/2006/relationships/image" Target="../media/image12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11" Type="http://schemas.openxmlformats.org/officeDocument/2006/relationships/image" Target="../media/image11.gif"/><Relationship Id="rId5" Type="http://schemas.openxmlformats.org/officeDocument/2006/relationships/image" Target="../media/image5.gif"/><Relationship Id="rId10" Type="http://schemas.openxmlformats.org/officeDocument/2006/relationships/image" Target="../media/image10.gif"/><Relationship Id="rId4" Type="http://schemas.openxmlformats.org/officeDocument/2006/relationships/image" Target="../media/image4.png"/><Relationship Id="rId9" Type="http://schemas.openxmlformats.org/officeDocument/2006/relationships/image" Target="../media/image9.gif"/><Relationship Id="rId14" Type="http://schemas.openxmlformats.org/officeDocument/2006/relationships/image" Target="../media/image14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gif"/><Relationship Id="rId4" Type="http://schemas.openxmlformats.org/officeDocument/2006/relationships/image" Target="../media/image36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3%D1%80%D0%B8%D0%BF%D0%BF" TargetMode="External"/><Relationship Id="rId3" Type="http://schemas.openxmlformats.org/officeDocument/2006/relationships/image" Target="../media/image25.png"/><Relationship Id="rId7" Type="http://schemas.openxmlformats.org/officeDocument/2006/relationships/hyperlink" Target="http://ru.wikipedia.org/wiki/%D0%9F%D1%80%D0%BE%D1%81%D1%82%D1%83%D0%B4%D0%B0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/%D0%9E%D1%82%D0%B2%D0%B0%D1%80" TargetMode="External"/><Relationship Id="rId5" Type="http://schemas.openxmlformats.org/officeDocument/2006/relationships/hyperlink" Target="http://ru.wikipedia.org/w/index.php?title=%D0%9D%D0%B0%D0%BF%D0%B0%D1%80&amp;action=edit&amp;redlink=1" TargetMode="External"/><Relationship Id="rId10" Type="http://schemas.openxmlformats.org/officeDocument/2006/relationships/hyperlink" Target="http://ru.wikipedia.org/wiki/%D0%9C%D0%BE%D1%87%D0%B5%D0%B2%D0%BE%D0%B9_%D0%BF%D1%83%D0%B7%D1%8B%D1%80%D1%8C" TargetMode="External"/><Relationship Id="rId4" Type="http://schemas.openxmlformats.org/officeDocument/2006/relationships/hyperlink" Target="http://ru.wikipedia.org/wiki/%D0%9D%D0%B0%D1%81%D1%82%D0%BE%D0%B9" TargetMode="External"/><Relationship Id="rId9" Type="http://schemas.openxmlformats.org/officeDocument/2006/relationships/hyperlink" Target="http://ru.wikipedia.org/wiki/%D0%9F%D0%BE%D1%87%D0%BA%D0%B0_(%D0%B0%D0%BD%D0%B0%D1%82%D0%BE%D0%BC%D0%B8%D1%8F)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5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1538" y="1928802"/>
            <a:ext cx="738131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solidFill>
                  <a:schemeClr val="bg1"/>
                </a:solidFill>
              </a:rPr>
              <a:t>Ядовитые растения</a:t>
            </a:r>
            <a:endParaRPr lang="ru-RU" sz="66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bestgif.narod.ru_13117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286644" y="4714884"/>
            <a:ext cx="684422" cy="642942"/>
          </a:xfrm>
          <a:prstGeom prst="rect">
            <a:avLst/>
          </a:prstGeom>
        </p:spPr>
      </p:pic>
      <p:pic>
        <p:nvPicPr>
          <p:cNvPr id="6" name="Рисунок 5" descr="bestgif.narod.ru_13117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143240" y="3000372"/>
            <a:ext cx="532328" cy="500066"/>
          </a:xfrm>
          <a:prstGeom prst="rect">
            <a:avLst/>
          </a:prstGeom>
        </p:spPr>
      </p:pic>
      <p:pic>
        <p:nvPicPr>
          <p:cNvPr id="7" name="Рисунок 6" descr="bestgif.narod.ru_13117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14348" y="5857892"/>
            <a:ext cx="684396" cy="642918"/>
          </a:xfrm>
          <a:prstGeom prst="rect">
            <a:avLst/>
          </a:prstGeom>
        </p:spPr>
      </p:pic>
      <p:pic>
        <p:nvPicPr>
          <p:cNvPr id="8" name="Рисунок 7" descr="bestgif.narod.ru_13117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143900" y="6000768"/>
            <a:ext cx="608350" cy="571480"/>
          </a:xfrm>
          <a:prstGeom prst="rect">
            <a:avLst/>
          </a:prstGeom>
        </p:spPr>
      </p:pic>
      <p:pic>
        <p:nvPicPr>
          <p:cNvPr id="9" name="Рисунок 8" descr="Рисунок18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000364" y="0"/>
            <a:ext cx="1214446" cy="1247142"/>
          </a:xfrm>
          <a:prstGeom prst="rect">
            <a:avLst/>
          </a:prstGeom>
        </p:spPr>
      </p:pic>
      <p:pic>
        <p:nvPicPr>
          <p:cNvPr id="10" name="Picture 9" descr="b13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5506408"/>
            <a:ext cx="928662" cy="99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9" descr="b13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929058" y="3429000"/>
            <a:ext cx="928694" cy="994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0" descr="4"/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85786" y="3665954"/>
            <a:ext cx="1000132" cy="126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0" descr="4"/>
          <p:cNvPicPr>
            <a:picLocks noChangeAspect="1" noChangeArrowheads="1" noCrop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000628" y="2786058"/>
            <a:ext cx="559638" cy="70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0" descr="http://fantasyflash.ru/anime/flowers/image/flowers24.gif"/>
          <p:cNvPicPr>
            <a:picLocks noChangeAspect="1" noChangeArrowheads="1" noCrop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7219301" y="5929330"/>
            <a:ext cx="788281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0" descr="http://fantasyflash.ru/anime/flowers/image/flowers24.gif"/>
          <p:cNvPicPr>
            <a:picLocks noChangeAspect="1" noChangeArrowheads="1" noCrop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357158" y="2786058"/>
            <a:ext cx="714348" cy="647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0" descr="http://fantasyflash.ru/anime/flowers/image/flowers24.gif"/>
          <p:cNvPicPr>
            <a:picLocks noChangeAspect="1" noChangeArrowheads="1" noCrop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1928795" y="3775028"/>
            <a:ext cx="642942" cy="582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7" descr="b3b0a067af846a956f8a9cc4e9a7dfe5"/>
          <p:cNvPicPr>
            <a:picLocks noChangeAspect="1" noChangeArrowheads="1" noCrop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1571604" y="5665642"/>
            <a:ext cx="928694" cy="743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7" descr="b3b0a067af846a956f8a9cc4e9a7dfe5"/>
          <p:cNvPicPr>
            <a:picLocks noChangeAspect="1" noChangeArrowheads="1" noCrop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4572000" y="1785926"/>
            <a:ext cx="785818" cy="628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7" descr="b3b0a067af846a956f8a9cc4e9a7dfe5"/>
          <p:cNvPicPr>
            <a:picLocks noChangeAspect="1" noChangeArrowheads="1" noCrop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5643570" y="3857628"/>
            <a:ext cx="1000132" cy="800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071934" y="357166"/>
            <a:ext cx="47625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0" y="785794"/>
            <a:ext cx="509274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паслён</a:t>
            </a:r>
          </a:p>
          <a:p>
            <a:pPr algn="ctr"/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сладко-горький 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4143380"/>
            <a:ext cx="914400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Симптомы отравления паслёном сладко-горьким - боли в животе, </a:t>
            </a:r>
          </a:p>
          <a:p>
            <a:r>
              <a:rPr lang="ru-RU" sz="2400" b="1" dirty="0" smtClean="0"/>
              <a:t>тошнота, рвота, угнетение двигательной и психической </a:t>
            </a:r>
            <a:r>
              <a:rPr lang="ru-RU" sz="2400" b="1" dirty="0" err="1" smtClean="0"/>
              <a:t>активнос-ти</a:t>
            </a:r>
            <a:r>
              <a:rPr lang="ru-RU" sz="2400" b="1" dirty="0" smtClean="0"/>
              <a:t>,  затруднение дыхания, </a:t>
            </a:r>
            <a:r>
              <a:rPr lang="ru-RU" sz="2400" b="1" dirty="0" err="1" smtClean="0"/>
              <a:t>сердечно-сосудистая</a:t>
            </a:r>
            <a:r>
              <a:rPr lang="ru-RU" sz="2400" b="1" dirty="0" smtClean="0"/>
              <a:t> недостаточность.</a:t>
            </a:r>
          </a:p>
          <a:p>
            <a:r>
              <a:rPr lang="ru-RU" sz="2400" b="1" dirty="0" smtClean="0"/>
              <a:t> Первая помощь – промывание желудка.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14414" y="285728"/>
            <a:ext cx="28575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3" name="Прямоугольник 2"/>
          <p:cNvSpPr/>
          <p:nvPr/>
        </p:nvSpPr>
        <p:spPr>
          <a:xfrm>
            <a:off x="5000628" y="1285860"/>
            <a:ext cx="382668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воронец</a:t>
            </a:r>
            <a:r>
              <a:rPr lang="ru-RU" sz="720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endParaRPr lang="ru-RU" sz="7200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4180344"/>
            <a:ext cx="9144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Растение очень ядовито. Сок растения раздражающе действует на кожу человека, вплоть до образования волдырей. И даже небольшое количество мякоти ягоды достаточно чтобы вызвать сильнейшее расстройство желудочно-кишечного тракта. Не обманитесь тем, что ягоды поедаются птицами. Для птиц, в отличие от других теплокровных, воронец не представляет опасности. 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285728"/>
            <a:ext cx="4762500" cy="3571875"/>
          </a:xfrm>
          <a:prstGeom prst="round2DiagRect">
            <a:avLst/>
          </a:prstGeom>
          <a:noFill/>
          <a:ln w="38100">
            <a:solidFill>
              <a:srgbClr val="990AC6"/>
            </a:solidFill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5357818" y="857232"/>
            <a:ext cx="3578224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AF01B3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вороний</a:t>
            </a:r>
          </a:p>
          <a:p>
            <a:pPr algn="ctr"/>
            <a:r>
              <a:rPr lang="ru-RU" sz="720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AF01B3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глаз </a:t>
            </a:r>
            <a:endParaRPr lang="ru-RU" sz="7200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AF01B3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4286256"/>
            <a:ext cx="885828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Ягода и другие части растения ядовиты. Растение  вызывает раздражение желудочно-кишечного тракта, понос, тошноту, рвоту, резкое падение ритма сердца  и остановку сердца. 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500034" y="3286124"/>
            <a:ext cx="8429684" cy="375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latin typeface="Arial" charset="0"/>
              </a:rPr>
              <a:t>Ч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ерез несколько минут после попадания в организм  начинается рвота, длительная и неукротимая . При болиголове - рвота редкая и непродолжительная. слюнотечение, колики в животе. Затем появляется головокружение, шаткая походка, пена изо рта. Зрачки расширены, судороги сменяются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параличём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и смертью. </a:t>
            </a: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latin typeface="Arial" charset="0"/>
              </a:rPr>
              <a:t>Ч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ерез полчаса - жжение во рту, слюнотечение, покраснение кожи, тошнота, рвота, расширение зрачков и, позже, 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синюшность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кожи. Мышечные спазмы и конвульсии с нарушением дыхания, затем потеря сознания и смерть, часто в течении 1..2 часов после отравления.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4348" y="142852"/>
            <a:ext cx="3810026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4638984" y="1142984"/>
            <a:ext cx="450501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AF01B3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болиголов </a:t>
            </a:r>
            <a:endParaRPr lang="ru-RU" sz="7200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AF01B3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214290"/>
            <a:ext cx="4812091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5072067" y="1014225"/>
            <a:ext cx="407193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AF01B3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чемерица </a:t>
            </a:r>
            <a:endParaRPr lang="ru-RU" sz="7200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AF01B3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3714752"/>
            <a:ext cx="9144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Чемерица - смертельно ядовитое растение! </a:t>
            </a:r>
          </a:p>
          <a:p>
            <a:r>
              <a:rPr lang="ru-RU" sz="2800" b="1" dirty="0" smtClean="0"/>
              <a:t>Тошнота, рвота и замедление пульса - первые признаки отравления. В этом случае необходимо как можно </a:t>
            </a:r>
            <a:r>
              <a:rPr lang="ru-RU" sz="2800" b="1" dirty="0" err="1" smtClean="0"/>
              <a:t>ско-рее</a:t>
            </a:r>
            <a:r>
              <a:rPr lang="ru-RU" sz="2800" b="1" dirty="0" smtClean="0"/>
              <a:t> вывести яд из организма. 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714356"/>
            <a:ext cx="9013428" cy="50783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 рви в природе </a:t>
            </a:r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неизвест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</a:t>
            </a:r>
          </a:p>
          <a:p>
            <a:pPr algn="ctr"/>
            <a:r>
              <a:rPr lang="ru-RU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</a:t>
            </a:r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ые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тебе растения!                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Часто очень красивые </a:t>
            </a:r>
            <a:r>
              <a:rPr lang="ru-RU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расте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</a:t>
            </a:r>
          </a:p>
          <a:p>
            <a:pPr algn="ctr"/>
            <a:r>
              <a:rPr lang="ru-RU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ния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являются ядовитыми.   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 ешь незнакомые ягоды! </a:t>
            </a:r>
            <a:endParaRPr lang="ru-RU" sz="5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Picture 9" descr="b13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4849576"/>
            <a:ext cx="1542058" cy="1651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 descr="http://fantasyflash.ru/anime/flowers/image/flowers24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219301" y="5072074"/>
            <a:ext cx="1734219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7" descr="b3b0a067af846a956f8a9cc4e9a7dfe5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143769" y="1500187"/>
            <a:ext cx="1581132" cy="1265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0" descr="4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286248" y="4929198"/>
            <a:ext cx="1357322" cy="1714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-1"/>
            <a:ext cx="914400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Помощь при отравлении ядовитыми </a:t>
            </a:r>
            <a:r>
              <a:rPr lang="ru-RU" sz="2400" b="1" dirty="0" smtClean="0">
                <a:solidFill>
                  <a:srgbClr val="FF0000"/>
                </a:solidFill>
                <a:latin typeface="Arial" charset="0"/>
              </a:rPr>
              <a:t>растениями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/>
            </a:r>
            <a:b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</a:b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Промыть желудок - дать больному выпить подряд 5-6 стаканов воды или молока. Затем, раздражая пальцем или чайной ложкой корень языка или заднюю стенку глотки, вызвать рвоту, эту процедуру можно повторить 3-5 раз. </a:t>
            </a:r>
            <a:b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Уложить больного в постель.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Приложить тёплые грелки к рукам и ногам. </a:t>
            </a:r>
            <a:b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Непрерывно давать ему тёплое питье, а при резкой слабости -крепкий чай.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Если нет жидкого стула, только в первые часы после отравления  больному можно дать легкое слабительное средство (одна столовая ложка </a:t>
            </a:r>
            <a:r>
              <a:rPr kumimoji="0" lang="ru-RU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вазелино-вого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или </a:t>
            </a:r>
            <a:r>
              <a: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касторового масла).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/>
            </a:r>
            <a:b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Людям, склонным к гипотонии, давать слабительное малыми дозами, чтобы избежать резкого падения артериального давления из-за большой потери организмом жидкости. </a:t>
            </a:r>
            <a:b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Вызвать врача.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/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Рисунок6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00100" y="1071546"/>
            <a:ext cx="7335278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 природе ничего</a:t>
            </a:r>
          </a:p>
          <a:p>
            <a:pPr algn="ctr"/>
            <a:r>
              <a:rPr lang="ru-RU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лишнего нет!</a:t>
            </a:r>
            <a:endParaRPr lang="ru-RU" sz="72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3929066"/>
            <a:ext cx="84303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Относитесь к ней бережно!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5" name="Рисунок 4" descr="bestgif.narod.ru_13117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714612" y="5286388"/>
            <a:ext cx="1368844" cy="1285884"/>
          </a:xfrm>
          <a:prstGeom prst="rect">
            <a:avLst/>
          </a:prstGeom>
        </p:spPr>
      </p:pic>
      <p:pic>
        <p:nvPicPr>
          <p:cNvPr id="9" name="Рисунок 8" descr="Рисунок18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357422" y="0"/>
            <a:ext cx="1214446" cy="12471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" y="1285860"/>
            <a:ext cx="4056973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857620" y="214290"/>
            <a:ext cx="528638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/>
              <a:t>Многолетнее травянистое </a:t>
            </a:r>
            <a:r>
              <a:rPr lang="ru-RU" sz="2800" b="1" dirty="0" err="1" smtClean="0"/>
              <a:t>рас-тение</a:t>
            </a:r>
            <a:r>
              <a:rPr lang="ru-RU" sz="2800" b="1" dirty="0" smtClean="0"/>
              <a:t>. Красивые цветы ещё с древнейших времен </a:t>
            </a:r>
            <a:r>
              <a:rPr lang="ru-RU" sz="2800" b="1" dirty="0" err="1" smtClean="0"/>
              <a:t>привлека-ли</a:t>
            </a:r>
            <a:r>
              <a:rPr lang="ru-RU" sz="2800" b="1" dirty="0" smtClean="0"/>
              <a:t> к себе внимание своими ценными лекарственными свойствами. В сентябре на стрелке вместо цветов </a:t>
            </a:r>
            <a:r>
              <a:rPr lang="ru-RU" sz="2800" b="1" dirty="0" err="1" smtClean="0"/>
              <a:t>появ-ляются</a:t>
            </a:r>
            <a:r>
              <a:rPr lang="ru-RU" sz="2800" b="1" dirty="0" smtClean="0"/>
              <a:t> красно-оранжевые, как горошины, ягоды. В это время ягоды ландыша в большом количестве поедаются </a:t>
            </a:r>
            <a:r>
              <a:rPr lang="ru-RU" sz="2800" b="1" dirty="0" err="1" smtClean="0"/>
              <a:t>некото-рыми</a:t>
            </a:r>
            <a:r>
              <a:rPr lang="ru-RU" sz="2800" b="1" dirty="0" smtClean="0"/>
              <a:t> хищниками для изгнания кишечных паразитов. </a:t>
            </a:r>
          </a:p>
          <a:p>
            <a:pPr algn="just"/>
            <a:r>
              <a:rPr lang="ru-RU" sz="2800" dirty="0" smtClean="0"/>
              <a:t> </a:t>
            </a:r>
            <a:r>
              <a:rPr lang="ru-RU" sz="2800" b="1" dirty="0" smtClean="0">
                <a:solidFill>
                  <a:srgbClr val="FF0000"/>
                </a:solidFill>
              </a:rPr>
              <a:t>Все растение ландыша и ягоды очень ядовиты.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4286256"/>
            <a:ext cx="28953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андыш 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428604"/>
            <a:ext cx="3071834" cy="3058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357554" y="2643182"/>
            <a:ext cx="1809746" cy="1664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857620" y="357166"/>
            <a:ext cx="483818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Дурман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обыкновенный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4000504"/>
            <a:ext cx="9001156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</a:p>
          <a:p>
            <a:r>
              <a:rPr lang="ru-RU" sz="2800" b="1" dirty="0" smtClean="0"/>
              <a:t>Это - высокие травы с цельными листьями, несущими по краям крупные зубцы. Цветы большие, </a:t>
            </a:r>
            <a:r>
              <a:rPr lang="ru-RU" sz="2800" b="1" dirty="0" err="1" smtClean="0"/>
              <a:t>ворончатый</a:t>
            </a:r>
            <a:r>
              <a:rPr lang="ru-RU" sz="2800" b="1" dirty="0" smtClean="0"/>
              <a:t> складчатый венчик белый. Коробочка усажена шипами. Растёт преимущественно на сырых местах. </a:t>
            </a:r>
            <a:r>
              <a:rPr lang="ru-RU" sz="2800" b="1" dirty="0" smtClean="0">
                <a:solidFill>
                  <a:srgbClr val="FF0000"/>
                </a:solidFill>
              </a:rPr>
              <a:t>Всё растение сильно ядовито, особенно семена. Имеет ярко </a:t>
            </a:r>
            <a:r>
              <a:rPr lang="ru-RU" sz="2800" b="1" dirty="0" err="1" smtClean="0">
                <a:solidFill>
                  <a:srgbClr val="FF0000"/>
                </a:solidFill>
              </a:rPr>
              <a:t>выра-женный</a:t>
            </a:r>
            <a:r>
              <a:rPr lang="ru-RU" sz="2800" b="1" dirty="0" smtClean="0">
                <a:solidFill>
                  <a:srgbClr val="FF0000"/>
                </a:solidFill>
              </a:rPr>
              <a:t> неприятный запах. </a:t>
            </a:r>
          </a:p>
          <a:p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2524125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21569" y="0"/>
            <a:ext cx="2922431" cy="292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428860" y="1000108"/>
            <a:ext cx="38248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белладонна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3072348"/>
            <a:ext cx="9144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Белладонна относится к многолетним паслёновым растениям. Вырастает в высоту до двух метров. Отравляющие вещества в белладонне содержатся не только в чёрных или жёлтых ягодах, но и в её стебле, листьях и цветах. Опасной белладонну делает и то, что растёт она на протяжении всего лета и до поздней осени.  Ягоды белладонны имеют достаточно сладкий вкус, что привлекает детей. А фиолетовые цветы напоминают колокольчики. </a:t>
            </a:r>
            <a:r>
              <a:rPr lang="ru-RU" sz="2400" b="1" dirty="0" smtClean="0">
                <a:solidFill>
                  <a:srgbClr val="FF0000"/>
                </a:solidFill>
              </a:rPr>
              <a:t>При отравлении белладонной появляется ощущение сухости во рту, из-за чего сложно говорить и глотать, сердце начинает колотиться, а перед глазами мелькают мушки.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214810" y="428604"/>
            <a:ext cx="46010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елена чёрная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214290"/>
            <a:ext cx="3793525" cy="3074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214282" y="3286124"/>
            <a:ext cx="864399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Все части растения ядовиты.</a:t>
            </a:r>
          </a:p>
          <a:p>
            <a:pPr algn="just"/>
            <a:r>
              <a:rPr lang="ru-RU" sz="2800" b="1" dirty="0" smtClean="0"/>
              <a:t>В народной медицине белену применяют в качестве болеутоляющего средства при воспалениях, при вывихах, болях в суставах и т. д. Мазь из семян используют наружно при туберкулезе костей. Настой белены применяют при фурункулах в начале их появления, а мазью натираются при простуде, кашле, плеврите. 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929190" y="214290"/>
            <a:ext cx="391780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AF01B3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Наперстянка</a:t>
            </a:r>
          </a:p>
          <a:p>
            <a:pPr algn="ctr"/>
            <a:r>
              <a:rPr lang="ru-RU" sz="540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AF01B3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пурпурная </a:t>
            </a:r>
            <a:endParaRPr lang="ru-RU" sz="5400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AF01B3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2119" y="571480"/>
            <a:ext cx="4438443" cy="4254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14744" y="2928934"/>
            <a:ext cx="1643074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27654" name="Picture 6" descr="http://www.alins.ru/images/table/1_1.gif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2201525" y="-1516063"/>
            <a:ext cx="28575" cy="28575"/>
          </a:xfrm>
          <a:prstGeom prst="rect">
            <a:avLst/>
          </a:prstGeom>
          <a:noFill/>
        </p:spPr>
      </p:pic>
      <p:sp>
        <p:nvSpPr>
          <p:cNvPr id="27655" name="AutoShape 7" descr="http://www.alins.ru/img/emp.gif"/>
          <p:cNvSpPr>
            <a:spLocks noChangeAspect="1" noChangeArrowheads="1"/>
          </p:cNvSpPr>
          <p:nvPr/>
        </p:nvSpPr>
        <p:spPr bwMode="auto">
          <a:xfrm>
            <a:off x="12265025" y="-1516063"/>
            <a:ext cx="9525" cy="95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7656" name="Picture 8" descr="http://www.alins.ru/images/table/1_3.gif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2268200" y="-1516063"/>
            <a:ext cx="28575" cy="28575"/>
          </a:xfrm>
          <a:prstGeom prst="rect">
            <a:avLst/>
          </a:prstGeom>
          <a:noFill/>
        </p:spPr>
      </p:pic>
      <p:sp>
        <p:nvSpPr>
          <p:cNvPr id="27657" name="AutoShape 9" descr="http://www.alins.ru/img/emp.gif"/>
          <p:cNvSpPr>
            <a:spLocks noChangeAspect="1" noChangeArrowheads="1"/>
          </p:cNvSpPr>
          <p:nvPr/>
        </p:nvSpPr>
        <p:spPr bwMode="auto">
          <a:xfrm>
            <a:off x="12268200" y="-1516063"/>
            <a:ext cx="9525" cy="95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9" name="AutoShape 11" descr="http://www.alins.ru/img/emp.gif"/>
          <p:cNvSpPr>
            <a:spLocks noChangeAspect="1" noChangeArrowheads="1"/>
          </p:cNvSpPr>
          <p:nvPr/>
        </p:nvSpPr>
        <p:spPr bwMode="auto">
          <a:xfrm>
            <a:off x="14222413" y="-1516063"/>
            <a:ext cx="9525" cy="95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7660" name="Picture 12" descr="http://www.alins.ru/images/table/3_1.gif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285913" y="-1516063"/>
            <a:ext cx="28575" cy="28575"/>
          </a:xfrm>
          <a:prstGeom prst="rect">
            <a:avLst/>
          </a:prstGeom>
          <a:noFill/>
        </p:spPr>
      </p:pic>
      <p:sp>
        <p:nvSpPr>
          <p:cNvPr id="27661" name="AutoShape 13" descr="http://www.alins.ru/img/emp.gif"/>
          <p:cNvSpPr>
            <a:spLocks noChangeAspect="1" noChangeArrowheads="1"/>
          </p:cNvSpPr>
          <p:nvPr/>
        </p:nvSpPr>
        <p:spPr bwMode="auto">
          <a:xfrm>
            <a:off x="14285913" y="-1516063"/>
            <a:ext cx="9525" cy="95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7662" name="Picture 14" descr="http://www.alins.ru/images/table/3_3.gif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289088" y="-1516063"/>
            <a:ext cx="28575" cy="28575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142844" y="4786322"/>
            <a:ext cx="900115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/>
              <a:t>Считается одним из самых ядовитых растений. Ядовиты все части растения. Оно вызывает воспалительные процессы слизистых оболочек, подкожной клетчатки, а также вредно действует на сосудистую систему.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214678" y="3071810"/>
            <a:ext cx="307183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бузина</a:t>
            </a:r>
            <a:endParaRPr lang="ru-RU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266826" y="4143380"/>
            <a:ext cx="887717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У бузины ядовиты листья, цветки, незрелые плоды.   </a:t>
            </a:r>
            <a:r>
              <a:rPr kumimoji="0" lang="ru-RU" sz="9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/>
            </a:r>
            <a:br>
              <a:rPr kumimoji="0" lang="ru-RU" sz="9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Основные симптомы отравления - головокружение, головная боль,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слабость,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першение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в горле, боли в животе, тошнота, рвота.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357166"/>
            <a:ext cx="4276562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72066" y="285728"/>
            <a:ext cx="3444102" cy="2990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214282" y="5072074"/>
            <a:ext cx="821537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/>
              <a:t>Препараты из цветков бузины чёрной обладают потогонным, мочегонным, противовоспалительным, дезинфицирующим действием. Их применяют в виде </a:t>
            </a:r>
            <a:r>
              <a:rPr lang="ru-RU" sz="2000" b="1" dirty="0" smtClean="0">
                <a:hlinkClick r:id="rId4" tooltip="Настой"/>
              </a:rPr>
              <a:t>настоев</a:t>
            </a:r>
            <a:r>
              <a:rPr lang="ru-RU" sz="2000" b="1" dirty="0" smtClean="0"/>
              <a:t>, </a:t>
            </a:r>
            <a:r>
              <a:rPr lang="ru-RU" sz="2000" b="1" dirty="0" err="1" smtClean="0">
                <a:hlinkClick r:id="rId5" tooltip="Напар (такой страницы не существует)"/>
              </a:rPr>
              <a:t>напаров</a:t>
            </a:r>
            <a:r>
              <a:rPr lang="ru-RU" sz="2000" b="1" dirty="0" smtClean="0"/>
              <a:t>, </a:t>
            </a:r>
            <a:r>
              <a:rPr lang="ru-RU" sz="2000" b="1" dirty="0" smtClean="0">
                <a:hlinkClick r:id="rId6" tooltip="Отвар"/>
              </a:rPr>
              <a:t>отваров</a:t>
            </a:r>
            <a:r>
              <a:rPr lang="ru-RU" sz="2000" b="1" dirty="0" smtClean="0"/>
              <a:t>; при </a:t>
            </a:r>
            <a:r>
              <a:rPr lang="ru-RU" sz="2000" b="1" dirty="0" smtClean="0">
                <a:hlinkClick r:id="rId7" tooltip="Простуда"/>
              </a:rPr>
              <a:t>простуде</a:t>
            </a:r>
            <a:r>
              <a:rPr lang="ru-RU" sz="2000" b="1" dirty="0" smtClean="0"/>
              <a:t>, </a:t>
            </a:r>
            <a:r>
              <a:rPr lang="ru-RU" sz="2000" b="1" dirty="0" smtClean="0">
                <a:hlinkClick r:id="rId8" tooltip="Грипп"/>
              </a:rPr>
              <a:t>гриппе</a:t>
            </a:r>
            <a:r>
              <a:rPr lang="ru-RU" sz="2000" b="1" dirty="0" smtClean="0"/>
              <a:t>, заболеваниях верхних дыхательных путей, </a:t>
            </a:r>
            <a:r>
              <a:rPr lang="ru-RU" sz="2000" b="1" dirty="0" smtClean="0">
                <a:hlinkClick r:id="rId9" tooltip="Почка (анатомия)"/>
              </a:rPr>
              <a:t>почек</a:t>
            </a:r>
            <a:r>
              <a:rPr lang="ru-RU" sz="2000" b="1" dirty="0" smtClean="0"/>
              <a:t> и </a:t>
            </a:r>
            <a:r>
              <a:rPr lang="ru-RU" sz="2000" b="1" dirty="0" smtClean="0">
                <a:hlinkClick r:id="rId10" tooltip="Мочевой пузырь"/>
              </a:rPr>
              <a:t>мочевого пузыря</a:t>
            </a:r>
            <a:r>
              <a:rPr lang="ru-RU" sz="2000" b="1" dirty="0" smtClean="0"/>
              <a:t>, для полоскания полости рта.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0"/>
            <a:ext cx="4928780" cy="307181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5286380" y="642918"/>
            <a:ext cx="164307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вех</a:t>
            </a:r>
            <a:endParaRPr lang="ru-RU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3143248"/>
            <a:ext cx="91440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Все части веха при растирании между пальцами выделяют специфический неприятный запах. Растение ядовитое в любом виде.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Особо ядовит сладкий стебель и сладковатое, с приятным запахом (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напоми-нающим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запах сушеных яблок) корневище. Корневище </a:t>
            </a:r>
            <a:r>
              <a:rPr lang="ru-RU" b="1" dirty="0" smtClean="0">
                <a:latin typeface="Arial" charset="0"/>
              </a:rPr>
              <a:t>веха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ошибочно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прини-мают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за репу. Если его съесть, то через 15-20 минут появляется недомогание, слюнотечение, рвота, боль в животе, понос, а затем судорожные припадки, на фоне которых возможна остановка дыхания и сердца. 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Растёт вех на сырых, болотистых местах. Внешнее сходство с морковью и выраженный морковный запах подземной части приводили к трагическим отравлениям детей.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1214422"/>
            <a:ext cx="4214810" cy="3161108"/>
          </a:xfrm>
          <a:prstGeom prst="roundRect">
            <a:avLst/>
          </a:prstGeom>
          <a:noFill/>
          <a:ln w="38100">
            <a:solidFill>
              <a:srgbClr val="0066FF"/>
            </a:solidFill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4876" y="1285860"/>
            <a:ext cx="4175756" cy="3148387"/>
          </a:xfrm>
          <a:prstGeom prst="roundRect">
            <a:avLst/>
          </a:prstGeom>
          <a:noFill/>
          <a:ln w="38100">
            <a:solidFill>
              <a:srgbClr val="0066FF"/>
            </a:solidFill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142844" y="4572008"/>
            <a:ext cx="850112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После употребления ягод бирючины через 1-2 часа возникают диарея, колики, слабость, потеря координации, конвульсии, в тяжёлых случаях возможен летальный исход.</a:t>
            </a:r>
            <a:endParaRPr lang="ru-RU" sz="32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928926" y="285728"/>
            <a:ext cx="32736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бирючина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684</Words>
  <Application>Microsoft Office PowerPoint</Application>
  <PresentationFormat>Экран (4:3)</PresentationFormat>
  <Paragraphs>58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Татьяна</cp:lastModifiedBy>
  <cp:revision>60</cp:revision>
  <dcterms:modified xsi:type="dcterms:W3CDTF">2021-06-05T07:18:28Z</dcterms:modified>
</cp:coreProperties>
</file>