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302" r:id="rId3"/>
    <p:sldId id="272" r:id="rId4"/>
    <p:sldId id="289" r:id="rId5"/>
    <p:sldId id="298" r:id="rId6"/>
    <p:sldId id="284" r:id="rId7"/>
    <p:sldId id="285" r:id="rId8"/>
    <p:sldId id="256" r:id="rId9"/>
    <p:sldId id="287" r:id="rId10"/>
    <p:sldId id="264" r:id="rId11"/>
    <p:sldId id="290" r:id="rId12"/>
    <p:sldId id="286" r:id="rId13"/>
    <p:sldId id="291" r:id="rId14"/>
    <p:sldId id="299" r:id="rId15"/>
    <p:sldId id="261" r:id="rId16"/>
    <p:sldId id="300" r:id="rId17"/>
    <p:sldId id="301" r:id="rId18"/>
    <p:sldId id="268" r:id="rId19"/>
    <p:sldId id="269" r:id="rId20"/>
    <p:sldId id="297" r:id="rId21"/>
    <p:sldId id="294" r:id="rId22"/>
    <p:sldId id="274" r:id="rId23"/>
    <p:sldId id="257" r:id="rId24"/>
    <p:sldId id="295" r:id="rId25"/>
    <p:sldId id="277" r:id="rId26"/>
    <p:sldId id="292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60"/>
  </p:normalViewPr>
  <p:slideViewPr>
    <p:cSldViewPr>
      <p:cViewPr>
        <p:scale>
          <a:sx n="69" d="100"/>
          <a:sy n="69" d="100"/>
        </p:scale>
        <p:origin x="-140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31E28-2338-4E84-B90B-F014E7D7F27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5C930-CA0E-4D83-8C11-04933835D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3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4FAC9-F254-4AE9-9225-BE6015C1FF0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3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9;&#1085;&#1086;&#1077;%20&#1085;&#1091;&#1078;&#1085;&#1086;&#1077;\2018-2019%20&#1091;&#1095;.&#1075;&#1086;&#1076;\2017%20&#1075;\&#1086;&#1090;%20&#1057;&#1072;&#1082;&#1091;&#1085;%20&#1048;.&#1042;.%20&#1085;&#1072;%20&#1089;&#1072;&#1081;&#1090;%20&#1096;&#1082;&#1086;&#1083;&#1099;%20&#1089;&#1088;&#1086;&#1095;&#1085;&#1086;\&#1044;&#1083;&#1103;%20&#1089;&#1072;&#1081;&#1090;&#1072;%20&#1096;&#1082;&#1086;&#1083;&#1099;\&#1054;&#1090;&#1082;&#1088;&#1099;&#1090;&#1099;&#1081;%20&#1091;&#1088;&#1086;&#1082;%20%20&#1058;&#1077;&#1084;&#1072;%20&#1056;&#1086;&#1076;&#1080;&#1085;&#1099;%20&#1074;%20&#1090;&#1074;&#1086;&#1088;&#1095;&#1077;&#1089;&#1090;&#1074;&#1077;%20&#1057;.&#1040;.%20&#1045;&#1089;&#1077;&#1085;&#1080;&#1085;&#1072;\05%20-%20&#1057;.%20&#1040;.%20&#1045;&#1089;&#1077;&#1085;&#1080;&#1085;.%20_&#1071;%20&#1087;&#1086;&#1082;&#1080;&#1085;&#1091;&#1083;%20&#1088;&#1086;&#1076;&#1080;&#1084;&#1099;&#1081;%20&#1076;&#1086;&#1084;..._.mp3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9;&#1085;&#1086;&#1077;%20&#1085;&#1091;&#1078;&#1085;&#1086;&#1077;\2018-2019%20&#1091;&#1095;.&#1075;&#1086;&#1076;\2017%20&#1075;\&#1086;&#1090;%20&#1057;&#1072;&#1082;&#1091;&#1085;%20&#1048;.&#1042;.%20&#1085;&#1072;%20&#1089;&#1072;&#1081;&#1090;%20&#1096;&#1082;&#1086;&#1083;&#1099;%20&#1089;&#1088;&#1086;&#1095;&#1085;&#1086;\&#1044;&#1083;&#1103;%20&#1089;&#1072;&#1081;&#1090;&#1072;%20&#1096;&#1082;&#1086;&#1083;&#1099;\&#1054;&#1090;&#1082;&#1088;&#1099;&#1090;&#1099;&#1081;%20&#1091;&#1088;&#1086;&#1082;%20%20&#1058;&#1077;&#1084;&#1072;%20&#1056;&#1086;&#1076;&#1080;&#1085;&#1099;%20&#1074;%20&#1090;&#1074;&#1086;&#1088;&#1095;&#1077;&#1089;&#1090;&#1074;&#1077;%20&#1057;.&#1040;.%20&#1045;&#1089;&#1077;&#1085;&#1080;&#1085;&#1072;\&#1086;&#1090;&#1075;&#1086;&#1074;&#1086;&#1088;&#1080;&#1083;&#1072;%20&#1088;&#1086;&#1097;&#1072;%20&#1084;&#1080;&#1085;&#1091;&#1089;%20(mp3cut.ru)%20&#1086;&#1073;&#1088;&#1077;&#1079;&#1082;&#1072;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23528" y="1600200"/>
            <a:ext cx="8820472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Из русской литературы ХХ века.</a:t>
            </a:r>
          </a:p>
          <a:p>
            <a:pPr>
              <a:spcBef>
                <a:spcPts val="0"/>
              </a:spcBef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Поэтическое изображение дома, Родины, природы в стихотворениях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С.А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Есенина.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48691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Сакун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0932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Санкт-Петербург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55160" cy="14176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Литературные места России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071546"/>
            <a:ext cx="6615130" cy="5054617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Село Константиново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(Рязанская область)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452a8cc3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1538"/>
            <a:ext cx="2024045" cy="151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2817"/>
            <a:ext cx="2000232" cy="120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YZAN_5-05.07.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36182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6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47807"/>
            <a:ext cx="2062038" cy="138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Конкурс 2015 г\Есенин\Картинки\дом\oseny.jpg"/>
          <p:cNvPicPr>
            <a:picLocks noChangeAspect="1" noChangeArrowheads="1"/>
          </p:cNvPicPr>
          <p:nvPr/>
        </p:nvPicPr>
        <p:blipFill>
          <a:blip r:embed="rId6" cstate="print"/>
          <a:srcRect l="6655" t="13310" r="21251"/>
          <a:stretch>
            <a:fillRect/>
          </a:stretch>
        </p:blipFill>
        <p:spPr bwMode="auto">
          <a:xfrm>
            <a:off x="2123728" y="2348880"/>
            <a:ext cx="4680520" cy="375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onstantinovo.__2820_29.jpg"/>
          <p:cNvPicPr>
            <a:picLocks noChangeAspect="1"/>
          </p:cNvPicPr>
          <p:nvPr/>
        </p:nvPicPr>
        <p:blipFill>
          <a:blip r:embed="rId7" cstate="print"/>
          <a:srcRect l="10868" t="7246" r="14530"/>
          <a:stretch>
            <a:fillRect/>
          </a:stretch>
        </p:blipFill>
        <p:spPr>
          <a:xfrm>
            <a:off x="6563011" y="4221088"/>
            <a:ext cx="2580989" cy="213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79388" y="1484313"/>
            <a:ext cx="77724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ru-RU" sz="4800" b="1" dirty="0"/>
              <a:t>Погасите прерывистым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800" b="1" dirty="0"/>
              <a:t>выдохом воображаемые свечи.</a:t>
            </a:r>
          </a:p>
        </p:txBody>
      </p:sp>
      <p:pic>
        <p:nvPicPr>
          <p:cNvPr id="14339" name="Picture 4" descr="candlit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652963"/>
            <a:ext cx="13763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andlit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24400"/>
            <a:ext cx="1323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andlit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724400"/>
            <a:ext cx="1323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andlit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581525"/>
            <a:ext cx="14303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827088" y="4652963"/>
            <a:ext cx="574675" cy="576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627313" y="4797425"/>
            <a:ext cx="574675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500563" y="4724400"/>
            <a:ext cx="574675" cy="576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443663" y="4724400"/>
            <a:ext cx="574675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762000" y="2286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/>
      <p:bldP spid="22538" grpId="0" animBg="1"/>
      <p:bldP spid="225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6725_ese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212" y="1484784"/>
            <a:ext cx="3568777" cy="5157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260647"/>
            <a:ext cx="4158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420888"/>
            <a:ext cx="2808312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Стихи мои,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спокойно расскажите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 жизнь мою…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708" t="14948" r="24064"/>
          <a:stretch>
            <a:fillRect/>
          </a:stretch>
        </p:blipFill>
        <p:spPr bwMode="auto">
          <a:xfrm>
            <a:off x="539552" y="1484784"/>
            <a:ext cx="4032448" cy="3943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покинул родимый дом…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admin\Desktop\25 февраля 2016 год Конкурс\00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924" y="1556792"/>
            <a:ext cx="2593333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594928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Предположение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 чём это стихотворение?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708" t="14948" r="24064"/>
          <a:stretch>
            <a:fillRect/>
          </a:stretch>
        </p:blipFill>
        <p:spPr bwMode="auto">
          <a:xfrm>
            <a:off x="251520" y="1700808"/>
            <a:ext cx="4608512" cy="450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покинул родимый дом…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5 - С. А. Есенин. _Я покинул родимый дом...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436568"/>
            <a:ext cx="304800" cy="304800"/>
          </a:xfrm>
          <a:prstGeom prst="rect">
            <a:avLst/>
          </a:prstGeom>
        </p:spPr>
      </p:pic>
      <p:pic>
        <p:nvPicPr>
          <p:cNvPr id="7" name="Picture 3" descr="C:\Users\admin\Desktop\25 февраля 2016 год Конкурс\00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556792"/>
            <a:ext cx="3000130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\Desktop\Новая папка\Конкурс 2015\Конспекты урок и презентация 2016 февраль\Картинки\дом\es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744748" cy="505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Я покинул родимый дом…</a:t>
            </a:r>
            <a:endParaRPr lang="ru-RU" dirty="0"/>
          </a:p>
        </p:txBody>
      </p:sp>
      <p:pic>
        <p:nvPicPr>
          <p:cNvPr id="5" name="Picture 2" descr="C:\Users\Кирил\Desktop\Новая папка\Конкурс 2015\Конспекты урок и презентация 2016 февраль\Картинки\дом\Foto_87_Al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6954178" cy="4629495"/>
          </a:xfrm>
          <a:prstGeom prst="rect">
            <a:avLst/>
          </a:prstGeom>
          <a:noFill/>
        </p:spPr>
      </p:pic>
      <p:pic>
        <p:nvPicPr>
          <p:cNvPr id="6" name="Picture 2" descr="C:\Users\Кирил\Desktop\Новая папка\Конкурс 2015\Конспекты урок и презентация 2016 февраль\Картинки\дом\8af4b48e4e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6936770" cy="5202577"/>
          </a:xfrm>
          <a:prstGeom prst="rect">
            <a:avLst/>
          </a:prstGeom>
          <a:noFill/>
        </p:spPr>
      </p:pic>
      <p:pic>
        <p:nvPicPr>
          <p:cNvPr id="7" name="Picture 2" descr="C:\Users\admin\Desktop\Конкурс 2015 г\Есенин\Картинки\дом\oseny.jpg"/>
          <p:cNvPicPr>
            <a:picLocks noChangeAspect="1" noChangeArrowheads="1"/>
          </p:cNvPicPr>
          <p:nvPr/>
        </p:nvPicPr>
        <p:blipFill>
          <a:blip r:embed="rId5" cstate="print"/>
          <a:srcRect l="6655" t="13310" r="21044" b="8305"/>
          <a:stretch>
            <a:fillRect/>
          </a:stretch>
        </p:blipFill>
        <p:spPr bwMode="auto">
          <a:xfrm>
            <a:off x="827584" y="1236677"/>
            <a:ext cx="7416824" cy="536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в группах.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Дешифрование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гр.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ВтризвездыберезнякнадпрудомТеплитматеристаройгрусть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гр.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СтережетголубуюРусьСтарыйкленнаоднойноге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Выписать примеры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текста.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G:\25 февраля 2016 год Конкурс\смайлики\дом с голубыми ставнями, 2010г, бум_акв_,26х4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35597" cy="415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покинул родимый дом...»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14422"/>
            <a:ext cx="7115196" cy="48403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покинул родимый дом,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оставил Русь.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три звезды березняк над прудом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Теплит матери старой грусть.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268760"/>
            <a:ext cx="1785950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071942"/>
            <a:ext cx="450059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Родной - родимый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57554" y="2357430"/>
            <a:ext cx="157163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57554" y="2500306"/>
            <a:ext cx="157163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1654629" y="2340429"/>
            <a:ext cx="1594757" cy="130628"/>
          </a:xfrm>
          <a:custGeom>
            <a:avLst/>
            <a:gdLst>
              <a:gd name="connsiteX0" fmla="*/ 0 w 1594757"/>
              <a:gd name="connsiteY0" fmla="*/ 130628 h 130628"/>
              <a:gd name="connsiteX1" fmla="*/ 97971 w 1594757"/>
              <a:gd name="connsiteY1" fmla="*/ 43542 h 130628"/>
              <a:gd name="connsiteX2" fmla="*/ 206828 w 1594757"/>
              <a:gd name="connsiteY2" fmla="*/ 119742 h 130628"/>
              <a:gd name="connsiteX3" fmla="*/ 315685 w 1594757"/>
              <a:gd name="connsiteY3" fmla="*/ 43542 h 130628"/>
              <a:gd name="connsiteX4" fmla="*/ 435428 w 1594757"/>
              <a:gd name="connsiteY4" fmla="*/ 97971 h 130628"/>
              <a:gd name="connsiteX5" fmla="*/ 544285 w 1594757"/>
              <a:gd name="connsiteY5" fmla="*/ 54428 h 130628"/>
              <a:gd name="connsiteX6" fmla="*/ 653142 w 1594757"/>
              <a:gd name="connsiteY6" fmla="*/ 97971 h 130628"/>
              <a:gd name="connsiteX7" fmla="*/ 783771 w 1594757"/>
              <a:gd name="connsiteY7" fmla="*/ 43542 h 130628"/>
              <a:gd name="connsiteX8" fmla="*/ 881742 w 1594757"/>
              <a:gd name="connsiteY8" fmla="*/ 97971 h 130628"/>
              <a:gd name="connsiteX9" fmla="*/ 1001485 w 1594757"/>
              <a:gd name="connsiteY9" fmla="*/ 21771 h 130628"/>
              <a:gd name="connsiteX10" fmla="*/ 1088571 w 1594757"/>
              <a:gd name="connsiteY10" fmla="*/ 97971 h 130628"/>
              <a:gd name="connsiteX11" fmla="*/ 1219200 w 1594757"/>
              <a:gd name="connsiteY11" fmla="*/ 32657 h 130628"/>
              <a:gd name="connsiteX12" fmla="*/ 1317171 w 1594757"/>
              <a:gd name="connsiteY12" fmla="*/ 87085 h 130628"/>
              <a:gd name="connsiteX13" fmla="*/ 1415142 w 1594757"/>
              <a:gd name="connsiteY13" fmla="*/ 43542 h 130628"/>
              <a:gd name="connsiteX14" fmla="*/ 1524000 w 1594757"/>
              <a:gd name="connsiteY14" fmla="*/ 65314 h 130628"/>
              <a:gd name="connsiteX15" fmla="*/ 1589314 w 1594757"/>
              <a:gd name="connsiteY15" fmla="*/ 32657 h 130628"/>
              <a:gd name="connsiteX16" fmla="*/ 1556657 w 1594757"/>
              <a:gd name="connsiteY16" fmla="*/ 0 h 130628"/>
              <a:gd name="connsiteX17" fmla="*/ 1556657 w 1594757"/>
              <a:gd name="connsiteY17" fmla="*/ 0 h 130628"/>
              <a:gd name="connsiteX18" fmla="*/ 1578428 w 1594757"/>
              <a:gd name="connsiteY18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4757" h="130628">
                <a:moveTo>
                  <a:pt x="0" y="130628"/>
                </a:moveTo>
                <a:cubicBezTo>
                  <a:pt x="31750" y="87992"/>
                  <a:pt x="63500" y="45356"/>
                  <a:pt x="97971" y="43542"/>
                </a:cubicBezTo>
                <a:cubicBezTo>
                  <a:pt x="132442" y="41728"/>
                  <a:pt x="170542" y="119742"/>
                  <a:pt x="206828" y="119742"/>
                </a:cubicBezTo>
                <a:cubicBezTo>
                  <a:pt x="243114" y="119742"/>
                  <a:pt x="277585" y="47171"/>
                  <a:pt x="315685" y="43542"/>
                </a:cubicBezTo>
                <a:cubicBezTo>
                  <a:pt x="353785" y="39914"/>
                  <a:pt x="397328" y="96157"/>
                  <a:pt x="435428" y="97971"/>
                </a:cubicBezTo>
                <a:cubicBezTo>
                  <a:pt x="473528" y="99785"/>
                  <a:pt x="507999" y="54428"/>
                  <a:pt x="544285" y="54428"/>
                </a:cubicBezTo>
                <a:cubicBezTo>
                  <a:pt x="580571" y="54428"/>
                  <a:pt x="613228" y="99785"/>
                  <a:pt x="653142" y="97971"/>
                </a:cubicBezTo>
                <a:cubicBezTo>
                  <a:pt x="693056" y="96157"/>
                  <a:pt x="745671" y="43542"/>
                  <a:pt x="783771" y="43542"/>
                </a:cubicBezTo>
                <a:cubicBezTo>
                  <a:pt x="821871" y="43542"/>
                  <a:pt x="845456" y="101599"/>
                  <a:pt x="881742" y="97971"/>
                </a:cubicBezTo>
                <a:cubicBezTo>
                  <a:pt x="918028" y="94343"/>
                  <a:pt x="967014" y="21771"/>
                  <a:pt x="1001485" y="21771"/>
                </a:cubicBezTo>
                <a:cubicBezTo>
                  <a:pt x="1035956" y="21771"/>
                  <a:pt x="1052285" y="96157"/>
                  <a:pt x="1088571" y="97971"/>
                </a:cubicBezTo>
                <a:cubicBezTo>
                  <a:pt x="1124857" y="99785"/>
                  <a:pt x="1181100" y="34471"/>
                  <a:pt x="1219200" y="32657"/>
                </a:cubicBezTo>
                <a:cubicBezTo>
                  <a:pt x="1257300" y="30843"/>
                  <a:pt x="1284514" y="85271"/>
                  <a:pt x="1317171" y="87085"/>
                </a:cubicBezTo>
                <a:cubicBezTo>
                  <a:pt x="1349828" y="88899"/>
                  <a:pt x="1380671" y="47170"/>
                  <a:pt x="1415142" y="43542"/>
                </a:cubicBezTo>
                <a:cubicBezTo>
                  <a:pt x="1449613" y="39914"/>
                  <a:pt x="1494971" y="67128"/>
                  <a:pt x="1524000" y="65314"/>
                </a:cubicBezTo>
                <a:cubicBezTo>
                  <a:pt x="1553029" y="63500"/>
                  <a:pt x="1583871" y="43543"/>
                  <a:pt x="1589314" y="32657"/>
                </a:cubicBezTo>
                <a:cubicBezTo>
                  <a:pt x="1594757" y="21771"/>
                  <a:pt x="1556657" y="0"/>
                  <a:pt x="1556657" y="0"/>
                </a:cubicBezTo>
                <a:lnTo>
                  <a:pt x="1556657" y="0"/>
                </a:lnTo>
                <a:lnTo>
                  <a:pt x="1578428" y="0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>
            <a:off x="1142976" y="2571744"/>
            <a:ext cx="369762" cy="91440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 flipH="1">
            <a:off x="8001024" y="2571744"/>
            <a:ext cx="406532" cy="995362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143372" y="3929066"/>
            <a:ext cx="450059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метафора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840433" cy="6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43051"/>
            <a:ext cx="6459630" cy="26500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Золотою лягушкой луна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Распласталась на тихой воде.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Словно яблонный цвет, седина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отца пролилась в бороде.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643042" y="1643050"/>
            <a:ext cx="298324" cy="1000132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flipH="1">
            <a:off x="7786710" y="1714488"/>
            <a:ext cx="477970" cy="1009656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979712" y="2780928"/>
            <a:ext cx="4104456" cy="684656"/>
          </a:xfrm>
          <a:prstGeom prst="wedgeRectCallout">
            <a:avLst>
              <a:gd name="adj1" fmla="val -2475"/>
              <a:gd name="adj2" fmla="val 211754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428860" y="4500570"/>
            <a:ext cx="4143404" cy="68408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840433" cy="6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23529" y="1341438"/>
            <a:ext cx="8568952" cy="4784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1.В кратком словаре литературоведческих терминов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(с. 298)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определение слова 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«эпиграф»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Эпиграф-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короткий текст (или цитата), помещаемый автором перед текстом сочинения и выражающий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тему, идею, настроение произведения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нкурс 2015\Конспекты урок и презентация 2016 февраль\Картинки\дом\dom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90588"/>
            <a:ext cx="68199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788024" y="1268761"/>
            <a:ext cx="4104456" cy="24482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Моя лирика жива одной большой любовью, любовью к Родине.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С. Есенин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513912"/>
            <a:ext cx="4248472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 жалею, не зову, не плачу… 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С. Есенин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19672" y="4797152"/>
            <a:ext cx="5544616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в  дом  его  со  ставнями  резными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По-прежнему  мы  входим  не  дыша.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 Есенин – то  не  просто  имя, -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  стихотворная  душа.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(Т. Зубкова)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708" t="14948" r="24064"/>
          <a:stretch>
            <a:fillRect/>
          </a:stretch>
        </p:blipFill>
        <p:spPr bwMode="auto">
          <a:xfrm>
            <a:off x="1979712" y="337420"/>
            <a:ext cx="4464496" cy="4366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rjazan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265440" cy="469948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5 февраля 2016 год Конкурс\смайлики\дом с голубыми ставнями, 2010г, бум_акв_,26х4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2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5229200"/>
            <a:ext cx="561662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 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53-54. « Низкий дом с голубыми ставнями» выразительно читать.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Заполнить таблицу 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Сделать сюжетный рисунок ( по желанию)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 (а) 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 ….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могу похвалить себя и своих одноклассников за…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Пригодятся ли  Вам в жизни знания, полученные на уроке?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F:\яяя на конкурс материалы все\картинки к презентации\смайлик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8720"/>
            <a:ext cx="1187624" cy="1099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яяя на конкурс материалы все\картинки к презентации\умный смай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943736" cy="19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25 февраля 2016 год Конкурс\смайлики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880" y="2276872"/>
            <a:ext cx="1532200" cy="1083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5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568952" cy="579350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С. Есенина символ Родины- дорога, береза, дом.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что для Вас будет символом Родины?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Конкурс 2015\Конспекты урок и презентация 2016 февраль\Картинки\дом\Картины художников\Палач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4427984" cy="324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1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Газета мнений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270894"/>
            <a:ext cx="7101944" cy="5326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76470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788024" y="1268761"/>
            <a:ext cx="4104456" cy="24482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Моя лирика жива одной большой любовью, любовью к Родине.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С. Есенин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513912"/>
            <a:ext cx="4248472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 жалею, не зову, не плачу… 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С. Есенин</a:t>
            </a:r>
          </a:p>
        </p:txBody>
      </p:sp>
      <p:pic>
        <p:nvPicPr>
          <p:cNvPr id="6" name="отговорила роща минус (mp3cut.ru) обре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онкурс 2015 г\Есенин\Картинки\дом\Картины художнико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6992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C:\Users\admin\Desktop\Конкурс 2015 г\Есенин\Картинки\дом\Картины художников\Палачев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707" cy="6669360"/>
          </a:xfrm>
          <a:prstGeom prst="rect">
            <a:avLst/>
          </a:prstGeom>
          <a:noFill/>
        </p:spPr>
      </p:pic>
      <p:pic>
        <p:nvPicPr>
          <p:cNvPr id="5" name="Picture 5" descr="C:\Users\admin\Desktop\Конкурс 2015 г\Есенин\Картинки\дом\Картины художников\Вячеслав Палачев Дерев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9460" y="0"/>
            <a:ext cx="9243460" cy="6817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FFEFD1">
                <a:alpha val="28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Двадцать пятое февраля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Из русской литературы ХХ века.</a:t>
            </a: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Поэтическое изображение дома, Родины, природы в стихотворениях С.А. Есенина.</a:t>
            </a: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замечать красоту окружающего мира;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жизнью и творчеством великого русского поэта - С.А. Есенина;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отрабатывать навыки художественного чтения поэтического произведения;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образное и эстетическое мышление;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 к Родине через любовь к природе.</a:t>
            </a:r>
          </a:p>
          <a:p>
            <a:pPr>
              <a:buNone/>
            </a:pP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Вписать  слово по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горизонтали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Название села, в котором родился С. Есенин.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Куда отправляется поэт после окончания школы?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 знакомил поэта с народным творчеством?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3429000"/>
          <a:ext cx="6096006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4797151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Ключевое слово по вертикали.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 какой реке вырос поэт?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840433" cy="6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Вписать  слово по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горизонтали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Название села, в котором родился С. Есенин.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Куда отправляется поэт после окончания школы?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 знакомил поэта с народным творчеством?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3429000"/>
          <a:ext cx="6096006" cy="1285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4797151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Ключевое слово по вертикали.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 какой реке вырос поэт?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6725_ese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95500"/>
            <a:ext cx="32956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260647"/>
            <a:ext cx="41582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Александрович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Есенин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1895 - 1925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Соотнести событие и дату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484784"/>
          <a:ext cx="7776864" cy="4737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2368"/>
                <a:gridCol w="4464496"/>
              </a:tblGrid>
              <a:tr h="198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Событие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21 сентября (3 октября) 1895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Родился С.А. Есенин в селе Константиново Рязанской губернии в крестьянской семье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5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Закончил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Константиновское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четырехклассное училище с отличием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7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продолжил обучение в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Спас-Клепиковской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учительской школе из которой вышел «учителем школы грамоты».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5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С. Есенин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переехал в Москву,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5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он приехал в Петроград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7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С.Есенина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призвали на военную службу и прикомандировали к Царскосельскому военному госпиталю в качестве санитара.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5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издал первый сборник «Радуница», который сделал его известным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5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Есенин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вернулся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 Москву.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07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Встреча с американской танцовщицей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Айседорой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Дункан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. Есенин побывал со своей женой в Германии, Франции, Италии, Бельгии, Канаде и США.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55"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были Есениным созданы лучшие стихотворения и поэмы.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5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декабря 1925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Трагически погиб в Ленинграде.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00" y="6209928"/>
            <a:ext cx="8252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678</Words>
  <Application>Microsoft Office PowerPoint</Application>
  <PresentationFormat>Экран (4:3)</PresentationFormat>
  <Paragraphs>166</Paragraphs>
  <Slides>27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Литература 5 класс</vt:lpstr>
      <vt:lpstr>Словарная работа</vt:lpstr>
      <vt:lpstr>Эпиграф</vt:lpstr>
      <vt:lpstr>Презентация PowerPoint</vt:lpstr>
      <vt:lpstr>Двадцать пятое февраля Классная работа</vt:lpstr>
      <vt:lpstr>Проверка домашнего задания</vt:lpstr>
      <vt:lpstr>Проверим</vt:lpstr>
      <vt:lpstr>Презентация PowerPoint</vt:lpstr>
      <vt:lpstr>Соотнести событие и дату</vt:lpstr>
      <vt:lpstr>Литературные места России</vt:lpstr>
      <vt:lpstr>Презентация PowerPoint</vt:lpstr>
      <vt:lpstr>Презентация PowerPoint</vt:lpstr>
      <vt:lpstr>Я покинул родимый дом…</vt:lpstr>
      <vt:lpstr>Я покинул родимый дом…</vt:lpstr>
      <vt:lpstr>   Я покинул родимый дом…</vt:lpstr>
      <vt:lpstr>Работа в группах. Дешифрование</vt:lpstr>
      <vt:lpstr>Радуга</vt:lpstr>
      <vt:lpstr>«Я покинул родимый дом...»</vt:lpstr>
      <vt:lpstr>Презентация PowerPoint</vt:lpstr>
      <vt:lpstr>Презентация PowerPoint</vt:lpstr>
      <vt:lpstr>Эпиграф</vt:lpstr>
      <vt:lpstr>Презентация PowerPoint</vt:lpstr>
      <vt:lpstr>Презентация PowerPoint</vt:lpstr>
      <vt:lpstr>Рефлексия</vt:lpstr>
      <vt:lpstr>Презентация PowerPoint</vt:lpstr>
      <vt:lpstr>Газета мнений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97</cp:revision>
  <dcterms:created xsi:type="dcterms:W3CDTF">2016-01-31T16:39:09Z</dcterms:created>
  <dcterms:modified xsi:type="dcterms:W3CDTF">2021-06-02T17:32:09Z</dcterms:modified>
</cp:coreProperties>
</file>