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86" r:id="rId4"/>
    <p:sldId id="257" r:id="rId5"/>
    <p:sldId id="287" r:id="rId6"/>
    <p:sldId id="258" r:id="rId7"/>
    <p:sldId id="259" r:id="rId8"/>
    <p:sldId id="288" r:id="rId9"/>
    <p:sldId id="260" r:id="rId10"/>
    <p:sldId id="261" r:id="rId11"/>
    <p:sldId id="289" r:id="rId12"/>
    <p:sldId id="262" r:id="rId13"/>
    <p:sldId id="265" r:id="rId14"/>
    <p:sldId id="266" r:id="rId15"/>
    <p:sldId id="267" r:id="rId16"/>
    <p:sldId id="290" r:id="rId17"/>
    <p:sldId id="268" r:id="rId18"/>
    <p:sldId id="269" r:id="rId19"/>
    <p:sldId id="270" r:id="rId20"/>
    <p:sldId id="273" r:id="rId21"/>
    <p:sldId id="291" r:id="rId22"/>
    <p:sldId id="274" r:id="rId23"/>
    <p:sldId id="275" r:id="rId24"/>
    <p:sldId id="292" r:id="rId25"/>
    <p:sldId id="276" r:id="rId26"/>
    <p:sldId id="277" r:id="rId27"/>
    <p:sldId id="293" r:id="rId28"/>
    <p:sldId id="278" r:id="rId29"/>
    <p:sldId id="279" r:id="rId30"/>
    <p:sldId id="294" r:id="rId31"/>
    <p:sldId id="280" r:id="rId32"/>
    <p:sldId id="282" r:id="rId33"/>
    <p:sldId id="295" r:id="rId34"/>
    <p:sldId id="283" r:id="rId35"/>
    <p:sldId id="284" r:id="rId36"/>
    <p:sldId id="28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6" d="100"/>
          <a:sy n="106" d="100"/>
        </p:scale>
        <p:origin x="-11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slide" Target="slide3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slide" Target="slide3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slide" Target="slide3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slide" Target="slide3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8.xml"/><Relationship Id="rId3" Type="http://schemas.openxmlformats.org/officeDocument/2006/relationships/slide" Target="slide7.xml"/><Relationship Id="rId7" Type="http://schemas.openxmlformats.org/officeDocument/2006/relationships/slide" Target="slide29.xml"/><Relationship Id="rId12" Type="http://schemas.openxmlformats.org/officeDocument/2006/relationships/slide" Target="slide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3.xml"/><Relationship Id="rId5" Type="http://schemas.openxmlformats.org/officeDocument/2006/relationships/slide" Target="slide13.xml"/><Relationship Id="rId10" Type="http://schemas.openxmlformats.org/officeDocument/2006/relationships/slide" Target="slide32.xml"/><Relationship Id="rId4" Type="http://schemas.openxmlformats.org/officeDocument/2006/relationships/slide" Target="slide20.xml"/><Relationship Id="rId9" Type="http://schemas.openxmlformats.org/officeDocument/2006/relationships/slide" Target="slide35.xml"/><Relationship Id="rId1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slide" Target="slide3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slide" Target="slide3.xml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slide" Target="slide3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slide" Target="slide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4101" y="980728"/>
            <a:ext cx="6732240" cy="1700760"/>
          </a:xfrm>
        </p:spPr>
        <p:txBody>
          <a:bodyPr/>
          <a:lstStyle/>
          <a:p>
            <a:r>
              <a:rPr lang="ru-RU" dirty="0"/>
              <a:t>Электронный Альбом </a:t>
            </a:r>
            <a:br>
              <a:rPr lang="ru-RU" dirty="0"/>
            </a:br>
            <a:r>
              <a:rPr lang="ru-RU" dirty="0" smtClean="0"/>
              <a:t>«Творчество народов России»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0430" y="5500702"/>
            <a:ext cx="5397418" cy="1101248"/>
          </a:xfrm>
        </p:spPr>
        <p:txBody>
          <a:bodyPr/>
          <a:lstStyle/>
          <a:p>
            <a:r>
              <a:rPr lang="ru-RU" dirty="0"/>
              <a:t>Выполнила: Курганская Алина 45 группа</a:t>
            </a:r>
          </a:p>
        </p:txBody>
      </p:sp>
      <p:pic>
        <p:nvPicPr>
          <p:cNvPr id="4" name="Рисунок 3" descr="94435899af4a42106c3cb89f1be51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2714620"/>
            <a:ext cx="4071966" cy="271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3925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Каргопольская</a:t>
            </a:r>
            <a:r>
              <a:rPr lang="ru-RU" sz="28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игрушка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92867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Довольно интересная история не столько самой игрушки, сколько процесса ее возрождения. В отличие от многих других сохранившихся народных промыслов, возрождение которых было централизованно организовано в советское время еще до войны, промысел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каргопольской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игрушки в России в какой-то момент практически умер. Образцы игрушки «продержались» и были донесены до наших дней одним-единственным человеком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Ульяной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Бабкиной. Именно она стала связующим звеном между последними мастерами 30-х годов и ныне действующими ее последователями. И именно ей мы должны быть благодарны за сохранение такой формы, как, например,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каргопольская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игрушка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полкан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Полкан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это северное подобие Кентавра: человек с телом коня.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Полкана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можно найти в нашем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интернет-магазине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разделе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Каргопольская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игрушка.</a:t>
            </a:r>
          </a:p>
        </p:txBody>
      </p:sp>
      <p:pic>
        <p:nvPicPr>
          <p:cNvPr id="4" name="Рисунок 3" descr="1523714516.9004russkaya_narodnaya_igrushk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3307" y="414345"/>
            <a:ext cx="370114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xEdakoUAY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6045" y="3214686"/>
            <a:ext cx="428795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6357950" y="6215082"/>
            <a:ext cx="1643074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ello_html_m69075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28992" y="5429264"/>
            <a:ext cx="1428736" cy="14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ello_html_m10cffaa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2" y="1142984"/>
            <a:ext cx="320258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6500826" y="6000768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3" y="1071546"/>
            <a:ext cx="450059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00166" y="214290"/>
            <a:ext cx="4999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24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Каргопольской</a:t>
            </a:r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437413309_m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00298" y="3500438"/>
            <a:ext cx="3571900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142" y="2857496"/>
            <a:ext cx="474702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ello_html_m77f7ac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85728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190217_113331-m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42852"/>
            <a:ext cx="352424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858148" y="6072206"/>
            <a:ext cx="1143008" cy="5715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14686"/>
            <a:ext cx="2808000" cy="280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354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Богородская</a:t>
            </a:r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игрушка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714356"/>
            <a:ext cx="4714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Самые простые экземпляры представляют собой сучки дерева, лишь немного подправленные с помощью ножа. В некоторых регионах в создании игрушек использовались еловые шишки, служившие руками или ногами для деревянных фигурок. Поскольку деревянная игрушка неразрывно связана с лесом, то фигурки представлены в основном в виде обитателей леса. Это птицы, животные или вымышленные фольклорные персонажи – «моховики», изображавшие дровосеков или старушек с вязанками хвороста на спине. Известен факт, что на Парижской выставке 1890 года «моховики» были с восторгом встречены зарубежной публикой</a:t>
            </a:r>
            <a:r>
              <a:rPr lang="ru-RU" dirty="0"/>
              <a:t>.</a:t>
            </a:r>
          </a:p>
        </p:txBody>
      </p:sp>
      <p:pic>
        <p:nvPicPr>
          <p:cNvPr id="4" name="Рисунок 3" descr="2420 (1).jpg"/>
          <p:cNvPicPr>
            <a:picLocks noChangeAspect="1"/>
          </p:cNvPicPr>
          <p:nvPr/>
        </p:nvPicPr>
        <p:blipFill>
          <a:blip r:embed="rId2"/>
          <a:srcRect l="13636" r="22727" b="11796"/>
          <a:stretch>
            <a:fillRect/>
          </a:stretch>
        </p:blipFill>
        <p:spPr>
          <a:xfrm>
            <a:off x="5143504" y="642918"/>
            <a:ext cx="280037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14752"/>
            <a:ext cx="3305709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>
            <a:hlinkClick r:id="rId4" action="ppaction://hlinksldjump"/>
          </p:cNvPr>
          <p:cNvSpPr/>
          <p:nvPr/>
        </p:nvSpPr>
        <p:spPr>
          <a:xfrm>
            <a:off x="5572132" y="6215082"/>
            <a:ext cx="185738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ello_html_m69075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143240" y="5000636"/>
            <a:ext cx="1714488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3857652" cy="2786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315412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429000"/>
            <a:ext cx="4579940" cy="3245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лево 7">
            <a:hlinkClick r:id="rId5" action="ppaction://hlinksldjump"/>
          </p:cNvPr>
          <p:cNvSpPr/>
          <p:nvPr/>
        </p:nvSpPr>
        <p:spPr>
          <a:xfrm>
            <a:off x="7358082" y="6072206"/>
            <a:ext cx="1285884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1437413309_mm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86" y="3095622"/>
            <a:ext cx="3762378" cy="37623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36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Русская Матрешка(Семёновская)</a:t>
            </a:r>
          </a:p>
        </p:txBody>
      </p:sp>
      <p:sp>
        <p:nvSpPr>
          <p:cNvPr id="6" name="Стрелка вправо 5">
            <a:hlinkClick r:id="rId2" action="ppaction://hlinksldjump"/>
          </p:cNvPr>
          <p:cNvSpPr/>
          <p:nvPr/>
        </p:nvSpPr>
        <p:spPr>
          <a:xfrm>
            <a:off x="7429520" y="6429396"/>
            <a:ext cx="1571636" cy="42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7158" y="302359"/>
            <a:ext cx="3000364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История ее появления неразрывно связана со старинными стилями художественных росписей Нижегородской земли. Возникновение Семеновской матрешки приходится на 1929 год, когда в городе Семенов Нижегородской области, открылась артель по выпуску деревянных кукол. В нее входило несколько десятков надомников. На базе артели в 1932 году появилась фабрика «Семеновская роспись», которая работает до сих пор.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Мастера Нижегородской области создали матрешку, расписанную по мотивам хохломской,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федосеевской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мериновской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живописей. Семеновская кукла рисуется яркой, с черными волосами, платочком на голове. Руки обычно не закрашены. Передник покрыт бордовыми и красными розами, белыми ромашками, синими незабудками. В букете обязательно есть темно-зеленые листья. Низ часто окрашивается в желтый. На предприятии выпускают и авторские куклы с более сложной росписью.</a:t>
            </a:r>
          </a:p>
        </p:txBody>
      </p:sp>
      <p:sp>
        <p:nvSpPr>
          <p:cNvPr id="16386" name="AutoShape 2" descr="1 1024x1024 - История появления русской матрешки"/>
          <p:cNvSpPr>
            <a:spLocks noChangeAspect="1" noChangeArrowheads="1"/>
          </p:cNvSpPr>
          <p:nvPr/>
        </p:nvSpPr>
        <p:spPr bwMode="auto">
          <a:xfrm>
            <a:off x="127000" y="152400"/>
            <a:ext cx="9144000" cy="9144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388" name="AutoShape 4" descr="https://media2.24aul.ru/imgs/400x800/5c65188dcd5d8c0001493dce/matreshki-3-kukolnye-1-5089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media2.24aul.ru/imgs/400x800/5c65188dcd5d8c0001493dce/matreshki-3-kukolnye-1-50894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https://media2.24aul.ru/imgs/400x800/5c65188dcd5d8c0001493dce/matreshki-3-kukolnye-1-5089409.jpg"/>
          <p:cNvSpPr>
            <a:spLocks noChangeAspect="1" noChangeArrowheads="1"/>
          </p:cNvSpPr>
          <p:nvPr/>
        </p:nvSpPr>
        <p:spPr bwMode="auto">
          <a:xfrm>
            <a:off x="214282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matreshki-3-kukolnye-1-50894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714356"/>
            <a:ext cx="326083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700-nw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3452812"/>
            <a:ext cx="3405188" cy="340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357298"/>
            <a:ext cx="1785950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/>
          <a:srcRect l="55629" t="16667" r="11589" b="19697"/>
          <a:stretch>
            <a:fillRect/>
          </a:stretch>
        </p:blipFill>
        <p:spPr>
          <a:xfrm>
            <a:off x="857224" y="714356"/>
            <a:ext cx="291875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6500826" y="6000768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GzKqIUifI9k.jpg"/>
          <p:cNvPicPr>
            <a:picLocks noChangeAspect="1"/>
          </p:cNvPicPr>
          <p:nvPr/>
        </p:nvPicPr>
        <p:blipFill>
          <a:blip r:embed="rId3"/>
          <a:srcRect l="58333" t="26667" r="4999" b="6875"/>
          <a:stretch>
            <a:fillRect/>
          </a:stretch>
        </p:blipFill>
        <p:spPr>
          <a:xfrm>
            <a:off x="4572000" y="642918"/>
            <a:ext cx="2714644" cy="357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857356" y="142852"/>
            <a:ext cx="4741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Семёновской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437413309_m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57488" y="4071942"/>
            <a:ext cx="2786058" cy="27860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лево 5">
            <a:hlinkClick r:id="rId2" action="ppaction://hlinksldjump"/>
          </p:cNvPr>
          <p:cNvSpPr/>
          <p:nvPr/>
        </p:nvSpPr>
        <p:spPr>
          <a:xfrm>
            <a:off x="6215074" y="5929330"/>
            <a:ext cx="1785950" cy="642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nod-po-khudozhiestvienno-estietichieskomu-razvitiiu-tiema-rospis-matrioshki_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214290"/>
            <a:ext cx="5026797" cy="3766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214818"/>
            <a:ext cx="4444991" cy="25003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0"/>
            <a:ext cx="2116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Тряпичная </a:t>
            </a:r>
            <a:r>
              <a:rPr lang="ru-RU" sz="20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кукла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63915"/>
            <a:ext cx="471490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давних времен тряпичная кукла была традиционной игрушкой русского народа. Игра в куклы поощрялась взрослыми, т.к. играя в них, ребенок учился вести хозяйство, обретал образ семьи. Кукла была не просто игрушкой, а символом продолжения рода, залогом семейного счастья.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Она сопровождала человека с рождения до смерти и была непременным атрибутом любых праздников. Сейчас известно 90 видов кукол.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Народная тряпичная кукла была не просто игрушкой, она несла в себе определённую функцию: считалось, что такая кукла охраняет детский сон и оберегает ребёнка от злых сил. Часто куклу делали безликой. По старинным поверьям, в кукле без лица (т.е. без души) не может поселиться нечистая. Во -первых, игрушка не была стандартна даже в пределах одной улицы. В каждой семье её делали по-своему. Куклы Ивановых отличались от кукол Петровых. Они несли отпечаток душевной среды этих семей, их понимания мира. Во-вторых, в игрушки, которые создавали для своих детей отцы и матери, бабушки и дедушки, они вкладывали свою любовь и мудрость.</a:t>
            </a:r>
          </a:p>
        </p:txBody>
      </p:sp>
      <p:pic>
        <p:nvPicPr>
          <p:cNvPr id="4" name="Рисунок 3" descr="2ff3c491c43f8e18863db83c8bd47ea8d02bf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214290"/>
            <a:ext cx="327829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880e1bcc480bd77f9644e52d5ce3b647edfby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071810"/>
            <a:ext cx="3428992" cy="234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5929322" y="6286520"/>
            <a:ext cx="1500198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48" y="5500702"/>
            <a:ext cx="1357298" cy="1357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кла_Ларионова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305245" cy="32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кукла_Ларионова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28604"/>
            <a:ext cx="3662303" cy="274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ларионова (1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85728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786710" y="6143644"/>
            <a:ext cx="1357290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ello_html_m690754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8" y="3286124"/>
            <a:ext cx="3300153" cy="3300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64087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познакомить детей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народно-декаративным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творчеством, историей возникновения, основными элементами.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Сформировать представление о возникновении и основных особенностях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народно-декаративного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творчества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Развивать творческое воображение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Воспитывать нравственно-эстетическое отношение к миру, любовь и интерес к народному искусству</a:t>
            </a:r>
          </a:p>
        </p:txBody>
      </p:sp>
    </p:spTree>
    <p:extLst>
      <p:ext uri="{BB962C8B-B14F-4D97-AF65-F5344CB8AC3E}">
        <p14:creationId xmlns:p14="http://schemas.microsoft.com/office/powerpoint/2010/main" xmlns="" val="35789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3772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Городецкая роспись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764704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Городецкая роспись по дереву – знаменитый народный промысел Нижегородского края.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 получил развитие во второй половине XIX века в заволжских деревнях близ Городца.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Жители окрестных деревень слыли искусными ремесленниками, среди которых были кузнецы, ткачи, красильщики, резчики, плотники и столяры.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Леса в Заволжье было много, и он давал много дешёвого материала, из которого делали всё: от детских игрушек до предметов мебели.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Особой известностью пользовались городецкие прялки, которые в большом количестве продавались на Нижегородской ярмарке и расходились по всей России. Их с удовольствием покупали благодаря забавным расписным картинкам на донце прялки.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После окончания работы такими донцами хозяйки украшали стены вместо картин.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Вскоре такой росписью стали украшать не только прялки, но и многие предметы народного быта: стульчики, лукошки, короба, солонки и игрушки.</a:t>
            </a:r>
          </a:p>
        </p:txBody>
      </p:sp>
      <p:pic>
        <p:nvPicPr>
          <p:cNvPr id="1026" name="Picture 2" descr="Картинки по запросу &quot;картинки городецкой роспис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428604"/>
            <a:ext cx="3369577" cy="3198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картинки городецкой роспис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3500438"/>
            <a:ext cx="2667000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8358214" y="6357958"/>
            <a:ext cx="642942" cy="5000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5214950"/>
            <a:ext cx="1428760" cy="14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052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_image_1658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857232"/>
            <a:ext cx="397942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6500826" y="6286520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4" name="AutoShape 2" descr="https://i.pinimg.com/736x/63/0b/9d/630b9de9c178d4cf7669e82fcc8e47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630b9de9c178d4cf7669e82fcc8e47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571480"/>
            <a:ext cx="312133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14414" y="0"/>
            <a:ext cx="5275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Городецкой росписи:</a:t>
            </a:r>
            <a:endParaRPr lang="ru-RU" sz="28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437413309_m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242" y="4643446"/>
            <a:ext cx="2405056" cy="24050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картинки городецкой росписи работы детей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52"/>
            <a:ext cx="2718277" cy="3545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картинки городецкой росписи работы детей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87" b="4885"/>
          <a:stretch>
            <a:fillRect/>
          </a:stretch>
        </p:blipFill>
        <p:spPr bwMode="auto">
          <a:xfrm>
            <a:off x="571472" y="3857628"/>
            <a:ext cx="4354810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артинки по запросу &quot;картинки городецкой росписи работы детей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0"/>
            <a:ext cx="2376264" cy="3629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072330" y="6143644"/>
            <a:ext cx="1071570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429124" y="4000504"/>
            <a:ext cx="3556023" cy="20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0272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0"/>
            <a:ext cx="123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Гжель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66061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История возникновения гжели имеет глубокие корни. Первые письменные свидетельства о гжели были найдены в письменных изданиях за 1339 г. Данные источники являлись духовной грамотой, которая принадлежала Ивану Даниловичу Калите. По данным найденных источников Гжель считалась одной из прибыльных волостей и принадлежала великим московским князьям и царям. Примерно в XVI в. мастера-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гжельцы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привозили в Москву оставшиеся запасы домашней посуды, а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Яузскую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слободу привозили гончарам глину. Иные мастера оставались работать в этих краях. А также любили они посещать и местные ярмарки. Именно на ярмарках они знакомились с живописными изделиями других мастеров России и других стран. Таким образом, и сформировался со временем так называемый гжельский крестьянский слой населения.</a:t>
            </a:r>
          </a:p>
        </p:txBody>
      </p:sp>
      <p:pic>
        <p:nvPicPr>
          <p:cNvPr id="3074" name="Picture 2" descr="https://static.tildacdn.com/tild6634-6535-4864-a464-303632633334/IMG_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0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media.ozone.ru/multimedia/1023451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86190"/>
            <a:ext cx="3652579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rId4" action="ppaction://hlinksldjump"/>
          </p:cNvPr>
          <p:cNvSpPr/>
          <p:nvPr/>
        </p:nvSpPr>
        <p:spPr>
          <a:xfrm>
            <a:off x="7786710" y="6429396"/>
            <a:ext cx="1214446" cy="428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786058"/>
            <a:ext cx="1214446" cy="1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3901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.jpg"/>
          <p:cNvPicPr>
            <a:picLocks noChangeAspect="1"/>
          </p:cNvPicPr>
          <p:nvPr/>
        </p:nvPicPr>
        <p:blipFill>
          <a:blip r:embed="rId2"/>
          <a:srcRect l="4411" t="11842" r="10295"/>
          <a:stretch>
            <a:fillRect/>
          </a:stretch>
        </p:blipFill>
        <p:spPr>
          <a:xfrm>
            <a:off x="214282" y="428604"/>
            <a:ext cx="414340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-1024x1024-5-0_96cb082df643.jpg"/>
          <p:cNvPicPr>
            <a:picLocks noChangeAspect="1"/>
          </p:cNvPicPr>
          <p:nvPr/>
        </p:nvPicPr>
        <p:blipFill>
          <a:blip r:embed="rId3"/>
          <a:srcRect l="8652" t="17708" r="8840" b="7291"/>
          <a:stretch>
            <a:fillRect/>
          </a:stretch>
        </p:blipFill>
        <p:spPr>
          <a:xfrm>
            <a:off x="4357686" y="571480"/>
            <a:ext cx="356297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6572264" y="6143644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0"/>
            <a:ext cx="5216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Гжельской росписи:</a:t>
            </a:r>
            <a:endParaRPr lang="ru-RU" sz="28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437413309_mm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4953010"/>
            <a:ext cx="1904990" cy="19049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4.infourok.ru/uploads/ex/0fd0/00158017-f1a2d8cf/img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374441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maam.ru/upload/blogs/f7287c92d989d9b8517ac496fd840339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286124"/>
            <a:ext cx="4326690" cy="3246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f2.ppt-online.org/files2/slide/q/QUoeSMu0vcBgs7nw53kYzLWGFhE9ACpOJdIZRTmx2/slid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2" r="5188" b="7942"/>
          <a:stretch>
            <a:fillRect/>
          </a:stretch>
        </p:blipFill>
        <p:spPr bwMode="auto">
          <a:xfrm>
            <a:off x="4214810" y="0"/>
            <a:ext cx="3714776" cy="2857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7572396" y="6286496"/>
            <a:ext cx="1428760" cy="5715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143504" y="3357562"/>
            <a:ext cx="2928934" cy="2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889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290"/>
            <a:ext cx="3013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Жостовская</a:t>
            </a:r>
            <a:r>
              <a:rPr lang="ru-RU" sz="2400" b="1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33246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История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Жостовского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промысла восходит к началу ХIХ века, когда в ряде подмосковных сел и деревень бывшей Троицкой волости (ныне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Мытищинский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район Московской области) —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Жостово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Осташково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Хлебниково, Троицком — возникли мастерские по изготовлению расписных лакированных изделий из папье-маше. Возникновение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жостовского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расписного подноса связывается с фамилией братьев Вишняковых.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прейскуранте Вишняковых значилось: «Заведение братьев Вишняковых лакированных металлических подносов, сухарниц, поддонов, из папье-маше шкатулок, портсигаров, чайниц, альбомов и проч... существует с 1825 г.»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Основной мотив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жостовской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росписи — цветочный букет. В самобытном искусстве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жостовских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мастеров реалистическое ощущение живой формы цветов и плодов сочетается с декоративной обобщенностью, родственной русской народной кистевой росписи на сундуках, берестяных туесах, прялках и т.п.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его основе лежали старые разработки декоративных цветочных композиций с набором садово-полевых цветов («собранный букет», «букет в раскидку», гирлянда, венок.)</a:t>
            </a:r>
          </a:p>
        </p:txBody>
      </p:sp>
      <p:pic>
        <p:nvPicPr>
          <p:cNvPr id="6146" name="Picture 2" descr="https://static-eu.insales.ru/images/products/1/336/224846160/38KbMdWE6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0"/>
            <a:ext cx="2918153" cy="2214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bs.twimg.com/media/EUTwtJiWkAEAUf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214554"/>
            <a:ext cx="384373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6929454" y="6286520"/>
            <a:ext cx="1357322" cy="5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5286388"/>
            <a:ext cx="2793976" cy="15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0288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4.jpg"/>
          <p:cNvPicPr>
            <a:picLocks noChangeAspect="1"/>
          </p:cNvPicPr>
          <p:nvPr/>
        </p:nvPicPr>
        <p:blipFill rotWithShape="1">
          <a:blip r:embed="rId2"/>
          <a:srcRect l="10484" t="13630" r="5647" b="10263"/>
          <a:stretch/>
        </p:blipFill>
        <p:spPr>
          <a:xfrm>
            <a:off x="500034" y="785794"/>
            <a:ext cx="2857520" cy="437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unnamed.jpg"/>
          <p:cNvPicPr>
            <a:picLocks noChangeAspect="1"/>
          </p:cNvPicPr>
          <p:nvPr/>
        </p:nvPicPr>
        <p:blipFill rotWithShape="1">
          <a:blip r:embed="rId3"/>
          <a:srcRect l="6774" t="11241" r="3272"/>
          <a:stretch/>
        </p:blipFill>
        <p:spPr>
          <a:xfrm>
            <a:off x="3357554" y="714356"/>
            <a:ext cx="4623900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6500826" y="6000768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42852"/>
            <a:ext cx="4689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24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Жостовской</a:t>
            </a:r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437413309_mm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57158" y="5072050"/>
            <a:ext cx="1785950" cy="17859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3.bp.blogspot.com/-oa5tFbNw0_s/WmSYrFb-_QI/AAAAAAAANts/RKSxHof7QboalxT5YUKx5LpsDccVPfMnQCEwYBhgL/w1200-h630-p-k-no-nu/%25D0%259C%25D0%25BE%25D0%25BA%25D0%25B5%25D0%25B5%25D0%25B2%2B%25D0%2594%25D0%25BC%25D0%25B8%25D1%2582%25D1%2580%25D0%25B8%25D0%25B9%2B13%25D0%25BB%25D0%25B5%25D1%2582%2B%25D0%2596%25D0%25BE%25D1%2581%25D1%2582%25D0%25BE%25D0%25B2%25D1%2581%25D0%25BA%25D0%25B0%25D1%258F%2B%25D1%2580%25D0%25BE%25D1%2581%25D0%25BF%25D0%25B8%25D1%2581%25D1%25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071810"/>
            <a:ext cx="5158715" cy="270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tatic.daru-dar.org/s1024/01/01/26/b0/26b0d32e0ab4b962905b7c489493c5030d44c7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829" y="492620"/>
            <a:ext cx="3339110" cy="2504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ds03.infourok.ru/uploads/ex/0e44/00031b83-ecd38f78/img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00042"/>
            <a:ext cx="3253438" cy="2440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286644" y="5786454"/>
            <a:ext cx="1500198" cy="7143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643314"/>
            <a:ext cx="2571744" cy="2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64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3176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Мезенская</a:t>
            </a:r>
            <a:r>
              <a:rPr lang="en-US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роспись</a:t>
            </a:r>
            <a:endParaRPr lang="ru-RU" sz="28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Мезе́нская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ро́спись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де́реву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или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палащельская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роспись — тип росписи домашней утвари (прялок, ковшей, коробов, братин), сложившийся к концу XIX века в низовьях реки Мезень. Самая древняя датированная прялка с мезенской росписью относится к 1815 году, хотя изобразительные мотивы подобной росписи встречаются в рукописных книгах XVIII века, выполненных в мезенском регионе.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71475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Мезенская роспись никого не оставляет равнодушным. Увидев ее впервые, одни удивляются необычным орнаментам и странным персонажам, другие восхищаются непосредственностью и четкостью графического рисунка; в душе третьих звучит музыка — ритмичная, торжественная, светлая; некоторых раздражает непонимание увиденного…</a:t>
            </a:r>
          </a:p>
        </p:txBody>
      </p:sp>
      <p:pic>
        <p:nvPicPr>
          <p:cNvPr id="8194" name="Picture 2" descr="https://avatars.mds.yandex.net/get-zen_doc/3381150/pub_5eaa7bc3e553831c6fd3a551_5eaa7c8206b3c73001d069d9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14290"/>
            <a:ext cx="3898035" cy="257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ontent-7.foto.my.mail.ru/community/mir/_groupsphoto/h-18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2857496"/>
            <a:ext cx="3059505" cy="3276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6715140" y="6143644"/>
            <a:ext cx="1857388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5429264"/>
            <a:ext cx="2143108" cy="12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33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2714612" y="3500438"/>
            <a:ext cx="100013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1.Шабаши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5072066" y="2285992"/>
            <a:ext cx="103499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2.Вятки</a:t>
            </a:r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4143372" y="3214686"/>
            <a:ext cx="12858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7</a:t>
            </a:r>
            <a:r>
              <a:rPr lang="ru-RU" sz="1200" b="1" i="1" dirty="0"/>
              <a:t>.Городец</a:t>
            </a: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2928926" y="2857496"/>
            <a:ext cx="178595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4</a:t>
            </a:r>
            <a:r>
              <a:rPr lang="ru-RU" sz="1200" b="1" i="1" dirty="0"/>
              <a:t>.Нижний Новгород</a:t>
            </a:r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3714744" y="1214422"/>
            <a:ext cx="12858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3.Архангельск</a:t>
            </a:r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3714744" y="1571612"/>
            <a:ext cx="114300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1</a:t>
            </a:r>
            <a:r>
              <a:rPr lang="en-US" sz="1200" b="1" i="1" dirty="0"/>
              <a:t>0</a:t>
            </a:r>
            <a:r>
              <a:rPr lang="ru-RU" sz="1200" b="1" i="1" dirty="0"/>
              <a:t>.</a:t>
            </a:r>
            <a:r>
              <a:rPr lang="ru-RU" sz="1200" b="1" i="1" dirty="0" err="1"/>
              <a:t>Пащалье</a:t>
            </a:r>
            <a:endParaRPr lang="ru-RU" sz="1200" b="1" i="1" dirty="0"/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2285984" y="2500306"/>
            <a:ext cx="1500198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5</a:t>
            </a:r>
            <a:r>
              <a:rPr lang="ru-RU" sz="1200" b="1" i="1" dirty="0"/>
              <a:t>.Сергиев Посад</a:t>
            </a: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285852" y="2071678"/>
            <a:ext cx="92869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1</a:t>
            </a:r>
            <a:r>
              <a:rPr lang="en-US" sz="1200" b="1" i="1" dirty="0"/>
              <a:t>2</a:t>
            </a:r>
            <a:r>
              <a:rPr lang="ru-RU" sz="1200" b="1" i="1" dirty="0"/>
              <a:t>.Палех</a:t>
            </a:r>
          </a:p>
        </p:txBody>
      </p:sp>
      <p:sp>
        <p:nvSpPr>
          <p:cNvPr id="13" name="TextBox 12">
            <a:hlinkClick r:id="rId10" action="ppaction://hlinksldjump"/>
          </p:cNvPr>
          <p:cNvSpPr txBox="1"/>
          <p:nvPr/>
        </p:nvSpPr>
        <p:spPr>
          <a:xfrm>
            <a:off x="0" y="3500438"/>
            <a:ext cx="186767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1</a:t>
            </a:r>
            <a:r>
              <a:rPr lang="en-US" sz="1200" b="1" i="1" dirty="0"/>
              <a:t>1</a:t>
            </a:r>
            <a:r>
              <a:rPr lang="ru-RU" sz="1200" b="1" i="1" dirty="0"/>
              <a:t>.</a:t>
            </a:r>
            <a:r>
              <a:rPr lang="ru-RU" sz="1200" b="1" i="1" dirty="0" err="1"/>
              <a:t>Полхоский</a:t>
            </a:r>
            <a:r>
              <a:rPr lang="ru-RU" sz="1200" b="1" i="1" dirty="0"/>
              <a:t> Майдан</a:t>
            </a:r>
          </a:p>
        </p:txBody>
      </p:sp>
      <p:sp>
        <p:nvSpPr>
          <p:cNvPr id="14" name="TextBox 13">
            <a:hlinkClick r:id="rId11" action="ppaction://hlinksldjump"/>
          </p:cNvPr>
          <p:cNvSpPr txBox="1"/>
          <p:nvPr/>
        </p:nvSpPr>
        <p:spPr>
          <a:xfrm>
            <a:off x="214282" y="2928934"/>
            <a:ext cx="116056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8</a:t>
            </a:r>
            <a:r>
              <a:rPr lang="ru-RU" sz="1200" b="1" i="1" dirty="0"/>
              <a:t>.Гжель</a:t>
            </a:r>
          </a:p>
        </p:txBody>
      </p:sp>
      <p:sp>
        <p:nvSpPr>
          <p:cNvPr id="15" name="TextBox 14">
            <a:hlinkClick r:id="rId12" action="ppaction://hlinksldjump"/>
          </p:cNvPr>
          <p:cNvSpPr txBox="1"/>
          <p:nvPr/>
        </p:nvSpPr>
        <p:spPr>
          <a:xfrm>
            <a:off x="142844" y="2428868"/>
            <a:ext cx="135729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9</a:t>
            </a:r>
            <a:r>
              <a:rPr lang="ru-RU" sz="1200" b="1" i="1" dirty="0"/>
              <a:t>.</a:t>
            </a:r>
            <a:r>
              <a:rPr lang="ru-RU" sz="1200" b="1" i="1" dirty="0" err="1"/>
              <a:t>Жостово</a:t>
            </a:r>
            <a:endParaRPr lang="ru-RU" sz="1200" b="1" i="1" dirty="0"/>
          </a:p>
        </p:txBody>
      </p:sp>
      <p:sp>
        <p:nvSpPr>
          <p:cNvPr id="16" name="TextBox 15">
            <a:hlinkClick r:id="rId13" action="ppaction://hlinksldjump"/>
          </p:cNvPr>
          <p:cNvSpPr txBox="1"/>
          <p:nvPr/>
        </p:nvSpPr>
        <p:spPr>
          <a:xfrm>
            <a:off x="6215073" y="1857364"/>
            <a:ext cx="18573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/>
              <a:t>6</a:t>
            </a:r>
            <a:r>
              <a:rPr lang="ru-RU" sz="1200" b="1" i="1" dirty="0" smtClean="0"/>
              <a:t>.Архангельская область</a:t>
            </a:r>
            <a:endParaRPr lang="ru-RU" sz="1200" b="1" i="1" dirty="0"/>
          </a:p>
        </p:txBody>
      </p:sp>
      <p:pic>
        <p:nvPicPr>
          <p:cNvPr id="19" name="Рисунок 18" descr="hello_html_m6907541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85786" y="3929066"/>
            <a:ext cx="2714620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7 (1).jpg"/>
          <p:cNvPicPr>
            <a:picLocks noChangeAspect="1"/>
          </p:cNvPicPr>
          <p:nvPr/>
        </p:nvPicPr>
        <p:blipFill>
          <a:blip r:embed="rId2"/>
          <a:srcRect t="17187" b="3125"/>
          <a:stretch>
            <a:fillRect/>
          </a:stretch>
        </p:blipFill>
        <p:spPr>
          <a:xfrm>
            <a:off x="285720" y="785794"/>
            <a:ext cx="406402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14290"/>
            <a:ext cx="3793306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6500826" y="6215082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14480" y="142852"/>
            <a:ext cx="4428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Мезенской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437413309_m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0" y="4071942"/>
            <a:ext cx="2690808" cy="2690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originals/03/ff/eb/03ffebc939e94d2d014a022f8b626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4.bp.blogspot.com/-NPCL_IXlgnA/USi5rAA0I3I/AAAAAAAACWk/GxuTGTKap-A/s1600/P221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8336"/>
            <a:ext cx="3187950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pinimg.com/originals/1f/c8/75/1fc875b5e306782fc437d4472703e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429000"/>
            <a:ext cx="4064272" cy="3048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643802" y="6357934"/>
            <a:ext cx="1500198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43372" y="3000372"/>
            <a:ext cx="3500438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897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59" y="27856"/>
            <a:ext cx="4021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Полхов-майданская</a:t>
            </a:r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роспись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932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Полховский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Майдан находится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Нижегородчине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В лесной, удаленной от железнодорожного сообщения местности в середине 19 местное население стало производить токарную некрашеную деревянную посуду. Интересное наблюдение сделали эксперты: ремесла, по их мнению, активно развиваются близ монастырей.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Полховский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Майдан находится недалеко от знаменитого Дивеева монастыря.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2861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 история возникновения именно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полхово-майданской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росписи по-настоящему начинается лишь в 20 столетии. В 20-е годы промысел поджидал кризис. Власть перешла к Советам, мастеров-токарей отправляли на работу в колхозы, давали огромные участки под огороды, устраивали настоящие кордоны и, что еще хуже, не принимали их ремесленную продукцию на реализацию.</a:t>
            </a:r>
          </a:p>
        </p:txBody>
      </p:sp>
      <p:pic>
        <p:nvPicPr>
          <p:cNvPr id="10242" name="Picture 2" descr="https://i.pinimg.com/originals/31/72/ac/3172ac34a9693a998cd779b7a3af93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6408"/>
            <a:ext cx="3150042" cy="3150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0-tub-ru.yandex.net/i?id=81c55143a1e2f63c2a06c92351e6792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429000"/>
            <a:ext cx="2304256" cy="3071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929586" y="6286520"/>
            <a:ext cx="1214414" cy="5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hello_html_m69075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357686" y="5286388"/>
            <a:ext cx="1292887" cy="12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769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/>
          <a:srcRect l="14354" t="23291" r="13684" b="6837"/>
          <a:stretch>
            <a:fillRect/>
          </a:stretch>
        </p:blipFill>
        <p:spPr>
          <a:xfrm>
            <a:off x="4357686" y="642918"/>
            <a:ext cx="371477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18.jpg"/>
          <p:cNvPicPr>
            <a:picLocks noChangeAspect="1"/>
          </p:cNvPicPr>
          <p:nvPr/>
        </p:nvPicPr>
        <p:blipFill>
          <a:blip r:embed="rId3"/>
          <a:srcRect l="7249" t="13846" b="4615"/>
          <a:stretch>
            <a:fillRect/>
          </a:stretch>
        </p:blipFill>
        <p:spPr>
          <a:xfrm>
            <a:off x="0" y="714356"/>
            <a:ext cx="414340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6500826" y="6215082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0"/>
            <a:ext cx="5755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24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Полхов-Майданской</a:t>
            </a:r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437413309_mm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71802" y="4500546"/>
            <a:ext cx="2357454" cy="235745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5.infourok.ru/uploads/ex/0a72/000993d9-bd35a1c3/hello_html_39cac9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298495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ds05.infourok.ru/uploads/ex/1322/000fde19-1ed71ca9/hello_html_56c97e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14290"/>
            <a:ext cx="300033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ds04.infourok.ru/uploads/ex/0c8b/0001450a-718af66a/img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71" r="14146"/>
          <a:stretch>
            <a:fillRect/>
          </a:stretch>
        </p:blipFill>
        <p:spPr bwMode="auto">
          <a:xfrm>
            <a:off x="3857620" y="3500438"/>
            <a:ext cx="2786082" cy="3042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000892" y="6143644"/>
            <a:ext cx="1857388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3643314"/>
            <a:ext cx="2928958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4142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C0000"/>
                </a:solidFill>
              </a:rPr>
              <a:t>Палехская роспись</a:t>
            </a:r>
            <a:endParaRPr lang="ru-RU" sz="2800" b="1" i="1" dirty="0">
              <a:solidFill>
                <a:srgbClr val="CC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828" y="67543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cap="all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алех. Название, прославленное на весь мир мастерством художников, не всегда ассоциировалось с красочными шкатулками. По преданию, в леса на берегу речки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Палешки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бежали иконописцы из Владимира и Суздаля. На месте выжженного леса осели и построились. До революции писали иконы, а новая власть, к религиозной тематике суровая, заставила взяться за светские мотивы — сказки, предания, былины. Писать миниатюры стали на шкатулках. Предлагаем вспомнить 10 фактов из истории промысла с Натальей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Летниковой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традициях первых мастеров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«Палех — село-академия народная»,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— говорил в 1863 году Георгий Филимонов, хранитель христианских и русских древностей в первом в Москве Публичном музее, заведующий архивом Оружейной палаты. В основе палехского стиля — традиции многих иконописных школ. Отличаются палехские иконы особой тонкостью письма, мягкими плавными линиями и сдержанной цветовой гаммой. Одежды и орнамент блестят золотом — символом света. Цвет драгоценного металла в палехской миниатюре — не просто техника письма. В христианской символике именно свет — прообраз божественной благодати.</a:t>
            </a:r>
          </a:p>
        </p:txBody>
      </p:sp>
      <p:pic>
        <p:nvPicPr>
          <p:cNvPr id="13316" name="Picture 4" descr="https://souvenirs-nn.ru/wp-content/uploads/2020/01/SHkatulka-Palekhskaya-rospis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0"/>
            <a:ext cx="2786058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cdn1.ozone.ru/multimedia/1014064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071810"/>
            <a:ext cx="2716073" cy="275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6500826" y="6215082"/>
            <a:ext cx="1928826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4969376"/>
            <a:ext cx="3357554" cy="18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3071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tur-mobile.ru/wp-content/uploads/2020/08/paleh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3637"/>
            <a:ext cx="3148609" cy="2359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s2.livemaster.ru/storage/fe/12/b9ee46380aa5b9056d45e8dc28mg--dlya-doma-i-interera-lakovaya-shkatulka-s-avtorskoj-rospisyu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2" r="7175"/>
          <a:stretch>
            <a:fillRect/>
          </a:stretch>
        </p:blipFill>
        <p:spPr bwMode="auto">
          <a:xfrm>
            <a:off x="4643438" y="357166"/>
            <a:ext cx="3429024" cy="256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s2.livemaster.ru/storage/fe/12/b9ee46380aa5b9056d45e8dc28mg--dlya-doma-i-interera-lakovaya-shkatulka-s-avtorskoj-rospisyu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3" r="5643"/>
          <a:stretch>
            <a:fillRect/>
          </a:stretch>
        </p:blipFill>
        <p:spPr bwMode="auto">
          <a:xfrm>
            <a:off x="2786050" y="3000372"/>
            <a:ext cx="4357718" cy="3230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лево 4">
            <a:hlinkClick r:id="rId5" action="ppaction://hlinksldjump"/>
          </p:cNvPr>
          <p:cNvSpPr/>
          <p:nvPr/>
        </p:nvSpPr>
        <p:spPr>
          <a:xfrm>
            <a:off x="7286644" y="5929330"/>
            <a:ext cx="1285884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hello_html_m69075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8408" y="3364564"/>
            <a:ext cx="2493328" cy="249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464343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Хохломская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роспись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CC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Хохломскую посуду сравнивают с золотой, так и говорят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золотая хохлома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Хохломская роспись радует яркими красками и сиянием золота. Труд и талант народных мастеров превращают обычные чаши, бочонки, солонки и многое другое в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золото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Сегодня хохлому называют золотой не только за красоту, но еще и за цену. Она дорого стоит, так как ее производство требует значительного ручного труда, а в прошлом веке такая посуда была дешевой и доступной для всех.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Городец.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Расписные панно, ларцы, тарелки с всадниками, барышнями, воинами, птицами и цветами городецких художников излучают добро и радость. Традиционны для этой росписи сцены чаепития, катания на тройках, праздничных гуляний. Создавая изделие, мастер подбирает его форму, продумывает рисунок, находит сюжет и сразу же кисточкой выполняет роспись: появляются цветы и деревья, лица кавалеров и барышень, кони и птицы. Линии и краски взрываются ярким фейерверком орнаментов Городецкой росписи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AutoShape 6" descr="https://ds05.infourok.ru/uploads/ex/0e89/00116020-c74de0af/hello_html_m11248d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ello_html_m11248d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3429000"/>
            <a:ext cx="3286116" cy="24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6858016" y="6143644"/>
            <a:ext cx="121444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Kartinki_pro_rospis_hohlomu_7_08174222-1024x6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38" y="785794"/>
            <a:ext cx="3507190" cy="235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955981"/>
            <a:ext cx="3381367" cy="19020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512_html_1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500042"/>
            <a:ext cx="402664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286644" y="5929330"/>
            <a:ext cx="1571636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428736"/>
            <a:ext cx="1828725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357298"/>
            <a:ext cx="1852612" cy="361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14480" y="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Хохломской росписи:</a:t>
            </a:r>
            <a:endParaRPr lang="ru-RU" sz="24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437413309_mm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4953010"/>
            <a:ext cx="1904990" cy="190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s://ds05.infourok.ru/uploads/ex/0e22/000a33c9-c2c21af9/hello_html_4346cf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hello_html_4346cf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935722" cy="2651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32f69c3ce7a7ed69ce2ac6d0852089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42852"/>
            <a:ext cx="2320251" cy="309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городе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3429000"/>
            <a:ext cx="2143140" cy="295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ohlomskayarospi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00438"/>
            <a:ext cx="2195075" cy="310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влево 6">
            <a:hlinkClick r:id="rId6" action="ppaction://hlinksldjump"/>
          </p:cNvPr>
          <p:cNvSpPr/>
          <p:nvPr/>
        </p:nvSpPr>
        <p:spPr>
          <a:xfrm>
            <a:off x="6715140" y="5929330"/>
            <a:ext cx="1214446" cy="5715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unnam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715007" y="3415770"/>
            <a:ext cx="2286016" cy="2370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AutoShape 4" descr="https://yujskiy-dom.ivn.muzkult.ru/media/2018/08/03/1225625516/image_image_451202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71480"/>
            <a:ext cx="44291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Первые такие фигурки, найденные на территории России, датируются 2-м тысячелетием до н.э., эпохой бронзы. Это маленькие копии посуды, глиняные топорики, погремушки, свистульки в виде животных. Процесс их изготовления состоял из лепки и обжига, часто древние мастера украшали фигурки росписью или глазурью. Своего расцвета производство глиняных свистулек и игрушек достигло в 17-18-м вв. Зажиточные семьи могли заказывать более дорогие изделия. Известно, что царь Алексей Михайлович и императрица Екатерина Первая покупали для царской семьи игрушки на ярмарке «Москва на торгу», о чем имеются записи в книге расходов. Это были фигурки коров, оленей, баранов, лебедей, петухов, уток, детей и даже целый город вместе с солдатами. В 18-19-м вв. глиняные расписные игрушки уже стали доступны и пользовались большим спросом у простого люда. 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00034" y="214290"/>
            <a:ext cx="3462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Филимоновская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cs typeface="Times New Roman" pitchFamily="18" charset="0"/>
              </a:rPr>
              <a:t> игрушка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CC0000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2446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500438"/>
            <a:ext cx="4035692" cy="268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57232"/>
            <a:ext cx="4286247" cy="241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трелка вправо 12">
            <a:hlinkClick r:id="rId4" action="ppaction://hlinksldjump"/>
          </p:cNvPr>
          <p:cNvSpPr/>
          <p:nvPr/>
        </p:nvSpPr>
        <p:spPr>
          <a:xfrm>
            <a:off x="6286512" y="6286520"/>
            <a:ext cx="128588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1437413309_mm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5357778"/>
            <a:ext cx="1500222" cy="1500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.jpg"/>
          <p:cNvPicPr>
            <a:picLocks noChangeAspect="1"/>
          </p:cNvPicPr>
          <p:nvPr/>
        </p:nvPicPr>
        <p:blipFill>
          <a:blip r:embed="rId2"/>
          <a:srcRect t="16532" r="-7547" b="-4150"/>
          <a:stretch>
            <a:fillRect/>
          </a:stretch>
        </p:blipFill>
        <p:spPr>
          <a:xfrm>
            <a:off x="142844" y="1000108"/>
            <a:ext cx="407196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1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857232"/>
            <a:ext cx="3836549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000892" y="6500834"/>
            <a:ext cx="1571636" cy="357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142852"/>
            <a:ext cx="525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Элементы </a:t>
            </a:r>
            <a:r>
              <a:rPr lang="ru-RU" sz="2800" b="1" i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Дымкоской</a:t>
            </a:r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росписи:</a:t>
            </a:r>
            <a:endParaRPr lang="ru-RU" sz="2800" b="1" i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604" y="4446986"/>
            <a:ext cx="4286248" cy="2411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https://fs00.infourok.ru/images/doc/100/119066/hello_html_61c7736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 descr="upl_1590046588_2547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42852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block-NjE1NzUwMzY1ND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259513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_MG_17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3429000"/>
            <a:ext cx="2856522" cy="326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лево 5">
            <a:hlinkClick r:id="rId5" action="ppaction://hlinksldjump"/>
          </p:cNvPr>
          <p:cNvSpPr/>
          <p:nvPr/>
        </p:nvSpPr>
        <p:spPr>
          <a:xfrm>
            <a:off x="6286512" y="5786454"/>
            <a:ext cx="1643074" cy="500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43256"/>
            <a:ext cx="3071802" cy="3071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471</TotalTime>
  <Words>1325</Words>
  <Application>Microsoft Office PowerPoint</Application>
  <PresentationFormat>Экран (4:3)</PresentationFormat>
  <Paragraphs>59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Изящная</vt:lpstr>
      <vt:lpstr>Электронный Альбом  «Творчество народов России»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52</cp:revision>
  <dcterms:modified xsi:type="dcterms:W3CDTF">2021-05-20T14:49:24Z</dcterms:modified>
</cp:coreProperties>
</file>