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85" r:id="rId4"/>
    <p:sldId id="284" r:id="rId5"/>
    <p:sldId id="258" r:id="rId6"/>
    <p:sldId id="287" r:id="rId7"/>
    <p:sldId id="289" r:id="rId8"/>
    <p:sldId id="260" r:id="rId9"/>
    <p:sldId id="290" r:id="rId10"/>
    <p:sldId id="262" r:id="rId11"/>
    <p:sldId id="263" r:id="rId12"/>
    <p:sldId id="286" r:id="rId13"/>
    <p:sldId id="278" r:id="rId14"/>
    <p:sldId id="279" r:id="rId15"/>
    <p:sldId id="267" r:id="rId16"/>
    <p:sldId id="264" r:id="rId17"/>
    <p:sldId id="269" r:id="rId18"/>
    <p:sldId id="276" r:id="rId19"/>
    <p:sldId id="274" r:id="rId20"/>
    <p:sldId id="271" r:id="rId21"/>
    <p:sldId id="27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0066"/>
    <a:srgbClr val="E0A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5" autoAdjust="0"/>
    <p:restoredTop sz="94660"/>
  </p:normalViewPr>
  <p:slideViewPr>
    <p:cSldViewPr>
      <p:cViewPr varScale="1">
        <p:scale>
          <a:sx n="69" d="100"/>
          <a:sy n="69" d="100"/>
        </p:scale>
        <p:origin x="-13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825B-971E-42CE-AA3D-D92BB9DDFC52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A088-927C-4CBC-BE4B-5495E9DB5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42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825B-971E-42CE-AA3D-D92BB9DDFC52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A088-927C-4CBC-BE4B-5495E9DB5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89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825B-971E-42CE-AA3D-D92BB9DDFC52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A088-927C-4CBC-BE4B-5495E9DB5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22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825B-971E-42CE-AA3D-D92BB9DDFC52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A088-927C-4CBC-BE4B-5495E9DB5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72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825B-971E-42CE-AA3D-D92BB9DDFC52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A088-927C-4CBC-BE4B-5495E9DB5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345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825B-971E-42CE-AA3D-D92BB9DDFC52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A088-927C-4CBC-BE4B-5495E9DB5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81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825B-971E-42CE-AA3D-D92BB9DDFC52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A088-927C-4CBC-BE4B-5495E9DB5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25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825B-971E-42CE-AA3D-D92BB9DDFC52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A088-927C-4CBC-BE4B-5495E9DB5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789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825B-971E-42CE-AA3D-D92BB9DDFC52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A088-927C-4CBC-BE4B-5495E9DB5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219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825B-971E-42CE-AA3D-D92BB9DDFC52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A088-927C-4CBC-BE4B-5495E9DB5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51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825B-971E-42CE-AA3D-D92BB9DDFC52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A088-927C-4CBC-BE4B-5495E9DB5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023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8825B-971E-42CE-AA3D-D92BB9DDFC52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2A088-927C-4CBC-BE4B-5495E9DB5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24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187220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>Уголок </a:t>
            </a:r>
            <a:r>
              <a:rPr lang="ru-RU" sz="4000" b="1" dirty="0">
                <a:solidFill>
                  <a:srgbClr val="FF0000"/>
                </a:solidFill>
                <a:latin typeface="Arial Black" pitchFamily="34" charset="0"/>
              </a:rPr>
              <a:t>развития речи</a:t>
            </a:r>
            <a:br>
              <a:rPr lang="ru-RU" sz="40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4000" b="1" dirty="0">
                <a:solidFill>
                  <a:srgbClr val="FF0000"/>
                </a:solidFill>
                <a:latin typeface="Arial Black" pitchFamily="34" charset="0"/>
              </a:rPr>
              <a:t> «ГОВОРИМ И ДУМАЕМ</a:t>
            </a:r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>»</a:t>
            </a:r>
            <a:b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Monotype Corsiva" pitchFamily="66" charset="0"/>
              </a:rPr>
              <a:t>группа №10 «РОМАШКА»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7376864" cy="3312368"/>
          </a:xfrm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</a:pPr>
            <a:r>
              <a:rPr lang="ru-RU" sz="24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Monotype Corsiva" pitchFamily="66" charset="0"/>
                <a:cs typeface="Times New Roman" panose="02020603050405020304" pitchFamily="18" charset="0"/>
              </a:rPr>
              <a:t>Воспитатели</a:t>
            </a:r>
          </a:p>
          <a:p>
            <a:pPr algn="r">
              <a:lnSpc>
                <a:spcPct val="120000"/>
              </a:lnSpc>
            </a:pP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Грошевая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    </a:t>
            </a:r>
            <a:r>
              <a:rPr lang="ru-RU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Татьяна 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   Александровна</a:t>
            </a:r>
          </a:p>
          <a:p>
            <a:pPr algn="r">
              <a:lnSpc>
                <a:spcPct val="120000"/>
              </a:lnSpc>
            </a:pPr>
            <a:r>
              <a:rPr lang="ru-RU" sz="24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высшая </a:t>
            </a:r>
            <a:r>
              <a:rPr lang="ru-RU" sz="24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квалификационная категория</a:t>
            </a:r>
          </a:p>
          <a:p>
            <a:pPr algn="r">
              <a:lnSpc>
                <a:spcPct val="120000"/>
              </a:lnSpc>
            </a:pP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Зубова   Евгения   Анатольевна</a:t>
            </a:r>
          </a:p>
          <a:p>
            <a:pPr algn="r">
              <a:lnSpc>
                <a:spcPct val="120000"/>
              </a:lnSpc>
            </a:pPr>
            <a:r>
              <a:rPr lang="ru-RU" sz="24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2021 </a:t>
            </a:r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год</a:t>
            </a:r>
          </a:p>
          <a:p>
            <a:pPr algn="r">
              <a:lnSpc>
                <a:spcPct val="120000"/>
              </a:lnSpc>
            </a:pPr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 город Бердск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5820"/>
            <a:ext cx="8784976" cy="124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557" y="548680"/>
            <a:ext cx="156223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Neizvesten_-_Melodiya_dlya_detskoj_skazki_(Gybka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077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" y="-80533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296143"/>
          </a:xfrm>
        </p:spPr>
        <p:txBody>
          <a:bodyPr>
            <a:noAutofit/>
          </a:bodyPr>
          <a:lstStyle/>
          <a:p>
            <a:pPr algn="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Библиотека детских книг , 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картотека -биография  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детских  писателей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8" t="4516" r="12437" b="2151"/>
          <a:stretch/>
        </p:blipFill>
        <p:spPr>
          <a:xfrm>
            <a:off x="323528" y="238545"/>
            <a:ext cx="3687097" cy="6400800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669" y="1984076"/>
            <a:ext cx="4627563" cy="4164013"/>
          </a:xfrm>
          <a:prstGeom prst="ellipse">
            <a:avLst/>
          </a:prstGeom>
          <a:ln w="190500" cap="rnd">
            <a:solidFill>
              <a:srgbClr val="FF0066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1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r="4999"/>
          <a:stretch/>
        </p:blipFill>
        <p:spPr bwMode="auto">
          <a:xfrm>
            <a:off x="331362" y="1810944"/>
            <a:ext cx="4888710" cy="4056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792087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Подборка книг по темам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9" t="1505" r="3870"/>
          <a:stretch/>
        </p:blipFill>
        <p:spPr>
          <a:xfrm>
            <a:off x="5220072" y="164269"/>
            <a:ext cx="3776925" cy="3264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89" y="3933056"/>
            <a:ext cx="3672408" cy="27543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11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86409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Игры и пособия по автоматизации звуков: мелкие игрушки, различные виды театров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41" y="1331796"/>
            <a:ext cx="3528392" cy="2646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5" r="4286" b="16436"/>
          <a:stretch/>
        </p:blipFill>
        <p:spPr>
          <a:xfrm>
            <a:off x="304492" y="1331797"/>
            <a:ext cx="4009396" cy="2050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3406005" cy="2557613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1" y="3449409"/>
            <a:ext cx="4324997" cy="339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75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11975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Серии сюжетных картин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80408"/>
            <a:ext cx="3789613" cy="5052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80408"/>
            <a:ext cx="3867894" cy="5157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688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00811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Предметные картинки по лексическим темам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40282"/>
            <a:ext cx="4860032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4263"/>
          <a:stretch/>
        </p:blipFill>
        <p:spPr>
          <a:xfrm>
            <a:off x="3779912" y="3068960"/>
            <a:ext cx="5144605" cy="3330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04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2"/>
            <a:ext cx="7772400" cy="15121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Материал по звукоподражанию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(шумовые инструменты, детские музыкальные инструменты: барабан, металлофон, дудочки, бубны, трещотки, погремушки, гитары с музыкальным сопровождением)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6"/>
          <a:stretch/>
        </p:blipFill>
        <p:spPr>
          <a:xfrm>
            <a:off x="971600" y="1781817"/>
            <a:ext cx="6840760" cy="4766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11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3065" y="670069"/>
            <a:ext cx="4002911" cy="196684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Картотеки игр по развитию связной речи, гимнастик,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стихов,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физминуток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, пальчиковых игр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0897"/>
            <a:ext cx="4131362" cy="3098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t="7891" r="3607" b="3927"/>
          <a:stretch/>
        </p:blipFill>
        <p:spPr>
          <a:xfrm>
            <a:off x="179512" y="3068960"/>
            <a:ext cx="4159045" cy="30942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7251" b="4033"/>
          <a:stretch/>
        </p:blipFill>
        <p:spPr>
          <a:xfrm>
            <a:off x="5004048" y="3793821"/>
            <a:ext cx="3960440" cy="2709664"/>
          </a:xfrm>
          <a:prstGeom prst="rect">
            <a:avLst/>
          </a:prstGeom>
          <a:ln w="1270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511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65306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 t="2959" r="3226" b="4976"/>
          <a:stretch/>
        </p:blipFill>
        <p:spPr>
          <a:xfrm>
            <a:off x="307775" y="185231"/>
            <a:ext cx="4283278" cy="3243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11530" r="2903" b="1720"/>
          <a:stretch/>
        </p:blipFill>
        <p:spPr>
          <a:xfrm>
            <a:off x="467543" y="3717032"/>
            <a:ext cx="4038805" cy="2924944"/>
          </a:xfrm>
          <a:prstGeom prst="roundRect">
            <a:avLst>
              <a:gd name="adj" fmla="val 11111"/>
            </a:avLst>
          </a:prstGeom>
          <a:ln w="190500" cap="rnd">
            <a:solidFill>
              <a:srgbClr val="E0A6D8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 b="5927"/>
          <a:stretch/>
        </p:blipFill>
        <p:spPr>
          <a:xfrm rot="17117570">
            <a:off x="4351563" y="1698178"/>
            <a:ext cx="4860032" cy="3212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FF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96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" b="3925"/>
          <a:stretch/>
        </p:blipFill>
        <p:spPr>
          <a:xfrm rot="16394142">
            <a:off x="5536989" y="1328338"/>
            <a:ext cx="4117565" cy="286861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877" y="273341"/>
            <a:ext cx="2510246" cy="315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5" y="404664"/>
            <a:ext cx="3460274" cy="471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3695863"/>
            <a:ext cx="4079933" cy="3146469"/>
          </a:xfrm>
          <a:prstGeom prst="rect">
            <a:avLst/>
          </a:prstGeom>
          <a:noFill/>
          <a:ln w="9525">
            <a:solidFill>
              <a:srgbClr val="E0A6D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6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20" y="188640"/>
            <a:ext cx="3541930" cy="472257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9333"/>
            <a:ext cx="4726186" cy="482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01440">
            <a:off x="3947622" y="3659862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784976" cy="2448272"/>
          </a:xfrm>
        </p:spPr>
        <p:txBody>
          <a:bodyPr>
            <a:normAutofit fontScale="90000"/>
          </a:bodyPr>
          <a:lstStyle/>
          <a:p>
            <a:r>
              <a:rPr lang="ru-RU" sz="2800" b="1" i="1" u="sng" dirty="0" smtClean="0">
                <a:solidFill>
                  <a:srgbClr val="FF0000"/>
                </a:solidFill>
              </a:rPr>
              <a:t>Задачи речевого развития</a:t>
            </a:r>
            <a:br>
              <a:rPr lang="ru-RU" sz="2800" b="1" i="1" u="sng" dirty="0" smtClean="0">
                <a:solidFill>
                  <a:srgbClr val="FF0000"/>
                </a:solidFill>
              </a:rPr>
            </a:br>
            <a:r>
              <a:rPr lang="ru-RU" sz="2800" dirty="0" smtClean="0"/>
              <a:t>- обогащение и активизация словаря</a:t>
            </a:r>
            <a:br>
              <a:rPr lang="ru-RU" sz="2800" dirty="0" smtClean="0"/>
            </a:br>
            <a:r>
              <a:rPr lang="ru-RU" sz="2800" dirty="0" smtClean="0"/>
              <a:t>-воспитание звуковой культуры речи</a:t>
            </a:r>
            <a:br>
              <a:rPr lang="ru-RU" sz="2800" dirty="0" smtClean="0"/>
            </a:br>
            <a:r>
              <a:rPr lang="ru-RU" sz="2800" dirty="0" smtClean="0"/>
              <a:t>-совершенствование грамматической правильности речи</a:t>
            </a:r>
            <a:br>
              <a:rPr lang="ru-RU" sz="2800" dirty="0" smtClean="0"/>
            </a:br>
            <a:r>
              <a:rPr lang="ru-RU" sz="2800" dirty="0" smtClean="0"/>
              <a:t>-развитие связной речи</a:t>
            </a:r>
            <a:br>
              <a:rPr lang="ru-RU" sz="2800" dirty="0" smtClean="0"/>
            </a:br>
            <a:endParaRPr lang="ru-RU" sz="2800" b="1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4032448"/>
          </a:xfrm>
        </p:spPr>
        <p:txBody>
          <a:bodyPr>
            <a:normAutofit lnSpcReduction="10000"/>
          </a:bodyPr>
          <a:lstStyle/>
          <a:p>
            <a:r>
              <a:rPr lang="ru-RU" sz="2400" b="1" i="1" u="sng" dirty="0" smtClean="0">
                <a:solidFill>
                  <a:srgbClr val="FF0066"/>
                </a:solidFill>
              </a:rPr>
              <a:t>Принципы организации центра речевого развития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-наличие игрового персонажа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-наполняемость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-разнообразие материала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-соответствие возрасту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-доступность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-безопасность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-эстетичность оформления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-периодичность обновления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648071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solidFill>
                  <a:schemeClr val="tx2"/>
                </a:solidFill>
                <a:latin typeface="Monotype Corsiva" pitchFamily="66" charset="0"/>
              </a:rPr>
              <a:t>   Работа с родителями</a:t>
            </a:r>
            <a:endParaRPr lang="ru-RU" sz="36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2592288" cy="3924967"/>
          </a:xfrm>
          <a:ln w="57150">
            <a:solidFill>
              <a:srgbClr val="FF006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Book Antiqua"/>
                <a:ea typeface="Times New Roman"/>
                <a:cs typeface="Tahoma"/>
              </a:rPr>
              <a:t>СОВЕТЫ РОДИТЕЛЯМ</a:t>
            </a:r>
            <a:endParaRPr lang="ru-RU" sz="1100" dirty="0">
              <a:latin typeface="Times New Roman"/>
              <a:ea typeface="Times New Roman"/>
            </a:endParaRPr>
          </a:p>
          <a:p>
            <a:r>
              <a:rPr lang="ru-RU" sz="2400" b="1" dirty="0">
                <a:solidFill>
                  <a:srgbClr val="0070C0"/>
                </a:solidFill>
                <a:latin typeface="Book Antiqua"/>
                <a:ea typeface="Times New Roman"/>
                <a:cs typeface="Tahoma"/>
              </a:rPr>
              <a:t>список литературы для чтения детям</a:t>
            </a:r>
            <a:endParaRPr lang="ru-RU" sz="1200" dirty="0">
              <a:latin typeface="Times New Roman"/>
              <a:ea typeface="Times New Roman"/>
            </a:endParaRPr>
          </a:p>
          <a:p>
            <a:r>
              <a:rPr lang="ru-RU" sz="2400" b="1" dirty="0">
                <a:solidFill>
                  <a:srgbClr val="0070C0"/>
                </a:solidFill>
                <a:latin typeface="Book Antiqua"/>
                <a:ea typeface="Calibri"/>
                <a:cs typeface="Tahoma"/>
              </a:rPr>
              <a:t>во 2-ой младшей группе</a:t>
            </a:r>
            <a:br>
              <a:rPr lang="ru-RU" sz="2400" b="1" dirty="0">
                <a:solidFill>
                  <a:srgbClr val="0070C0"/>
                </a:solidFill>
                <a:latin typeface="Book Antiqua"/>
                <a:ea typeface="Calibri"/>
                <a:cs typeface="Tahoma"/>
              </a:rPr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76872"/>
            <a:ext cx="2808312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24744"/>
            <a:ext cx="1944216" cy="2750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4464496" cy="3348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96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33256"/>
            <a:ext cx="7772400" cy="93610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66"/>
                </a:solidFill>
                <a:latin typeface="Monotype Corsiva" pitchFamily="66" charset="0"/>
              </a:rPr>
              <a:t>СПАСИБО  ЗА  ВНИМАНИЕ</a:t>
            </a:r>
            <a:endParaRPr lang="ru-RU" sz="4800" b="1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2254420"/>
            <a:ext cx="4816624" cy="39226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8441"/>
            <a:ext cx="3168352" cy="434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94" y="260648"/>
            <a:ext cx="5664629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96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90877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Это наш уголок развития речи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«ГОВОРИМ И ДУМАЕМ» , главным персонажем является кукла-</a:t>
            </a:r>
            <a:r>
              <a:rPr lang="ru-RU" sz="2800" b="1" dirty="0" err="1" smtClean="0">
                <a:solidFill>
                  <a:srgbClr val="FF0000"/>
                </a:solidFill>
              </a:rPr>
              <a:t>Говорушка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912768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92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6001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Здесь мы постарались поместить  самое  необходимое, для работы с детьми по речевому развитию</a:t>
            </a:r>
            <a:endParaRPr lang="ru-RU" sz="2800" b="1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/>
          <a:stretch/>
        </p:blipFill>
        <p:spPr>
          <a:xfrm>
            <a:off x="281502" y="1176652"/>
            <a:ext cx="8580996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92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476672"/>
            <a:ext cx="8244408" cy="6183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11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24135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Пособия для развития  мелкой моторики  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(шнуровки, мозаики, прищепки, мелкие игрушки, домашняя песочница, крупы)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6" y="1628800"/>
            <a:ext cx="5497012" cy="4122759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95" y="3429000"/>
            <a:ext cx="4340225" cy="325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263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7"/>
            <a:ext cx="7772400" cy="64807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66"/>
                </a:solidFill>
                <a:latin typeface="Monotype Corsiva" pitchFamily="66" charset="0"/>
              </a:rPr>
              <a:t>Для каждого ребенка нашлось любимое занятие</a:t>
            </a:r>
            <a:endParaRPr lang="ru-RU" sz="3200" b="1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351" y="920310"/>
            <a:ext cx="4499992" cy="3374994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6" y="3610271"/>
            <a:ext cx="3923928" cy="2942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401161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368776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3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9"/>
            <a:ext cx="8424936" cy="1224135"/>
          </a:xfrm>
        </p:spPr>
        <p:txBody>
          <a:bodyPr>
            <a:normAutofit/>
          </a:bodyPr>
          <a:lstStyle/>
          <a:p>
            <a:pPr algn="just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Настольно-печатные игры,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пазлы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, лото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3597864" cy="4797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3" r="16782"/>
          <a:stretch/>
        </p:blipFill>
        <p:spPr>
          <a:xfrm>
            <a:off x="6849350" y="188640"/>
            <a:ext cx="2197510" cy="46245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679" y="1340768"/>
            <a:ext cx="2990453" cy="2603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45" y="4221088"/>
            <a:ext cx="2935332" cy="2433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511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66"/>
                </a:solidFill>
                <a:latin typeface="Monotype Corsiva" pitchFamily="66" charset="0"/>
              </a:rPr>
              <a:t>Развиваем речь, мышление, логику</a:t>
            </a:r>
            <a:endParaRPr lang="ru-RU" sz="3200" b="1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3648" y="3429000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05439"/>
            <a:ext cx="2121795" cy="2829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46" y="764704"/>
            <a:ext cx="3507854" cy="46771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90021"/>
            <a:ext cx="3527184" cy="2645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996" y="3460188"/>
            <a:ext cx="2358008" cy="3144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278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151</Words>
  <Application>Microsoft Office PowerPoint</Application>
  <PresentationFormat>Экран (4:3)</PresentationFormat>
  <Paragraphs>35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Уголок развития речи  «ГОВОРИМ И ДУМАЕМ» группа №10 «РОМАШКА»</vt:lpstr>
      <vt:lpstr>Задачи речевого развития - обогащение и активизация словаря -воспитание звуковой культуры речи -совершенствование грамматической правильности речи -развитие связной речи </vt:lpstr>
      <vt:lpstr>Это наш уголок развития речи  «ГОВОРИМ И ДУМАЕМ» , главным персонажем является кукла-Говорушка</vt:lpstr>
      <vt:lpstr>Здесь мы постарались поместить  самое  необходимое, для работы с детьми по речевому развитию</vt:lpstr>
      <vt:lpstr>Презентация PowerPoint</vt:lpstr>
      <vt:lpstr>Пособия для развития  мелкой моторики   (шнуровки, мозаики, прищепки, мелкие игрушки, домашняя песочница, крупы)</vt:lpstr>
      <vt:lpstr>Для каждого ребенка нашлось любимое занятие</vt:lpstr>
      <vt:lpstr>Настольно-печатные игры, пазлы, лото</vt:lpstr>
      <vt:lpstr>Развиваем речь, мышление, логику</vt:lpstr>
      <vt:lpstr>Библиотека детских книг ,  картотека -биография   детских  писателей</vt:lpstr>
      <vt:lpstr>Подборка книг по темам</vt:lpstr>
      <vt:lpstr>Игры и пособия по автоматизации звуков: мелкие игрушки, различные виды театров</vt:lpstr>
      <vt:lpstr>Серии сюжетных картин</vt:lpstr>
      <vt:lpstr>Предметные картинки по лексическим темам</vt:lpstr>
      <vt:lpstr>Материал по звукоподражанию   (шумовые инструменты, детские музыкальные инструменты: барабан, металлофон, дудочки, бубны, трещотки, погремушки, гитары с музыкальным сопровождением)</vt:lpstr>
      <vt:lpstr>Картотеки игр по развитию связной речи, гимнастик,  стихов, физминуток, пальчиковых игр</vt:lpstr>
      <vt:lpstr>Презентация PowerPoint</vt:lpstr>
      <vt:lpstr>Презентация PowerPoint</vt:lpstr>
      <vt:lpstr>Презентация PowerPoint</vt:lpstr>
      <vt:lpstr>    Работа с родителями</vt:lpstr>
      <vt:lpstr>СПАСИБО  ЗА  ВНИМАНИЕ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33</cp:revision>
  <dcterms:created xsi:type="dcterms:W3CDTF">2021-03-14T08:41:12Z</dcterms:created>
  <dcterms:modified xsi:type="dcterms:W3CDTF">2021-03-21T12:54:25Z</dcterms:modified>
</cp:coreProperties>
</file>